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57" r:id="rId2"/>
    <p:sldId id="258" r:id="rId3"/>
    <p:sldId id="268" r:id="rId4"/>
    <p:sldId id="269" r:id="rId5"/>
    <p:sldId id="271" r:id="rId6"/>
    <p:sldId id="272" r:id="rId7"/>
    <p:sldId id="261" r:id="rId8"/>
    <p:sldId id="270" r:id="rId9"/>
  </p:sldIdLst>
  <p:sldSz cx="9144000" cy="6858000" type="letter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50E"/>
    <a:srgbClr val="FF8B02"/>
    <a:srgbClr val="FF9002"/>
    <a:srgbClr val="FFDEAE"/>
    <a:srgbClr val="F15A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7387"/>
    <p:restoredTop sz="95856"/>
  </p:normalViewPr>
  <p:slideViewPr>
    <p:cSldViewPr snapToGrid="0" snapToObjects="1">
      <p:cViewPr varScale="1">
        <p:scale>
          <a:sx n="163" d="100"/>
          <a:sy n="163" d="100"/>
        </p:scale>
        <p:origin x="2364" y="15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 snapToGrid="0" snapToObjects="1">
      <p:cViewPr varScale="1">
        <p:scale>
          <a:sx n="95" d="100"/>
          <a:sy n="95" d="100"/>
        </p:scale>
        <p:origin x="3720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3407"/>
          </a:xfrm>
          <a:prstGeom prst="rect">
            <a:avLst/>
          </a:prstGeom>
        </p:spPr>
        <p:txBody>
          <a:bodyPr vert="horz" lIns="92487" tIns="46244" rIns="92487" bIns="4624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8" y="0"/>
            <a:ext cx="3011699" cy="463407"/>
          </a:xfrm>
          <a:prstGeom prst="rect">
            <a:avLst/>
          </a:prstGeom>
        </p:spPr>
        <p:txBody>
          <a:bodyPr vert="horz" lIns="92487" tIns="46244" rIns="92487" bIns="46244" rtlCol="0"/>
          <a:lstStyle>
            <a:lvl1pPr algn="r">
              <a:defRPr sz="1200"/>
            </a:lvl1pPr>
          </a:lstStyle>
          <a:p>
            <a:fld id="{119E405A-2F73-244F-8FE1-027F8A2BDFFE}" type="datetimeFigureOut">
              <a:rPr lang="en-US" smtClean="0"/>
              <a:t>12/10/2018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9"/>
            <a:ext cx="3011699" cy="463406"/>
          </a:xfrm>
          <a:prstGeom prst="rect">
            <a:avLst/>
          </a:prstGeom>
        </p:spPr>
        <p:txBody>
          <a:bodyPr vert="horz" lIns="92487" tIns="46244" rIns="92487" bIns="4624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8" y="8772669"/>
            <a:ext cx="3011699" cy="463406"/>
          </a:xfrm>
          <a:prstGeom prst="rect">
            <a:avLst/>
          </a:prstGeom>
        </p:spPr>
        <p:txBody>
          <a:bodyPr vert="horz" lIns="92487" tIns="46244" rIns="92487" bIns="46244" rtlCol="0" anchor="b"/>
          <a:lstStyle>
            <a:lvl1pPr algn="r">
              <a:defRPr sz="1200"/>
            </a:lvl1pPr>
          </a:lstStyle>
          <a:p>
            <a:fld id="{A66106D5-64BA-C849-A80D-7D2FDDB93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659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3407"/>
          </a:xfrm>
          <a:prstGeom prst="rect">
            <a:avLst/>
          </a:prstGeom>
        </p:spPr>
        <p:txBody>
          <a:bodyPr vert="horz" lIns="92487" tIns="46244" rIns="92487" bIns="4624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3407"/>
          </a:xfrm>
          <a:prstGeom prst="rect">
            <a:avLst/>
          </a:prstGeom>
        </p:spPr>
        <p:txBody>
          <a:bodyPr vert="horz" lIns="92487" tIns="46244" rIns="92487" bIns="46244" rtlCol="0"/>
          <a:lstStyle>
            <a:lvl1pPr algn="r">
              <a:defRPr sz="1200"/>
            </a:lvl1pPr>
          </a:lstStyle>
          <a:p>
            <a:fld id="{325433DC-0F38-3E4B-A547-C4FDF825D5D8}" type="datetimeFigureOut">
              <a:rPr lang="en-US" smtClean="0"/>
              <a:t>12/10/2018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98588" y="1154113"/>
            <a:ext cx="4152900" cy="31162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87" tIns="46244" rIns="92487" bIns="4624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444861"/>
            <a:ext cx="5560060" cy="3636705"/>
          </a:xfrm>
          <a:prstGeom prst="rect">
            <a:avLst/>
          </a:prstGeom>
        </p:spPr>
        <p:txBody>
          <a:bodyPr vert="horz" lIns="92487" tIns="46244" rIns="92487" bIns="4624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11699" cy="463406"/>
          </a:xfrm>
          <a:prstGeom prst="rect">
            <a:avLst/>
          </a:prstGeom>
        </p:spPr>
        <p:txBody>
          <a:bodyPr vert="horz" lIns="92487" tIns="46244" rIns="92487" bIns="4624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9"/>
            <a:ext cx="3011699" cy="463406"/>
          </a:xfrm>
          <a:prstGeom prst="rect">
            <a:avLst/>
          </a:prstGeom>
        </p:spPr>
        <p:txBody>
          <a:bodyPr vert="horz" lIns="92487" tIns="46244" rIns="92487" bIns="46244" rtlCol="0" anchor="b"/>
          <a:lstStyle>
            <a:lvl1pPr algn="r">
              <a:defRPr sz="1200"/>
            </a:lvl1pPr>
          </a:lstStyle>
          <a:p>
            <a:fld id="{851ABA11-A19C-3E46-B99A-9DEC51A1F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7654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1ABA11-A19C-3E46-B99A-9DEC51A1FAC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667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1ABA11-A19C-3E46-B99A-9DEC51A1FAC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7544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07633"/>
            <a:fld id="{851ABA11-A19C-3E46-B99A-9DEC51A1FAC1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907633"/>
              <a:t>3</a:t>
            </a:fld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8710802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07633"/>
            <a:fld id="{851ABA11-A19C-3E46-B99A-9DEC51A1FAC1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907633"/>
              <a:t>4</a:t>
            </a:fld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2673942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07633"/>
            <a:fld id="{851ABA11-A19C-3E46-B99A-9DEC51A1FAC1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907633"/>
              <a:t>5</a:t>
            </a:fld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9502989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07633"/>
            <a:fld id="{851ABA11-A19C-3E46-B99A-9DEC51A1FAC1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907633"/>
              <a:t>6</a:t>
            </a:fld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2525857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1ABA11-A19C-3E46-B99A-9DEC51A1FAC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1673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07633"/>
            <a:fld id="{851ABA11-A19C-3E46-B99A-9DEC51A1FAC1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907633"/>
              <a:t>8</a:t>
            </a:fld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3291885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994786"/>
            <a:ext cx="6858000" cy="1929283"/>
          </a:xfrm>
        </p:spPr>
        <p:txBody>
          <a:bodyPr anchor="b"/>
          <a:lstStyle>
            <a:lvl1pPr algn="ctr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924069"/>
            <a:ext cx="6858000" cy="2333731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5F52E-1A2D-AF47-834F-5A302267C8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 smtClean="0"/>
              <a:t>World-Leading Research with Real-World Impact!</a:t>
            </a:r>
            <a:endParaRPr lang="en-US" i="1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© Ravi Sandhu</a:t>
            </a:r>
            <a:endParaRPr lang="en-US" dirty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964642"/>
            <a:ext cx="7886700" cy="52123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5F52E-1A2D-AF47-834F-5A302267C8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 smtClean="0"/>
              <a:t>World-Leading Research with Real-World Impact!</a:t>
            </a:r>
            <a:endParaRPr lang="en-US" i="1" dirty="0"/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1818728" y="311384"/>
            <a:ext cx="4932822" cy="462224"/>
          </a:xfrm>
        </p:spPr>
        <p:txBody>
          <a:bodyPr anchor="b"/>
          <a:lstStyle>
            <a:lvl1pPr algn="ctr">
              <a:defRPr sz="32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© Ravi Sandhu</a:t>
            </a:r>
            <a:endParaRPr lang="en-US" dirty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1034979"/>
            <a:ext cx="1971675" cy="514198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034979"/>
            <a:ext cx="5800725" cy="514198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5F52E-1A2D-AF47-834F-5A302267C8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 smtClean="0"/>
              <a:t>World-Leading Research with Real-World Impact!</a:t>
            </a:r>
            <a:endParaRPr lang="en-US" i="1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© Ravi Sandhu</a:t>
            </a:r>
            <a:endParaRPr lang="en-US" dirty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055077"/>
            <a:ext cx="7886700" cy="512188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itle 1"/>
          <p:cNvSpPr>
            <a:spLocks noGrp="1"/>
          </p:cNvSpPr>
          <p:nvPr>
            <p:ph type="ctrTitle"/>
          </p:nvPr>
        </p:nvSpPr>
        <p:spPr>
          <a:xfrm>
            <a:off x="1818728" y="311384"/>
            <a:ext cx="4932822" cy="462224"/>
          </a:xfrm>
        </p:spPr>
        <p:txBody>
          <a:bodyPr anchor="b"/>
          <a:lstStyle>
            <a:lvl1pPr algn="ctr">
              <a:defRPr sz="32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5F52E-1A2D-AF47-834F-5A302267C8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 smtClean="0"/>
              <a:t>World-Leading Research with Real-World Impact!</a:t>
            </a:r>
            <a:endParaRPr lang="en-US" i="1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© Ravi Sandhu</a:t>
            </a:r>
            <a:endParaRPr lang="en-US" dirty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964643"/>
            <a:ext cx="7886700" cy="521232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5F52E-1A2D-AF47-834F-5A302267C8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 smtClean="0"/>
              <a:t>World-Leading Research with Real-World Impact!</a:t>
            </a:r>
            <a:endParaRPr lang="en-US" i="1" dirty="0"/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1818728" y="311384"/>
            <a:ext cx="4932822" cy="462224"/>
          </a:xfrm>
        </p:spPr>
        <p:txBody>
          <a:bodyPr anchor="b"/>
          <a:lstStyle>
            <a:lvl1pPr algn="ctr">
              <a:defRPr sz="32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© Ravi Sandhu</a:t>
            </a:r>
            <a:endParaRPr lang="en-US" dirty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964642"/>
            <a:ext cx="3886200" cy="521232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964642"/>
            <a:ext cx="3886200" cy="521232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5F52E-1A2D-AF47-834F-5A302267C8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 smtClean="0"/>
              <a:t>World-Leading Research with Real-World Impact!</a:t>
            </a:r>
            <a:endParaRPr lang="en-US" i="1" dirty="0"/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1818728" y="311384"/>
            <a:ext cx="4932822" cy="462224"/>
          </a:xfrm>
        </p:spPr>
        <p:txBody>
          <a:bodyPr anchor="b"/>
          <a:lstStyle>
            <a:lvl1pPr algn="ctr">
              <a:defRPr sz="32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© Ravi Sandhu</a:t>
            </a:r>
            <a:endParaRPr lang="en-US" dirty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981004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04916"/>
            <a:ext cx="3868340" cy="438474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981004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04916"/>
            <a:ext cx="3887391" cy="438474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5F52E-1A2D-AF47-834F-5A302267C8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 smtClean="0"/>
              <a:t>World-Leading Research with Real-World Impact!</a:t>
            </a:r>
            <a:endParaRPr lang="en-US" i="1" dirty="0"/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818728" y="311384"/>
            <a:ext cx="4932822" cy="462224"/>
          </a:xfrm>
        </p:spPr>
        <p:txBody>
          <a:bodyPr anchor="b"/>
          <a:lstStyle>
            <a:lvl1pPr algn="ctr">
              <a:defRPr sz="32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4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© Ravi Sandhu</a:t>
            </a:r>
            <a:endParaRPr lang="en-US" dirty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5F52E-1A2D-AF47-834F-5A302267C8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 smtClean="0"/>
              <a:t>World-Leading Research with Real-World Impact!</a:t>
            </a:r>
            <a:endParaRPr lang="en-US" i="1" dirty="0"/>
          </a:p>
        </p:txBody>
      </p:sp>
      <p:sp>
        <p:nvSpPr>
          <p:cNvPr id="12" name="Title 1"/>
          <p:cNvSpPr>
            <a:spLocks noGrp="1"/>
          </p:cNvSpPr>
          <p:nvPr>
            <p:ph type="ctrTitle"/>
          </p:nvPr>
        </p:nvSpPr>
        <p:spPr>
          <a:xfrm>
            <a:off x="1818728" y="311384"/>
            <a:ext cx="4932822" cy="462224"/>
          </a:xfrm>
        </p:spPr>
        <p:txBody>
          <a:bodyPr anchor="b"/>
          <a:lstStyle>
            <a:lvl1pPr algn="ctr">
              <a:defRPr sz="32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© Ravi Sandhu</a:t>
            </a:r>
            <a:endParaRPr lang="en-US" dirty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5F52E-1A2D-AF47-834F-5A302267C8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 smtClean="0"/>
              <a:t>World-Leading Research with Real-World Impact!</a:t>
            </a:r>
            <a:endParaRPr lang="en-US" i="1" dirty="0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818728" y="311384"/>
            <a:ext cx="4932822" cy="462224"/>
          </a:xfrm>
        </p:spPr>
        <p:txBody>
          <a:bodyPr anchor="b"/>
          <a:lstStyle>
            <a:lvl1pPr algn="ctr">
              <a:defRPr sz="32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© Ravi Sandhu</a:t>
            </a:r>
            <a:endParaRPr lang="en-US" dirty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987426"/>
            <a:ext cx="2949178" cy="4881562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5F52E-1A2D-AF47-834F-5A302267C8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 smtClean="0"/>
              <a:t>World-Leading Research with Real-World Impact!</a:t>
            </a:r>
            <a:endParaRPr lang="en-US" i="1" dirty="0"/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1818728" y="311384"/>
            <a:ext cx="4932822" cy="462224"/>
          </a:xfrm>
        </p:spPr>
        <p:txBody>
          <a:bodyPr anchor="b"/>
          <a:lstStyle>
            <a:lvl1pPr algn="ctr">
              <a:defRPr sz="32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© Ravi Sandhu</a:t>
            </a:r>
            <a:endParaRPr lang="en-US" dirty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964642"/>
            <a:ext cx="2949178" cy="490434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5F52E-1A2D-AF47-834F-5A302267C8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 smtClean="0"/>
              <a:t>World-Leading Research with Real-World Impact!</a:t>
            </a:r>
            <a:endParaRPr lang="en-US" i="1" dirty="0"/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1818728" y="311384"/>
            <a:ext cx="4932822" cy="462224"/>
          </a:xfrm>
        </p:spPr>
        <p:txBody>
          <a:bodyPr anchor="b"/>
          <a:lstStyle>
            <a:lvl1pPr algn="ctr">
              <a:defRPr sz="32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© Ravi Sandhu</a:t>
            </a:r>
            <a:endParaRPr lang="en-US" dirty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287270"/>
            <a:ext cx="7886700" cy="208559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3376246"/>
            <a:ext cx="7886700" cy="28007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© Ravi Sandhu</a:t>
            </a:r>
            <a:endParaRPr lang="en-US" dirty="0"/>
          </a:p>
        </p:txBody>
      </p:sp>
      <p:pic>
        <p:nvPicPr>
          <p:cNvPr id="8" name="Content Placeholder 3"/>
          <p:cNvPicPr>
            <a:picLocks noChangeAspect="1"/>
          </p:cNvPicPr>
          <p:nvPr userDrawn="1"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7046" y="6235089"/>
            <a:ext cx="1269547" cy="4572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9265" y="222702"/>
            <a:ext cx="1887192" cy="752725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12" y="179355"/>
            <a:ext cx="1471275" cy="796072"/>
          </a:xfrm>
          <a:prstGeom prst="rect">
            <a:avLst/>
          </a:prstGeom>
        </p:spPr>
      </p:pic>
      <p:cxnSp>
        <p:nvCxnSpPr>
          <p:cNvPr id="17" name="Straight Connector 16"/>
          <p:cNvCxnSpPr/>
          <p:nvPr userDrawn="1"/>
        </p:nvCxnSpPr>
        <p:spPr>
          <a:xfrm>
            <a:off x="1850065" y="980743"/>
            <a:ext cx="5029200" cy="0"/>
          </a:xfrm>
          <a:prstGeom prst="line">
            <a:avLst/>
          </a:prstGeom>
          <a:ln w="50800" cap="rnd">
            <a:solidFill>
              <a:srgbClr val="FF950E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>
            <a:off x="479024" y="6206025"/>
            <a:ext cx="8413185" cy="0"/>
          </a:xfrm>
          <a:prstGeom prst="line">
            <a:avLst/>
          </a:prstGeom>
          <a:ln w="50800" cap="rnd">
            <a:solidFill>
              <a:srgbClr val="FF950E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5F52E-1A2D-AF47-834F-5A302267C8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 smtClean="0"/>
              <a:t>World-Leading Research with Real-World Impact!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78248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/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3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g"/><Relationship Id="rId5" Type="http://schemas.openxmlformats.org/officeDocument/2006/relationships/image" Target="../media/image6.jp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b="1" dirty="0" smtClean="0"/>
              <a:t/>
            </a:r>
            <a:br>
              <a:rPr lang="en-US" sz="4400" b="1" dirty="0" smtClean="0"/>
            </a:br>
            <a:r>
              <a:rPr lang="en-US" sz="4400" b="1" dirty="0"/>
              <a:t/>
            </a:r>
            <a:br>
              <a:rPr lang="en-US" sz="4400" b="1" dirty="0"/>
            </a:br>
            <a:r>
              <a:rPr lang="en-US" sz="4400" b="1" dirty="0" smtClean="0"/>
              <a:t>UTSA Cyber Security Ecosystem</a:t>
            </a:r>
            <a:br>
              <a:rPr lang="en-US" sz="4400" b="1" dirty="0" smtClean="0"/>
            </a:br>
            <a:endParaRPr lang="en-US" sz="4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endParaRPr lang="en-US" sz="1100" dirty="0" smtClean="0"/>
          </a:p>
          <a:p>
            <a:r>
              <a:rPr lang="en-US" sz="1600" dirty="0" smtClean="0"/>
              <a:t>Ravi Sandhu</a:t>
            </a:r>
            <a:br>
              <a:rPr lang="en-US" sz="1600" dirty="0" smtClean="0"/>
            </a:br>
            <a:r>
              <a:rPr lang="en-US" sz="1600" dirty="0" smtClean="0"/>
              <a:t>Executive Director</a:t>
            </a:r>
            <a:br>
              <a:rPr lang="en-US" sz="1600" dirty="0" smtClean="0"/>
            </a:b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 smtClean="0"/>
              <a:t>Professor of Computer Science</a:t>
            </a:r>
            <a:br>
              <a:rPr lang="en-US" sz="1600" dirty="0" smtClean="0"/>
            </a:br>
            <a:r>
              <a:rPr lang="en-US" sz="1600" dirty="0" smtClean="0"/>
              <a:t>Lutcher Brown Chair in Cyber Security</a:t>
            </a:r>
          </a:p>
          <a:p>
            <a:endParaRPr lang="en-US" sz="1600" dirty="0"/>
          </a:p>
          <a:p>
            <a:r>
              <a:rPr lang="en-US" sz="1600" dirty="0" err="1" smtClean="0"/>
              <a:t>iArpa</a:t>
            </a:r>
            <a:r>
              <a:rPr lang="en-US" sz="1600" dirty="0" smtClean="0"/>
              <a:t> Briefing, UTSA Campus</a:t>
            </a:r>
            <a:br>
              <a:rPr lang="en-US" sz="1600" dirty="0" smtClean="0"/>
            </a:br>
            <a:r>
              <a:rPr lang="en-US" sz="1600" dirty="0" smtClean="0"/>
              <a:t>December 11, 2018</a:t>
            </a:r>
          </a:p>
          <a:p>
            <a:endParaRPr lang="en-US" sz="1100" dirty="0"/>
          </a:p>
          <a:p>
            <a:r>
              <a:rPr lang="en-US" sz="1100" dirty="0" smtClean="0"/>
              <a:t>ravi.sandhu@utsa.edu</a:t>
            </a:r>
            <a:br>
              <a:rPr lang="en-US" sz="1100" dirty="0" smtClean="0"/>
            </a:br>
            <a:r>
              <a:rPr lang="en-US" sz="1100" dirty="0" smtClean="0"/>
              <a:t>www.ics.utsa.edu</a:t>
            </a:r>
            <a:br>
              <a:rPr lang="en-US" sz="1100" dirty="0" smtClean="0"/>
            </a:br>
            <a:r>
              <a:rPr lang="en-US" sz="1100" dirty="0" smtClean="0"/>
              <a:t>www.profsandhu.com</a:t>
            </a:r>
          </a:p>
          <a:p>
            <a:endParaRPr lang="en-US" sz="1100" dirty="0" smtClean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 smtClean="0"/>
              <a:t>World-Leading Research with Real-World Impact!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62842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 smtClean="0"/>
              <a:t>World-Leading Research with Real-World Impact!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986903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defTabSz="457200" eaLnBrk="0" fontAlgn="base">
              <a:spcAft>
                <a:spcPct val="0"/>
              </a:spcAft>
            </a:pPr>
            <a:r>
              <a:rPr lang="en-US" dirty="0" smtClean="0">
                <a:solidFill>
                  <a:srgbClr val="131F49"/>
                </a:solidFill>
                <a:latin typeface="Arial" charset="0"/>
                <a:ea typeface="ＭＳ Ｐゴシック" pitchFamily="34" charset="-128"/>
                <a:cs typeface="+mn-cs"/>
              </a:rPr>
              <a:t>Cyber Security at UTSA</a:t>
            </a:r>
            <a:endParaRPr lang="en-US" sz="2800" dirty="0">
              <a:solidFill>
                <a:srgbClr val="C00000"/>
              </a:solidFill>
              <a:ea typeface="ＭＳ Ｐゴシック" pitchFamily="34" charset="-128"/>
              <a:cs typeface="+mn-cs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dirty="0" smtClean="0"/>
              <a:t>© Ravi Sandhu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2253455" y="5535357"/>
            <a:ext cx="46015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http://www.utsa.edu/spotlights/cybersecurity/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202059" y="2033932"/>
            <a:ext cx="8704373" cy="3139345"/>
            <a:chOff x="202059" y="1658791"/>
            <a:chExt cx="8704373" cy="3139345"/>
          </a:xfrm>
        </p:grpSpPr>
        <p:sp>
          <p:nvSpPr>
            <p:cNvPr id="18" name="TextBox 17"/>
            <p:cNvSpPr txBox="1"/>
            <p:nvPr/>
          </p:nvSpPr>
          <p:spPr>
            <a:xfrm>
              <a:off x="3204541" y="1658803"/>
              <a:ext cx="2699408" cy="3139321"/>
            </a:xfrm>
            <a:prstGeom prst="rect">
              <a:avLst/>
            </a:prstGeom>
            <a:noFill/>
            <a:ln w="31750">
              <a:solidFill>
                <a:srgbClr val="C00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/>
                <a:t>RESEARCH CENTERS</a:t>
              </a:r>
            </a:p>
            <a:p>
              <a:endParaRPr lang="en-US" dirty="0" smtClean="0"/>
            </a:p>
            <a:p>
              <a:r>
                <a:rPr lang="en-US" dirty="0" smtClean="0"/>
                <a:t>Institute for Cyber Security</a:t>
              </a:r>
            </a:p>
            <a:p>
              <a:r>
                <a:rPr lang="en-US" dirty="0" smtClean="0"/>
                <a:t>Center for Infrastructure </a:t>
              </a:r>
              <a:br>
                <a:rPr lang="en-US" dirty="0" smtClean="0"/>
              </a:br>
              <a:r>
                <a:rPr lang="en-US" dirty="0" smtClean="0"/>
                <a:t>      Assurance and Security</a:t>
              </a:r>
            </a:p>
            <a:p>
              <a:r>
                <a:rPr lang="en-US" dirty="0" smtClean="0"/>
                <a:t>Cyber Center for Security</a:t>
              </a:r>
              <a:br>
                <a:rPr lang="en-US" dirty="0" smtClean="0"/>
              </a:br>
              <a:r>
                <a:rPr lang="en-US" dirty="0" smtClean="0"/>
                <a:t>     and Analytics</a:t>
              </a:r>
            </a:p>
            <a:p>
              <a:r>
                <a:rPr lang="en-US" dirty="0" smtClean="0"/>
                <a:t>Open Cloud Institute</a:t>
              </a:r>
            </a:p>
            <a:p>
              <a:endParaRPr lang="en-US" dirty="0"/>
            </a:p>
            <a:p>
              <a:r>
                <a:rPr lang="en-US" dirty="0" smtClean="0"/>
                <a:t>National Security</a:t>
              </a:r>
              <a:br>
                <a:rPr lang="en-US" dirty="0" smtClean="0"/>
              </a:br>
              <a:r>
                <a:rPr lang="en-US" dirty="0" smtClean="0"/>
                <a:t>           Collaboration Center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02059" y="1658815"/>
              <a:ext cx="2699062" cy="3139321"/>
            </a:xfrm>
            <a:prstGeom prst="rect">
              <a:avLst/>
            </a:prstGeom>
            <a:noFill/>
            <a:ln w="31750">
              <a:solidFill>
                <a:srgbClr val="C00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/>
                <a:t>ACADEMIC UNITS</a:t>
              </a:r>
            </a:p>
            <a:p>
              <a:endParaRPr lang="en-US" dirty="0" smtClean="0"/>
            </a:p>
            <a:p>
              <a:r>
                <a:rPr lang="en-US" dirty="0" smtClean="0"/>
                <a:t>College of Sciences</a:t>
              </a:r>
            </a:p>
            <a:p>
              <a:r>
                <a:rPr lang="en-US" dirty="0" smtClean="0"/>
                <a:t>College of Business</a:t>
              </a:r>
            </a:p>
            <a:p>
              <a:r>
                <a:rPr lang="en-US" dirty="0" smtClean="0"/>
                <a:t>College of Engineering</a:t>
              </a:r>
            </a:p>
            <a:p>
              <a:r>
                <a:rPr lang="en-US" dirty="0" smtClean="0"/>
                <a:t>College of Liberal and</a:t>
              </a:r>
              <a:br>
                <a:rPr lang="en-US" dirty="0" smtClean="0"/>
              </a:br>
              <a:r>
                <a:rPr lang="en-US" dirty="0" smtClean="0"/>
                <a:t>          Fine Arts</a:t>
              </a:r>
            </a:p>
            <a:p>
              <a:r>
                <a:rPr lang="en-US" dirty="0" smtClean="0"/>
                <a:t>College of Education and </a:t>
              </a:r>
              <a:br>
                <a:rPr lang="en-US" dirty="0" smtClean="0"/>
              </a:br>
              <a:r>
                <a:rPr lang="en-US" dirty="0" smtClean="0"/>
                <a:t>          Human Development</a:t>
              </a:r>
            </a:p>
            <a:p>
              <a:endParaRPr lang="en-US" dirty="0"/>
            </a:p>
            <a:p>
              <a:r>
                <a:rPr lang="en-US" dirty="0" smtClean="0"/>
                <a:t>School of Data Science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207369" y="1658791"/>
              <a:ext cx="2699063" cy="3139321"/>
            </a:xfrm>
            <a:prstGeom prst="rect">
              <a:avLst/>
            </a:prstGeom>
            <a:noFill/>
            <a:ln w="31750">
              <a:solidFill>
                <a:srgbClr val="C00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/>
                <a:t>NSA/DHS CERTIFICATIONS</a:t>
              </a:r>
            </a:p>
            <a:p>
              <a:endParaRPr lang="en-US" dirty="0" smtClean="0"/>
            </a:p>
            <a:p>
              <a:r>
                <a:rPr lang="en-US" dirty="0"/>
                <a:t>Center of </a:t>
              </a:r>
              <a:r>
                <a:rPr lang="en-US" dirty="0" smtClean="0"/>
                <a:t>Academic</a:t>
              </a:r>
              <a:br>
                <a:rPr lang="en-US" dirty="0" smtClean="0"/>
              </a:br>
              <a:r>
                <a:rPr lang="en-US" dirty="0" smtClean="0"/>
                <a:t>             Excellence </a:t>
              </a:r>
              <a:r>
                <a:rPr lang="en-US" dirty="0"/>
                <a:t>in </a:t>
              </a:r>
              <a:r>
                <a:rPr lang="en-US" dirty="0" smtClean="0"/>
                <a:t>Cyber</a:t>
              </a:r>
              <a:br>
                <a:rPr lang="en-US" dirty="0" smtClean="0"/>
              </a:br>
              <a:r>
                <a:rPr lang="en-US" dirty="0" smtClean="0"/>
                <a:t>             Defense Education</a:t>
              </a:r>
            </a:p>
            <a:p>
              <a:r>
                <a:rPr lang="en-US" dirty="0"/>
                <a:t>Center of Academic</a:t>
              </a:r>
              <a:br>
                <a:rPr lang="en-US" dirty="0"/>
              </a:br>
              <a:r>
                <a:rPr lang="en-US" dirty="0"/>
                <a:t>             Excellence in Cyber</a:t>
              </a:r>
              <a:br>
                <a:rPr lang="en-US" dirty="0"/>
              </a:br>
              <a:r>
                <a:rPr lang="en-US" dirty="0"/>
                <a:t>             Defense </a:t>
              </a:r>
              <a:r>
                <a:rPr lang="en-US" dirty="0" smtClean="0"/>
                <a:t>Research</a:t>
              </a:r>
              <a:endParaRPr lang="en-US" dirty="0"/>
            </a:p>
            <a:p>
              <a:r>
                <a:rPr lang="en-US" dirty="0"/>
                <a:t>Center of Academic</a:t>
              </a:r>
              <a:br>
                <a:rPr lang="en-US" dirty="0"/>
              </a:br>
              <a:r>
                <a:rPr lang="en-US" dirty="0"/>
                <a:t> </a:t>
              </a:r>
              <a:r>
                <a:rPr lang="en-US" dirty="0" smtClean="0"/>
                <a:t>            Excellence </a:t>
              </a:r>
              <a:r>
                <a:rPr lang="en-US" dirty="0"/>
                <a:t>in </a:t>
              </a:r>
              <a:r>
                <a:rPr lang="en-US" dirty="0" smtClean="0"/>
                <a:t>Cyber</a:t>
              </a:r>
              <a:br>
                <a:rPr lang="en-US" dirty="0" smtClean="0"/>
              </a:br>
              <a:r>
                <a:rPr lang="en-US" dirty="0" smtClean="0"/>
                <a:t>             Operations</a:t>
              </a: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2576396" y="1259935"/>
            <a:ext cx="39556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b="1" i="0" u="none" strike="noStrike" cap="none" spc="0" normalizeH="0" baseline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</a:defRPr>
            </a:lvl1pPr>
          </a:lstStyle>
          <a:p>
            <a:r>
              <a:rPr lang="en-US" sz="2400" dirty="0"/>
              <a:t>A strategic priority since 2000</a:t>
            </a:r>
          </a:p>
        </p:txBody>
      </p:sp>
    </p:spTree>
    <p:extLst>
      <p:ext uri="{BB962C8B-B14F-4D97-AF65-F5344CB8AC3E}">
        <p14:creationId xmlns:p14="http://schemas.microsoft.com/office/powerpoint/2010/main" val="604321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Wingdings" pitchFamily="2" charset="2"/>
              <a:buNone/>
              <a:tabLst/>
              <a:defRPr/>
            </a:pPr>
            <a:r>
              <a:rPr kumimoji="0" lang="en-US" sz="15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World-Leading Research with Real-World Impact!</a:t>
            </a:r>
            <a:endParaRPr kumimoji="0" lang="en-US" sz="1500" b="0" i="1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AB5F52E-1A2D-AF47-834F-5A302267C843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986903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defTabSz="457200" eaLnBrk="0" fontAlgn="base">
              <a:spcAft>
                <a:spcPct val="0"/>
              </a:spcAft>
            </a:pPr>
            <a:r>
              <a:rPr lang="en-US" sz="3200" dirty="0">
                <a:solidFill>
                  <a:srgbClr val="131F49"/>
                </a:solidFill>
                <a:latin typeface="Arial" charset="0"/>
                <a:ea typeface="ＭＳ Ｐゴシック" pitchFamily="34" charset="-128"/>
                <a:cs typeface="+mn-cs"/>
              </a:rPr>
              <a:t>ICS Mission and History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© Ravi Sandhu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21308" y="1090209"/>
            <a:ext cx="58170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MISSION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Sustained excellence in graduate-level sponsored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esearch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539255" y="2227352"/>
            <a:ext cx="8039077" cy="3257796"/>
            <a:chOff x="410291" y="3006948"/>
            <a:chExt cx="8039077" cy="3257796"/>
          </a:xfrm>
        </p:grpSpPr>
        <p:sp>
          <p:nvSpPr>
            <p:cNvPr id="9" name="TextBox 8"/>
            <p:cNvSpPr txBox="1"/>
            <p:nvPr/>
          </p:nvSpPr>
          <p:spPr>
            <a:xfrm>
              <a:off x="3091924" y="3006960"/>
              <a:ext cx="1869838" cy="120032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2012-2017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Graduated to a self-sustaining operation</a:t>
              </a: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410291" y="3006948"/>
              <a:ext cx="7854938" cy="3257796"/>
              <a:chOff x="410291" y="3006948"/>
              <a:chExt cx="7854938" cy="3257796"/>
            </a:xfrm>
          </p:grpSpPr>
          <p:sp>
            <p:nvSpPr>
              <p:cNvPr id="7" name="TextBox 6"/>
              <p:cNvSpPr txBox="1"/>
              <p:nvPr/>
            </p:nvSpPr>
            <p:spPr>
              <a:xfrm>
                <a:off x="410291" y="3006972"/>
                <a:ext cx="1869838" cy="120032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2007-2012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Founded by start-up funding from State of Texas</a:t>
                </a: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5773557" y="3006948"/>
                <a:ext cx="1869838" cy="120032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2017-2022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Major expansion by winning NSF </a:t>
                </a:r>
                <a:br>
                  <a:rPr kumimoji="0" lang="en-US" sz="1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</a:br>
                <a:r>
                  <a:rPr kumimoji="0" lang="en-US" sz="1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C-SPECC grant</a:t>
                </a: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5589084" y="4695084"/>
                <a:ext cx="2676145" cy="1569660"/>
              </a:xfrm>
              <a:prstGeom prst="rect">
                <a:avLst/>
              </a:prstGeom>
              <a:noFill/>
              <a:ln w="19050"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In collaboration with: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College of Engineering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College of Business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College of Education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Open Cloud Institute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Cyber Center for Security &amp; Analytics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Partnership with 4 NISD High Schools: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Harlan, Woodson, Taft, Business Careers </a:t>
                </a:r>
                <a:endPara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1025782" y="4700934"/>
                <a:ext cx="2538019" cy="1384995"/>
              </a:xfrm>
              <a:prstGeom prst="rect">
                <a:avLst/>
              </a:prstGeom>
              <a:noFill/>
              <a:ln w="19050"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171450" marR="0" lvl="0" indent="-17145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Wingdings" panose="05000000000000000000" pitchFamily="2" charset="2"/>
                  <a:buChar char="Ø"/>
                  <a:tabLst/>
                  <a:defRPr/>
                </a:pPr>
                <a:r>
                  <a:rPr kumimoji="0" lang="en-US" sz="12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Situated in the College of Sciences, Department of Computer Science</a:t>
                </a:r>
              </a:p>
              <a:p>
                <a:pPr marL="171450" marR="0" lvl="0" indent="-17145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Wingdings" panose="05000000000000000000" pitchFamily="2" charset="2"/>
                  <a:buChar char="Ø"/>
                  <a:tabLst/>
                  <a:defRPr/>
                </a:pPr>
                <a:r>
                  <a:rPr kumimoji="0" lang="en-US" sz="12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Established world class laboratories for:</a:t>
                </a:r>
                <a:br>
                  <a:rPr kumimoji="0" lang="en-US" sz="12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</a:br>
                <a:r>
                  <a:rPr kumimoji="0" lang="en-US" sz="12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Secure cloud computing</a:t>
                </a:r>
                <a:br>
                  <a:rPr kumimoji="0" lang="en-US" sz="12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</a:br>
                <a:r>
                  <a:rPr kumimoji="0" lang="en-US" sz="12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Malware research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cxnSp>
          <p:nvCxnSpPr>
            <p:cNvPr id="13" name="Straight Arrow Connector 12"/>
            <p:cNvCxnSpPr>
              <a:stCxn id="7" idx="3"/>
              <a:endCxn id="9" idx="1"/>
            </p:cNvCxnSpPr>
            <p:nvPr/>
          </p:nvCxnSpPr>
          <p:spPr>
            <a:xfrm flipV="1">
              <a:off x="2280129" y="3607125"/>
              <a:ext cx="811795" cy="12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 flipV="1">
              <a:off x="4952989" y="3607113"/>
              <a:ext cx="811795" cy="12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 flipV="1">
              <a:off x="7637573" y="3607101"/>
              <a:ext cx="811795" cy="12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1" name="Straight Connector 20"/>
          <p:cNvCxnSpPr>
            <a:stCxn id="10" idx="2"/>
          </p:cNvCxnSpPr>
          <p:nvPr/>
        </p:nvCxnSpPr>
        <p:spPr>
          <a:xfrm>
            <a:off x="6837440" y="3427681"/>
            <a:ext cx="2975" cy="42921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9648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Wingdings" pitchFamily="2" charset="2"/>
              <a:buNone/>
              <a:tabLst/>
              <a:defRPr/>
            </a:pPr>
            <a:r>
              <a:rPr kumimoji="0" lang="en-US" sz="15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World-Leading Research with Real-World Impact!</a:t>
            </a:r>
            <a:endParaRPr kumimoji="0" lang="en-US" sz="1500" b="0" i="1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AB5F52E-1A2D-AF47-834F-5A302267C843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986903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defTabSz="457200" eaLnBrk="0" fontAlgn="base">
              <a:spcAft>
                <a:spcPct val="0"/>
              </a:spcAft>
            </a:pPr>
            <a:r>
              <a:rPr lang="en-US" sz="3200" dirty="0" smtClean="0">
                <a:solidFill>
                  <a:srgbClr val="131F49"/>
                </a:solidFill>
                <a:latin typeface="Arial" charset="0"/>
                <a:ea typeface="ＭＳ Ｐゴシック" pitchFamily="34" charset="-128"/>
                <a:cs typeface="+mn-cs"/>
              </a:rPr>
              <a:t>Natural vs Cyber Science</a:t>
            </a:r>
            <a:endParaRPr lang="en-US" sz="3200" dirty="0">
              <a:solidFill>
                <a:srgbClr val="131F49"/>
              </a:solidFill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© Ravi Sandhu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45263" y="1163525"/>
            <a:ext cx="28475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Elephant Problem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432" y="1931127"/>
            <a:ext cx="3989236" cy="224394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830185" y="1163525"/>
            <a:ext cx="39475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Cyber-Elephant Problem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4664013" y="1931127"/>
            <a:ext cx="4279855" cy="3265962"/>
            <a:chOff x="1458912" y="1128077"/>
            <a:chExt cx="7307915" cy="5576677"/>
          </a:xfrm>
        </p:grpSpPr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58912" y="1129600"/>
              <a:ext cx="3177095" cy="2318287"/>
            </a:xfrm>
            <a:prstGeom prst="rect">
              <a:avLst/>
            </a:prstGeom>
          </p:spPr>
        </p:pic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68200" y="1128077"/>
              <a:ext cx="3093080" cy="2319810"/>
            </a:xfrm>
            <a:prstGeom prst="rect">
              <a:avLst/>
            </a:prstGeom>
          </p:spPr>
        </p:pic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58912" y="3845368"/>
              <a:ext cx="3177095" cy="2859386"/>
            </a:xfrm>
            <a:prstGeom prst="rect">
              <a:avLst/>
            </a:prstGeom>
          </p:spPr>
        </p:pic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79376" y="3985577"/>
              <a:ext cx="3087451" cy="2451799"/>
            </a:xfrm>
            <a:prstGeom prst="rect">
              <a:avLst/>
            </a:prstGeom>
          </p:spPr>
        </p:pic>
      </p:grpSp>
      <p:sp>
        <p:nvSpPr>
          <p:cNvPr id="15" name="TextBox 14"/>
          <p:cNvSpPr txBox="1"/>
          <p:nvPr/>
        </p:nvSpPr>
        <p:spPr>
          <a:xfrm>
            <a:off x="249936" y="4670020"/>
            <a:ext cx="38771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cyber-elephant problem requires Applied and Basic research Combined (ABC)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* The New ABCs of </a:t>
            </a: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Research, Ben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Schneiderman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</a:t>
            </a: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2016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21702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Wingdings" pitchFamily="2" charset="2"/>
              <a:buNone/>
              <a:tabLst/>
              <a:defRPr/>
            </a:pPr>
            <a:r>
              <a:rPr kumimoji="0" lang="en-US" sz="15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World-Leading Research with Real-World Impact!</a:t>
            </a:r>
            <a:endParaRPr kumimoji="0" lang="en-US" sz="1500" b="0" i="1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AB5F52E-1A2D-AF47-834F-5A302267C843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986903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eaLnBrk="0">
              <a:defRPr/>
            </a:pPr>
            <a:r>
              <a:rPr lang="en-US" sz="2800" dirty="0">
                <a:solidFill>
                  <a:srgbClr val="131F49"/>
                </a:solidFill>
              </a:rPr>
              <a:t>Cyber Security Landscape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© Ravi Sandhu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45" name="Group 44"/>
          <p:cNvGrpSpPr/>
          <p:nvPr/>
        </p:nvGrpSpPr>
        <p:grpSpPr>
          <a:xfrm>
            <a:off x="2652918" y="3714658"/>
            <a:ext cx="4618229" cy="2373479"/>
            <a:chOff x="2785637" y="3737604"/>
            <a:chExt cx="4618229" cy="2373479"/>
          </a:xfrm>
        </p:grpSpPr>
        <p:sp>
          <p:nvSpPr>
            <p:cNvPr id="46" name="Rounded Rectangle 45"/>
            <p:cNvSpPr/>
            <p:nvPr/>
          </p:nvSpPr>
          <p:spPr bwMode="auto">
            <a:xfrm>
              <a:off x="2785637" y="3739105"/>
              <a:ext cx="527569" cy="2371978"/>
            </a:xfrm>
            <a:prstGeom prst="round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wordArtVert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457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2"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PROTECT</a:t>
              </a:r>
            </a:p>
          </p:txBody>
        </p:sp>
        <p:sp>
          <p:nvSpPr>
            <p:cNvPr id="47" name="Rounded Rectangle 46"/>
            <p:cNvSpPr/>
            <p:nvPr/>
          </p:nvSpPr>
          <p:spPr bwMode="auto">
            <a:xfrm>
              <a:off x="6876297" y="3737604"/>
              <a:ext cx="527569" cy="2371978"/>
            </a:xfrm>
            <a:prstGeom prst="round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wordArtVert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457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2"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DETECT</a:t>
              </a:r>
            </a:p>
          </p:txBody>
        </p:sp>
        <p:cxnSp>
          <p:nvCxnSpPr>
            <p:cNvPr id="48" name="Straight Connector 47"/>
            <p:cNvCxnSpPr/>
            <p:nvPr/>
          </p:nvCxnSpPr>
          <p:spPr bwMode="auto">
            <a:xfrm>
              <a:off x="3684394" y="4780230"/>
              <a:ext cx="2806574" cy="0"/>
            </a:xfrm>
            <a:prstGeom prst="line">
              <a:avLst/>
            </a:prstGeom>
            <a:solidFill>
              <a:srgbClr val="00B8FF"/>
            </a:solidFill>
            <a:ln w="31750" cap="flat" cmpd="sng" algn="ctr">
              <a:solidFill>
                <a:schemeClr val="tx1"/>
              </a:solidFill>
              <a:prstDash val="solid"/>
              <a:round/>
              <a:headEnd type="triangle" w="lg" len="lg"/>
              <a:tailEnd type="triangle" w="lg" len="lg"/>
            </a:ln>
            <a:effectLst/>
          </p:spPr>
        </p:cxnSp>
        <p:sp>
          <p:nvSpPr>
            <p:cNvPr id="49" name="TextBox 48"/>
            <p:cNvSpPr txBox="1"/>
            <p:nvPr/>
          </p:nvSpPr>
          <p:spPr>
            <a:xfrm>
              <a:off x="4341323" y="4925095"/>
              <a:ext cx="14927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Complement</a:t>
              </a: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4700396" y="3746639"/>
              <a:ext cx="77457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How?</a:t>
              </a: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2890295" y="1243069"/>
            <a:ext cx="4125368" cy="1164539"/>
            <a:chOff x="2915225" y="1510429"/>
            <a:chExt cx="4125368" cy="1164539"/>
          </a:xfrm>
        </p:grpSpPr>
        <p:sp>
          <p:nvSpPr>
            <p:cNvPr id="52" name="Rounded Rectangle 51"/>
            <p:cNvSpPr/>
            <p:nvPr/>
          </p:nvSpPr>
          <p:spPr bwMode="auto">
            <a:xfrm>
              <a:off x="2915225" y="1511930"/>
              <a:ext cx="1374622" cy="447395"/>
            </a:xfrm>
            <a:prstGeom prst="round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457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2"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POLICY</a:t>
              </a:r>
            </a:p>
          </p:txBody>
        </p:sp>
        <p:sp>
          <p:nvSpPr>
            <p:cNvPr id="53" name="Rounded Rectangle 52"/>
            <p:cNvSpPr/>
            <p:nvPr/>
          </p:nvSpPr>
          <p:spPr bwMode="auto">
            <a:xfrm>
              <a:off x="5665971" y="1510429"/>
              <a:ext cx="1374622" cy="447395"/>
            </a:xfrm>
            <a:prstGeom prst="round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457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2"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ATTACKS</a:t>
              </a: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3176779" y="2305636"/>
              <a:ext cx="8515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What?</a:t>
              </a: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5965997" y="2287091"/>
              <a:ext cx="77457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Why?</a:t>
              </a: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cxnSp>
        <p:nvCxnSpPr>
          <p:cNvPr id="56" name="Straight Connector 55"/>
          <p:cNvCxnSpPr/>
          <p:nvPr/>
        </p:nvCxnSpPr>
        <p:spPr bwMode="auto">
          <a:xfrm>
            <a:off x="2248342" y="3389554"/>
            <a:ext cx="542738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57" name="Group 56"/>
          <p:cNvGrpSpPr/>
          <p:nvPr/>
        </p:nvGrpSpPr>
        <p:grpSpPr>
          <a:xfrm>
            <a:off x="1099173" y="2042818"/>
            <a:ext cx="7725718" cy="1396878"/>
            <a:chOff x="1310668" y="2074799"/>
            <a:chExt cx="7725718" cy="1396878"/>
          </a:xfrm>
        </p:grpSpPr>
        <p:grpSp>
          <p:nvGrpSpPr>
            <p:cNvPr id="58" name="Group 57"/>
            <p:cNvGrpSpPr/>
            <p:nvPr/>
          </p:nvGrpSpPr>
          <p:grpSpPr>
            <a:xfrm>
              <a:off x="1310668" y="2074799"/>
              <a:ext cx="979755" cy="1396878"/>
              <a:chOff x="1310668" y="2076300"/>
              <a:chExt cx="979755" cy="1396878"/>
            </a:xfrm>
          </p:grpSpPr>
          <p:cxnSp>
            <p:nvCxnSpPr>
              <p:cNvPr id="64" name="Straight Connector 63"/>
              <p:cNvCxnSpPr/>
              <p:nvPr/>
            </p:nvCxnSpPr>
            <p:spPr bwMode="auto">
              <a:xfrm flipV="1">
                <a:off x="1800545" y="2409401"/>
                <a:ext cx="0" cy="730677"/>
              </a:xfrm>
              <a:prstGeom prst="line">
                <a:avLst/>
              </a:prstGeom>
              <a:solidFill>
                <a:srgbClr val="00B8FF"/>
              </a:solidFill>
              <a:ln w="31750" cap="flat" cmpd="sng" algn="ctr">
                <a:solidFill>
                  <a:schemeClr val="tx1"/>
                </a:solidFill>
                <a:prstDash val="solid"/>
                <a:round/>
                <a:headEnd type="triangle" w="lg" len="lg"/>
                <a:tailEnd type="triangle" w="lg" len="lg"/>
              </a:ln>
              <a:effectLst/>
            </p:spPr>
          </p:cxnSp>
          <p:grpSp>
            <p:nvGrpSpPr>
              <p:cNvPr id="65" name="Group 64"/>
              <p:cNvGrpSpPr/>
              <p:nvPr/>
            </p:nvGrpSpPr>
            <p:grpSpPr>
              <a:xfrm>
                <a:off x="1310668" y="2076300"/>
                <a:ext cx="979755" cy="1396878"/>
                <a:chOff x="1310668" y="2076300"/>
                <a:chExt cx="979755" cy="1396878"/>
              </a:xfrm>
            </p:grpSpPr>
            <p:sp>
              <p:nvSpPr>
                <p:cNvPr id="66" name="TextBox 65"/>
                <p:cNvSpPr txBox="1"/>
                <p:nvPr/>
              </p:nvSpPr>
              <p:spPr>
                <a:xfrm>
                  <a:off x="1310668" y="3103846"/>
                  <a:ext cx="979755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0" i="0" u="none" strike="noStrike" kern="120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Enforce</a:t>
                  </a:r>
                </a:p>
              </p:txBody>
            </p:sp>
            <p:sp>
              <p:nvSpPr>
                <p:cNvPr id="67" name="TextBox 66"/>
                <p:cNvSpPr txBox="1"/>
                <p:nvPr/>
              </p:nvSpPr>
              <p:spPr>
                <a:xfrm>
                  <a:off x="1349140" y="2076300"/>
                  <a:ext cx="90281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0" i="0" u="none" strike="noStrike" kern="120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Enable</a:t>
                  </a:r>
                </a:p>
              </p:txBody>
            </p:sp>
          </p:grpSp>
        </p:grpSp>
        <p:grpSp>
          <p:nvGrpSpPr>
            <p:cNvPr id="59" name="Group 58"/>
            <p:cNvGrpSpPr/>
            <p:nvPr/>
          </p:nvGrpSpPr>
          <p:grpSpPr>
            <a:xfrm>
              <a:off x="7928390" y="2074799"/>
              <a:ext cx="1107996" cy="1396878"/>
              <a:chOff x="1329904" y="2076300"/>
              <a:chExt cx="1107996" cy="1396878"/>
            </a:xfrm>
          </p:grpSpPr>
          <p:cxnSp>
            <p:nvCxnSpPr>
              <p:cNvPr id="60" name="Straight Connector 59"/>
              <p:cNvCxnSpPr/>
              <p:nvPr/>
            </p:nvCxnSpPr>
            <p:spPr bwMode="auto">
              <a:xfrm flipV="1">
                <a:off x="1883902" y="2409401"/>
                <a:ext cx="0" cy="730677"/>
              </a:xfrm>
              <a:prstGeom prst="line">
                <a:avLst/>
              </a:prstGeom>
              <a:solidFill>
                <a:srgbClr val="00B8FF"/>
              </a:solidFill>
              <a:ln w="31750" cap="flat" cmpd="sng" algn="ctr">
                <a:solidFill>
                  <a:schemeClr val="tx1"/>
                </a:solidFill>
                <a:prstDash val="solid"/>
                <a:round/>
                <a:headEnd type="triangle" w="lg" len="lg"/>
                <a:tailEnd type="triangle" w="lg" len="lg"/>
              </a:ln>
              <a:effectLst/>
            </p:spPr>
          </p:cxnSp>
          <p:grpSp>
            <p:nvGrpSpPr>
              <p:cNvPr id="61" name="Group 60"/>
              <p:cNvGrpSpPr/>
              <p:nvPr/>
            </p:nvGrpSpPr>
            <p:grpSpPr>
              <a:xfrm>
                <a:off x="1329904" y="2076300"/>
                <a:ext cx="1107996" cy="1396878"/>
                <a:chOff x="1329904" y="2076300"/>
                <a:chExt cx="1107996" cy="1396878"/>
              </a:xfrm>
            </p:grpSpPr>
            <p:sp>
              <p:nvSpPr>
                <p:cNvPr id="62" name="TextBox 61"/>
                <p:cNvSpPr txBox="1"/>
                <p:nvPr/>
              </p:nvSpPr>
              <p:spPr>
                <a:xfrm>
                  <a:off x="1419673" y="3103846"/>
                  <a:ext cx="928459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0" i="0" u="none" strike="noStrike" kern="120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Defend</a:t>
                  </a:r>
                </a:p>
              </p:txBody>
            </p:sp>
            <p:sp>
              <p:nvSpPr>
                <p:cNvPr id="63" name="TextBox 62"/>
                <p:cNvSpPr txBox="1"/>
                <p:nvPr/>
              </p:nvSpPr>
              <p:spPr>
                <a:xfrm>
                  <a:off x="1329904" y="2076300"/>
                  <a:ext cx="110799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0" i="0" u="none" strike="noStrike" kern="120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Respond</a:t>
                  </a:r>
                </a:p>
              </p:txBody>
            </p:sp>
          </p:grpSp>
        </p:grpSp>
      </p:grpSp>
      <p:sp>
        <p:nvSpPr>
          <p:cNvPr id="68" name="Rounded Rectangle 67"/>
          <p:cNvSpPr/>
          <p:nvPr/>
        </p:nvSpPr>
        <p:spPr bwMode="auto">
          <a:xfrm>
            <a:off x="653858" y="1243514"/>
            <a:ext cx="1374622" cy="447395"/>
          </a:xfrm>
          <a:prstGeom prst="roundRect">
            <a:avLst/>
          </a:prstGeom>
          <a:solidFill>
            <a:schemeClr val="bg1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Objectives</a:t>
            </a:r>
          </a:p>
        </p:txBody>
      </p:sp>
      <p:sp>
        <p:nvSpPr>
          <p:cNvPr id="69" name="Rounded Rectangle 68"/>
          <p:cNvSpPr/>
          <p:nvPr/>
        </p:nvSpPr>
        <p:spPr bwMode="auto">
          <a:xfrm>
            <a:off x="653858" y="4951199"/>
            <a:ext cx="1374622" cy="447395"/>
          </a:xfrm>
          <a:prstGeom prst="roundRect">
            <a:avLst/>
          </a:prstGeom>
          <a:solidFill>
            <a:schemeClr val="bg1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Mechanisms</a:t>
            </a:r>
          </a:p>
        </p:txBody>
      </p:sp>
    </p:spTree>
    <p:extLst>
      <p:ext uri="{BB962C8B-B14F-4D97-AF65-F5344CB8AC3E}">
        <p14:creationId xmlns:p14="http://schemas.microsoft.com/office/powerpoint/2010/main" val="2625961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861651" y="1799497"/>
            <a:ext cx="3235562" cy="1528919"/>
          </a:xfrm>
          <a:ln w="22225">
            <a:solidFill>
              <a:schemeClr val="tx1"/>
            </a:solidFill>
          </a:ln>
        </p:spPr>
        <p:txBody>
          <a:bodyPr/>
          <a:lstStyle/>
          <a:p>
            <a:pPr marL="0" indent="0" algn="ctr">
              <a:buNone/>
            </a:pPr>
            <a:r>
              <a:rPr lang="en-US" sz="2400" b="1" dirty="0">
                <a:ea typeface="ＭＳ Ｐゴシック" pitchFamily="34" charset="-128"/>
              </a:rPr>
              <a:t>Divide and Conquer</a:t>
            </a:r>
            <a:endParaRPr lang="en-US" b="1" dirty="0" smtClean="0"/>
          </a:p>
          <a:p>
            <a:pPr marL="0" indent="0">
              <a:buNone/>
            </a:pPr>
            <a:r>
              <a:rPr lang="en-US" sz="2400" dirty="0" smtClean="0">
                <a:ea typeface="ＭＳ Ｐゴシック" pitchFamily="34" charset="-128"/>
              </a:rPr>
              <a:t>Develop point </a:t>
            </a:r>
            <a:r>
              <a:rPr lang="en-US" sz="2400" dirty="0">
                <a:ea typeface="ＭＳ Ｐゴシック" pitchFamily="34" charset="-128"/>
              </a:rPr>
              <a:t>solutions to point </a:t>
            </a:r>
            <a:r>
              <a:rPr lang="en-US" sz="2400" dirty="0" smtClean="0">
                <a:ea typeface="ＭＳ Ｐゴシック" pitchFamily="34" charset="-128"/>
              </a:rPr>
              <a:t>problems</a:t>
            </a:r>
            <a:endParaRPr lang="en-US" sz="2400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4579874" y="1799497"/>
            <a:ext cx="3512892" cy="1528919"/>
          </a:xfrm>
          <a:ln w="25400">
            <a:solidFill>
              <a:schemeClr val="tx1"/>
            </a:solidFill>
          </a:ln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US" sz="2400" b="1" dirty="0">
                <a:ea typeface="ＭＳ Ｐゴシック" pitchFamily="34" charset="-128"/>
              </a:rPr>
              <a:t>Compose and </a:t>
            </a:r>
            <a:r>
              <a:rPr lang="en-US" sz="2400" b="1" dirty="0" smtClean="0">
                <a:ea typeface="ＭＳ Ｐゴシック" pitchFamily="34" charset="-128"/>
              </a:rPr>
              <a:t>Compensate</a:t>
            </a:r>
          </a:p>
          <a:p>
            <a:pPr marL="0" indent="0">
              <a:buNone/>
            </a:pPr>
            <a:r>
              <a:rPr lang="en-US" sz="2600" dirty="0" smtClean="0"/>
              <a:t>Build </a:t>
            </a:r>
            <a:r>
              <a:rPr lang="en-US" sz="2600" dirty="0"/>
              <a:t>system level solutions from smaller component solutions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AB5F52E-1A2D-AF47-834F-5A302267C843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Wingdings" pitchFamily="2" charset="2"/>
              <a:buNone/>
              <a:tabLst/>
              <a:defRPr/>
            </a:pPr>
            <a:r>
              <a:rPr kumimoji="0" lang="en-US" sz="1500" b="0" i="1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World-Leading Research with Real-World Impact!</a:t>
            </a:r>
            <a:endParaRPr kumimoji="0" lang="en-US" sz="1500" b="0" i="1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Title 4"/>
          <p:cNvSpPr>
            <a:spLocks noGrp="1"/>
          </p:cNvSpPr>
          <p:nvPr>
            <p:ph type="ctrTitle"/>
          </p:nvPr>
        </p:nvSpPr>
        <p:spPr>
          <a:xfrm>
            <a:off x="1986903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defTabSz="457200" eaLnBrk="0" fontAlgn="base">
              <a:spcAft>
                <a:spcPct val="0"/>
              </a:spcAft>
            </a:pPr>
            <a:r>
              <a:rPr lang="en-US" sz="2800" dirty="0">
                <a:solidFill>
                  <a:srgbClr val="131F49"/>
                </a:solidFill>
                <a:ea typeface="ＭＳ Ｐゴシック" pitchFamily="34" charset="-128"/>
              </a:rPr>
              <a:t>Research </a:t>
            </a:r>
            <a:r>
              <a:rPr lang="en-US" sz="2800" dirty="0" smtClean="0">
                <a:solidFill>
                  <a:srgbClr val="131F49"/>
                </a:solidFill>
                <a:ea typeface="ＭＳ Ｐゴシック" pitchFamily="34" charset="-128"/>
              </a:rPr>
              <a:t>Approaches</a:t>
            </a:r>
            <a:endParaRPr lang="en-US" sz="2800" dirty="0">
              <a:solidFill>
                <a:srgbClr val="131F49"/>
              </a:solidFill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13" name="Date Placeholder 5"/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© Ravi Sandhu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512402" y="3960907"/>
            <a:ext cx="193406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Bright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Shiny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Objects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288925" y="3960907"/>
            <a:ext cx="209479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Hard Unapproachable Problems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93990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 smtClean="0"/>
              <a:t>World-Leading Research with Real-World Impact!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7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dirty="0" smtClean="0"/>
              <a:t>© Ravi Sandhu</a:t>
            </a:r>
            <a:endParaRPr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idx="4294967295"/>
          </p:nvPr>
        </p:nvSpPr>
        <p:spPr>
          <a:xfrm>
            <a:off x="476078" y="1330858"/>
            <a:ext cx="8163829" cy="5425541"/>
          </a:xfrm>
        </p:spPr>
        <p:txBody>
          <a:bodyPr/>
          <a:lstStyle/>
          <a:p>
            <a:pPr marL="0" indent="0" algn="ctr">
              <a:buSzPct val="90000"/>
              <a:buNone/>
            </a:pPr>
            <a:r>
              <a:rPr lang="en-US" sz="4000" dirty="0">
                <a:ea typeface="ＭＳ Ｐゴシック" pitchFamily="34" charset="-128"/>
              </a:rPr>
              <a:t>Applied and Basic Research Combined (ABC)</a:t>
            </a:r>
          </a:p>
          <a:p>
            <a:pPr>
              <a:buSzPct val="90000"/>
              <a:buFont typeface="Wingdings" pitchFamily="2" charset="2"/>
              <a:buChar char="Ø"/>
            </a:pPr>
            <a:r>
              <a:rPr lang="en-US" sz="3600" dirty="0" smtClean="0">
                <a:solidFill>
                  <a:schemeClr val="tx1"/>
                </a:solidFill>
                <a:ea typeface="ＭＳ Ｐゴシック" pitchFamily="34" charset="-128"/>
              </a:rPr>
              <a:t> Software:</a:t>
            </a:r>
            <a:br>
              <a:rPr lang="en-US" sz="3600" dirty="0" smtClean="0">
                <a:solidFill>
                  <a:schemeClr val="tx1"/>
                </a:solidFill>
                <a:ea typeface="ＭＳ Ｐゴシック" pitchFamily="34" charset="-128"/>
              </a:rPr>
            </a:br>
            <a:r>
              <a:rPr lang="en-US" sz="3600" dirty="0" smtClean="0">
                <a:solidFill>
                  <a:schemeClr val="tx1"/>
                </a:solidFill>
                <a:ea typeface="ＭＳ Ｐゴシック" pitchFamily="34" charset="-128"/>
              </a:rPr>
              <a:t>  </a:t>
            </a:r>
            <a:r>
              <a:rPr lang="en-US" sz="3200" dirty="0" smtClean="0">
                <a:solidFill>
                  <a:schemeClr val="tx1"/>
                </a:solidFill>
                <a:ea typeface="ＭＳ Ｐゴシック" pitchFamily="34" charset="-128"/>
              </a:rPr>
              <a:t>Waterfall -&gt; Agile and DevOps</a:t>
            </a:r>
            <a:endParaRPr lang="en-US" sz="3200" dirty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</a:pPr>
            <a:r>
              <a:rPr lang="en-US" sz="3600" dirty="0" smtClean="0">
                <a:solidFill>
                  <a:schemeClr val="tx1"/>
                </a:solidFill>
                <a:ea typeface="ＭＳ Ｐゴシック" pitchFamily="34" charset="-128"/>
              </a:rPr>
              <a:t> Security:</a:t>
            </a:r>
            <a:r>
              <a:rPr lang="en-US" sz="2800" dirty="0">
                <a:ea typeface="ＭＳ Ｐゴシック" pitchFamily="34" charset="-128"/>
              </a:rPr>
              <a:t/>
            </a:r>
            <a:br>
              <a:rPr lang="en-US" sz="2800" dirty="0">
                <a:ea typeface="ＭＳ Ｐゴシック" pitchFamily="34" charset="-128"/>
              </a:rPr>
            </a:br>
            <a:r>
              <a:rPr lang="en-US" sz="2800" dirty="0" smtClean="0">
                <a:ea typeface="ＭＳ Ｐゴシック" pitchFamily="34" charset="-128"/>
              </a:rPr>
              <a:t>   </a:t>
            </a:r>
            <a:r>
              <a:rPr lang="en-US" sz="3200" dirty="0">
                <a:ea typeface="ＭＳ Ｐゴシック" pitchFamily="34" charset="-128"/>
              </a:rPr>
              <a:t>Waterfall -&gt; ???</a:t>
            </a:r>
          </a:p>
          <a:p>
            <a:pPr>
              <a:buSzPct val="90000"/>
              <a:buFont typeface="Wingdings" pitchFamily="2" charset="2"/>
              <a:buChar char="Ø"/>
            </a:pPr>
            <a:r>
              <a:rPr lang="en-US" sz="3600" dirty="0" smtClean="0">
                <a:solidFill>
                  <a:schemeClr val="tx1"/>
                </a:solidFill>
                <a:ea typeface="ＭＳ Ｐゴシック" pitchFamily="34" charset="-128"/>
              </a:rPr>
              <a:t>Tech transfer:</a:t>
            </a:r>
            <a:r>
              <a:rPr lang="en-US" sz="2800" dirty="0">
                <a:ea typeface="ＭＳ Ｐゴシック" pitchFamily="34" charset="-128"/>
              </a:rPr>
              <a:t/>
            </a:r>
            <a:br>
              <a:rPr lang="en-US" sz="2800" dirty="0">
                <a:ea typeface="ＭＳ Ｐゴシック" pitchFamily="34" charset="-128"/>
              </a:rPr>
            </a:br>
            <a:r>
              <a:rPr lang="en-US" sz="2800" dirty="0" smtClean="0">
                <a:ea typeface="ＭＳ Ｐゴシック" pitchFamily="34" charset="-128"/>
              </a:rPr>
              <a:t>   </a:t>
            </a:r>
            <a:r>
              <a:rPr lang="en-US" sz="3200" dirty="0">
                <a:ea typeface="ＭＳ Ｐゴシック" pitchFamily="34" charset="-128"/>
              </a:rPr>
              <a:t>Technology Readiness Levels (TRLs) -&gt; ???</a:t>
            </a:r>
          </a:p>
          <a:p>
            <a:pPr marL="576206" lvl="1" indent="0">
              <a:buSzPct val="90000"/>
              <a:buNone/>
            </a:pPr>
            <a:endParaRPr lang="en-US" sz="31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3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3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685702" y="1911631"/>
            <a:ext cx="32880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* The New ABCs of Research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   by Ben </a:t>
            </a:r>
            <a:r>
              <a:rPr lang="en-US" dirty="0" err="1" smtClean="0">
                <a:solidFill>
                  <a:srgbClr val="C00000"/>
                </a:solidFill>
              </a:rPr>
              <a:t>Schneiderman</a:t>
            </a:r>
            <a:r>
              <a:rPr lang="en-US" dirty="0" smtClean="0">
                <a:solidFill>
                  <a:srgbClr val="C00000"/>
                </a:solidFill>
              </a:rPr>
              <a:t>, 2016</a:t>
            </a:r>
          </a:p>
        </p:txBody>
      </p:sp>
      <p:sp>
        <p:nvSpPr>
          <p:cNvPr id="20" name="Title 4"/>
          <p:cNvSpPr>
            <a:spLocks noGrp="1"/>
          </p:cNvSpPr>
          <p:nvPr>
            <p:ph type="ctrTitle"/>
          </p:nvPr>
        </p:nvSpPr>
        <p:spPr>
          <a:xfrm>
            <a:off x="1986903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defTabSz="457200" eaLnBrk="0" fontAlgn="base">
              <a:spcAft>
                <a:spcPct val="0"/>
              </a:spcAft>
            </a:pPr>
            <a:r>
              <a:rPr lang="en-US" sz="3200" dirty="0">
                <a:solidFill>
                  <a:srgbClr val="131F49"/>
                </a:solidFill>
                <a:latin typeface="Arial" charset="0"/>
                <a:ea typeface="ＭＳ Ｐゴシック" pitchFamily="34" charset="-128"/>
                <a:cs typeface="+mn-cs"/>
              </a:rPr>
              <a:t>ICS </a:t>
            </a:r>
            <a:r>
              <a:rPr lang="en-US" sz="3200" dirty="0" smtClean="0">
                <a:solidFill>
                  <a:srgbClr val="131F49"/>
                </a:solidFill>
                <a:latin typeface="Arial" charset="0"/>
                <a:ea typeface="ＭＳ Ｐゴシック" pitchFamily="34" charset="-128"/>
                <a:cs typeface="+mn-cs"/>
              </a:rPr>
              <a:t>Research Philosophy</a:t>
            </a:r>
            <a:endParaRPr lang="en-US" sz="3200" dirty="0">
              <a:solidFill>
                <a:srgbClr val="131F49"/>
              </a:solidFill>
              <a:latin typeface="Arial" charset="0"/>
              <a:ea typeface="ＭＳ Ｐゴシック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0441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1318851" y="1441939"/>
            <a:ext cx="3235562" cy="283698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 smtClean="0"/>
              <a:t>TECHNOLOGIES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 smtClean="0"/>
              <a:t> Access Control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 smtClean="0"/>
              <a:t> Policy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 smtClean="0"/>
              <a:t> Malware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/>
              <a:t> </a:t>
            </a:r>
            <a:r>
              <a:rPr lang="en-US" sz="2000" dirty="0" smtClean="0"/>
              <a:t>Detection and Forensics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/>
              <a:t> </a:t>
            </a:r>
            <a:r>
              <a:rPr lang="en-US" sz="2000" dirty="0" err="1" smtClean="0"/>
              <a:t>Blockchain</a:t>
            </a:r>
            <a:endParaRPr lang="en-US" sz="20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 smtClean="0"/>
              <a:t> Artificial Intelligence/</a:t>
            </a:r>
            <a:br>
              <a:rPr lang="en-US" sz="2000" dirty="0" smtClean="0"/>
            </a:br>
            <a:r>
              <a:rPr lang="en-US" sz="2000" dirty="0" smtClean="0"/>
              <a:t> Machine Learning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/>
              <a:t> </a:t>
            </a:r>
            <a:r>
              <a:rPr lang="en-US" sz="2000" dirty="0" smtClean="0"/>
              <a:t>….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4828440" y="1441937"/>
            <a:ext cx="2943958" cy="298938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 smtClean="0"/>
              <a:t>APPLICATION DOMAINS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 smtClean="0"/>
              <a:t> Cloud Computing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 smtClean="0"/>
              <a:t> Internet of Things (IoT)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 smtClean="0"/>
              <a:t> Social Networks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/>
              <a:t> </a:t>
            </a:r>
            <a:r>
              <a:rPr lang="en-US" sz="2000" dirty="0" smtClean="0"/>
              <a:t>Big Data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/>
              <a:t> </a:t>
            </a:r>
            <a:r>
              <a:rPr lang="en-US" sz="2000" dirty="0" smtClean="0"/>
              <a:t>Mobile Platforms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 smtClean="0"/>
              <a:t> Enterprise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/>
              <a:t> </a:t>
            </a:r>
            <a:r>
              <a:rPr lang="en-US" sz="2000" dirty="0" smtClean="0"/>
              <a:t>….</a:t>
            </a:r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AB5F52E-1A2D-AF47-834F-5A302267C843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Wingdings" pitchFamily="2" charset="2"/>
              <a:buNone/>
              <a:tabLst/>
              <a:defRPr/>
            </a:pPr>
            <a:r>
              <a:rPr kumimoji="0" lang="en-US" sz="1500" b="0" i="1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World-Leading Research with Real-World Impact!</a:t>
            </a:r>
            <a:endParaRPr kumimoji="0" lang="en-US" sz="1500" b="0" i="1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Title 4"/>
          <p:cNvSpPr>
            <a:spLocks noGrp="1"/>
          </p:cNvSpPr>
          <p:nvPr>
            <p:ph type="ctrTitle"/>
          </p:nvPr>
        </p:nvSpPr>
        <p:spPr>
          <a:xfrm>
            <a:off x="1986903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defTabSz="457200" eaLnBrk="0" fontAlgn="base">
              <a:spcAft>
                <a:spcPct val="0"/>
              </a:spcAft>
            </a:pPr>
            <a:r>
              <a:rPr lang="en-US" sz="2800" dirty="0" smtClean="0">
                <a:solidFill>
                  <a:srgbClr val="131F49"/>
                </a:solidFill>
                <a:latin typeface="Arial" charset="0"/>
                <a:ea typeface="ＭＳ Ｐゴシック" pitchFamily="34" charset="-128"/>
                <a:cs typeface="+mn-cs"/>
              </a:rPr>
              <a:t>ICS Major Research Thrusts</a:t>
            </a:r>
            <a:endParaRPr lang="en-US" sz="2800" dirty="0">
              <a:solidFill>
                <a:srgbClr val="131F49"/>
              </a:solidFill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13" name="Date Placeholder 5"/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© Ravi Sandhu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369334" y="5112754"/>
            <a:ext cx="41958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Goal: Broaden and Deepen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51570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CS-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s-template-final" id="{1EF59169-DF8D-9342-81E5-99D43CA67610}" vid="{F25DF2F7-3555-7B4C-881D-C8E18D21037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ICS-Template</Template>
  <TotalTime>66</TotalTime>
  <Words>371</Words>
  <Application>Microsoft Office PowerPoint</Application>
  <PresentationFormat>Letter Paper (8.5x11 in)</PresentationFormat>
  <Paragraphs>142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ＭＳ Ｐゴシック</vt:lpstr>
      <vt:lpstr>Arial</vt:lpstr>
      <vt:lpstr>Calibri</vt:lpstr>
      <vt:lpstr>Calibri Light</vt:lpstr>
      <vt:lpstr>Wingdings</vt:lpstr>
      <vt:lpstr>ICS-Theme</vt:lpstr>
      <vt:lpstr>  UTSA Cyber Security Ecosystem </vt:lpstr>
      <vt:lpstr>Cyber Security at UTSA</vt:lpstr>
      <vt:lpstr>ICS Mission and History</vt:lpstr>
      <vt:lpstr>Natural vs Cyber Science</vt:lpstr>
      <vt:lpstr>Cyber Security Landscape</vt:lpstr>
      <vt:lpstr>Research Approaches</vt:lpstr>
      <vt:lpstr>ICS Research Philosophy</vt:lpstr>
      <vt:lpstr>ICS Major Research Thrusts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Institute for Cyber Security (ICS) &amp; Center for Security and Privacy Enhanced  Cloud Computing (C-SPECC) </dc:title>
  <dc:creator>James Benson</dc:creator>
  <cp:lastModifiedBy>Ravi Sandhu</cp:lastModifiedBy>
  <cp:revision>14</cp:revision>
  <cp:lastPrinted>2018-12-10T23:24:50Z</cp:lastPrinted>
  <dcterms:created xsi:type="dcterms:W3CDTF">2017-09-29T21:23:01Z</dcterms:created>
  <dcterms:modified xsi:type="dcterms:W3CDTF">2018-12-10T23:41:42Z</dcterms:modified>
</cp:coreProperties>
</file>