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2"/>
  </p:notesMasterIdLst>
  <p:handoutMasterIdLst>
    <p:handoutMasterId r:id="rId13"/>
  </p:handoutMasterIdLst>
  <p:sldIdLst>
    <p:sldId id="280" r:id="rId6"/>
    <p:sldId id="281" r:id="rId7"/>
    <p:sldId id="289" r:id="rId8"/>
    <p:sldId id="291" r:id="rId9"/>
    <p:sldId id="292" r:id="rId10"/>
    <p:sldId id="290" r:id="rId11"/>
  </p:sldIdLst>
  <p:sldSz cx="10080625" cy="7559675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</p:showPr>
  <p:clrMru>
    <a:srgbClr val="A50021"/>
    <a:srgbClr val="CC3300"/>
    <a:srgbClr val="131F4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26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algn="r"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algn="r" defTabSz="45778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78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5033" algn="l"/>
                <a:tab pos="1373359" algn="l"/>
                <a:tab pos="2058392" algn="l"/>
                <a:tab pos="274671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57200">
              <a:tabLst>
                <a:tab pos="681038" algn="l"/>
                <a:tab pos="1370013" algn="l"/>
                <a:tab pos="2055813" algn="l"/>
                <a:tab pos="2743200" algn="l"/>
              </a:tabLst>
            </a:pPr>
            <a:fld id="{0C137A8E-DCD0-4026-8679-7DAC59B2E3EE}" type="slidenum">
              <a:rPr lang="en-GB" smtClean="0"/>
              <a:pPr defTabSz="457200">
                <a:tabLst>
                  <a:tab pos="681038" algn="l"/>
                  <a:tab pos="1370013" algn="l"/>
                  <a:tab pos="2055813" algn="l"/>
                  <a:tab pos="2743200" algn="l"/>
                </a:tabLst>
              </a:pPr>
              <a:t>1</a:t>
            </a:fld>
            <a:endParaRPr lang="en-GB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9/30/2011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600" dirty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/>
              <a:t>Cyber Security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 smtClean="0"/>
              <a:t>Grand Challenges and Prognosis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solidFill>
                  <a:schemeClr val="tx2"/>
                </a:solidFill>
              </a:rPr>
              <a:t>Prof.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solidFill>
                  <a:schemeClr val="tx2"/>
                </a:solidFill>
              </a:rPr>
              <a:t>Executive Director and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solidFill>
                  <a:schemeClr val="tx2"/>
                </a:solidFill>
              </a:rPr>
              <a:t>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800" dirty="0">
              <a:solidFill>
                <a:srgbClr val="002060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chemeClr val="tx2"/>
                </a:solidFill>
              </a:rPr>
              <a:t>ravi.sandhu@utsa.edu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800" dirty="0">
                <a:solidFill>
                  <a:schemeClr val="tx2"/>
                </a:solidFill>
              </a:rPr>
              <a:t> 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b="1" dirty="0">
                <a:solidFill>
                  <a:srgbClr val="131F49"/>
                </a:solidFill>
              </a:rPr>
              <a:t>Institute for Cyber Security</a:t>
            </a:r>
            <a:endParaRPr lang="en-US" sz="2400" b="1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Cyber technologies and systems have evolved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Cyber security goals have evolved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Computer security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Information security = Computer security + Communications security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Information assurance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solidFill>
                  <a:schemeClr val="tx1"/>
                </a:solidFill>
                <a:ea typeface="ＭＳ Ｐゴシック" pitchFamily="34" charset="-128"/>
              </a:rPr>
              <a:t> Mission assurance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Cyber security research and practice are loosing ground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b="1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Characteristics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2265363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Ø"/>
            </a:pPr>
            <a:r>
              <a:rPr lang="en-US" sz="4000" smtClean="0">
                <a:solidFill>
                  <a:schemeClr val="tx1"/>
                </a:solidFill>
                <a:ea typeface="ＭＳ Ｐゴシック" pitchFamily="34" charset="-128"/>
              </a:rPr>
              <a:t>Cyber Security is all about tradeoffs</a:t>
            </a:r>
          </a:p>
          <a:p>
            <a:pPr>
              <a:buSzPct val="75000"/>
              <a:buFont typeface="Wingdings" pitchFamily="2" charset="2"/>
              <a:buNone/>
            </a:pPr>
            <a:endParaRPr lang="en-US" sz="440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3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23559" name="Group 24"/>
          <p:cNvGrpSpPr>
            <a:grpSpLocks/>
          </p:cNvGrpSpPr>
          <p:nvPr/>
        </p:nvGrpSpPr>
        <p:grpSpPr bwMode="auto">
          <a:xfrm>
            <a:off x="392113" y="2465388"/>
            <a:ext cx="9448800" cy="2027237"/>
            <a:chOff x="247" y="2130"/>
            <a:chExt cx="5952" cy="1277"/>
          </a:xfrm>
        </p:grpSpPr>
        <p:sp>
          <p:nvSpPr>
            <p:cNvPr id="23562" name="Line 18"/>
            <p:cNvSpPr>
              <a:spLocks noChangeShapeType="1"/>
            </p:cNvSpPr>
            <p:nvPr/>
          </p:nvSpPr>
          <p:spPr bwMode="auto">
            <a:xfrm>
              <a:off x="784" y="2130"/>
              <a:ext cx="4795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Text Box 19"/>
            <p:cNvSpPr txBox="1">
              <a:spLocks noChangeArrowheads="1"/>
            </p:cNvSpPr>
            <p:nvPr/>
          </p:nvSpPr>
          <p:spPr bwMode="auto">
            <a:xfrm>
              <a:off x="344" y="2219"/>
              <a:ext cx="10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Productivity</a:t>
              </a:r>
            </a:p>
          </p:txBody>
        </p:sp>
        <p:sp>
          <p:nvSpPr>
            <p:cNvPr id="23564" name="Text Box 20"/>
            <p:cNvSpPr txBox="1">
              <a:spLocks noChangeArrowheads="1"/>
            </p:cNvSpPr>
            <p:nvPr/>
          </p:nvSpPr>
          <p:spPr bwMode="auto">
            <a:xfrm>
              <a:off x="5149" y="2219"/>
              <a:ext cx="7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Security</a:t>
              </a:r>
            </a:p>
          </p:txBody>
        </p:sp>
        <p:sp>
          <p:nvSpPr>
            <p:cNvPr id="23565" name="Text Box 21"/>
            <p:cNvSpPr txBox="1">
              <a:spLocks noChangeArrowheads="1"/>
            </p:cNvSpPr>
            <p:nvPr/>
          </p:nvSpPr>
          <p:spPr bwMode="auto">
            <a:xfrm>
              <a:off x="247" y="2657"/>
              <a:ext cx="198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Let’s build it</a:t>
              </a:r>
            </a:p>
            <a:p>
              <a:r>
                <a:rPr lang="en-US"/>
                <a:t>Cash out the benefits</a:t>
              </a:r>
            </a:p>
            <a:p>
              <a:r>
                <a:rPr lang="en-US"/>
                <a:t>Next generation can secure it</a:t>
              </a:r>
            </a:p>
          </p:txBody>
        </p:sp>
        <p:sp>
          <p:nvSpPr>
            <p:cNvPr id="23566" name="Text Box 22"/>
            <p:cNvSpPr txBox="1">
              <a:spLocks noChangeArrowheads="1"/>
            </p:cNvSpPr>
            <p:nvPr/>
          </p:nvSpPr>
          <p:spPr bwMode="auto">
            <a:xfrm>
              <a:off x="4155" y="2657"/>
              <a:ext cx="2044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Let’s not build it</a:t>
              </a:r>
            </a:p>
            <a:p>
              <a:r>
                <a:rPr lang="en-US"/>
                <a:t>Let’s bake in super-security to</a:t>
              </a:r>
            </a:p>
            <a:p>
              <a:r>
                <a:rPr lang="en-US"/>
                <a:t>make it unusable/unaffordable</a:t>
              </a:r>
            </a:p>
            <a:p>
              <a:r>
                <a:rPr lang="en-US"/>
                <a:t>Let’s sell unproven solutions</a:t>
              </a:r>
            </a:p>
          </p:txBody>
        </p:sp>
      </p:grpSp>
      <p:sp>
        <p:nvSpPr>
          <p:cNvPr id="23560" name="Line 23"/>
          <p:cNvSpPr>
            <a:spLocks noChangeShapeType="1"/>
          </p:cNvSpPr>
          <p:nvPr/>
        </p:nvSpPr>
        <p:spPr bwMode="auto">
          <a:xfrm>
            <a:off x="5116513" y="2759075"/>
            <a:ext cx="0" cy="20129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Text Box 25"/>
          <p:cNvSpPr txBox="1">
            <a:spLocks noChangeArrowheads="1"/>
          </p:cNvSpPr>
          <p:nvPr/>
        </p:nvSpPr>
        <p:spPr bwMode="auto">
          <a:xfrm>
            <a:off x="3017838" y="4833938"/>
            <a:ext cx="419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There is a </a:t>
            </a:r>
            <a:r>
              <a:rPr lang="en-US" dirty="0" smtClean="0"/>
              <a:t>sweet spot</a:t>
            </a:r>
            <a:endParaRPr lang="en-US" dirty="0"/>
          </a:p>
          <a:p>
            <a:pPr algn="ctr"/>
            <a:r>
              <a:rPr lang="en-US" dirty="0"/>
              <a:t>We don’t know how to predictably find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endParaRPr lang="en-US" sz="4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Microsec</a:t>
            </a:r>
            <a:r>
              <a:rPr lang="en-US" sz="40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 versus </a:t>
            </a:r>
            <a:r>
              <a:rPr lang="en-US" sz="4000" dirty="0" err="1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Macrosec</a:t>
            </a:r>
            <a:endParaRPr lang="en-US" sz="4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Most cyber security thinking is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microsec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Most  big cyber security threats are </a:t>
            </a:r>
            <a:r>
              <a:rPr lang="en-US" sz="3200" dirty="0" err="1" smtClean="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rPr>
              <a:t>macrosec</a:t>
            </a:r>
            <a:endParaRPr lang="en-US" sz="32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2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Rational </a:t>
            </a:r>
            <a:r>
              <a:rPr lang="en-US" sz="4000" dirty="0" err="1" smtClean="0">
                <a:solidFill>
                  <a:schemeClr val="tx1"/>
                </a:solidFill>
                <a:ea typeface="ＭＳ Ｐゴシック" pitchFamily="34" charset="-128"/>
              </a:rPr>
              <a:t>microsec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behavior can result in highly vulnerable </a:t>
            </a:r>
            <a:r>
              <a:rPr lang="en-US" sz="4000" dirty="0" err="1" smtClean="0">
                <a:solidFill>
                  <a:schemeClr val="tx1"/>
                </a:solidFill>
                <a:ea typeface="ＭＳ Ｐゴシック" pitchFamily="34" charset="-128"/>
              </a:rPr>
              <a:t>macrosec</a:t>
            </a:r>
            <a:endParaRPr lang="en-US" sz="4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4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3C1C5005-DE50-4927-BA4E-89B3D3B2FC9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Characteristics</a:t>
            </a:r>
            <a:endParaRPr lang="en-US" sz="2800" b="1" kern="0" dirty="0" smtClean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400" b="1" dirty="0" smtClean="0">
                <a:solidFill>
                  <a:srgbClr val="131F49"/>
                </a:solidFill>
              </a:rPr>
              <a:t>Cyber Security </a:t>
            </a:r>
            <a:r>
              <a:rPr lang="en-US" sz="2800" b="1" dirty="0" smtClean="0">
                <a:solidFill>
                  <a:srgbClr val="131F49"/>
                </a:solidFill>
              </a:rPr>
              <a:t>Characteristics</a:t>
            </a:r>
            <a:endParaRPr lang="en-US" sz="24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643564" y="1563686"/>
            <a:ext cx="6438399" cy="1588"/>
          </a:xfrm>
          <a:prstGeom prst="straightConnector1">
            <a:avLst/>
          </a:prstGeom>
          <a:solidFill>
            <a:srgbClr val="00B8FF"/>
          </a:solidFill>
          <a:ln w="508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881484" y="1876507"/>
            <a:ext cx="12458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Tech-</a:t>
            </a:r>
          </a:p>
          <a:p>
            <a:pPr algn="ctr"/>
            <a:r>
              <a:rPr lang="en-US" sz="3200" b="1" dirty="0" smtClean="0"/>
              <a:t>Light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169150" y="1876507"/>
            <a:ext cx="13917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Tech-</a:t>
            </a:r>
          </a:p>
          <a:p>
            <a:pPr algn="ctr"/>
            <a:r>
              <a:rPr lang="en-US" sz="3200" b="1" dirty="0" smtClean="0"/>
              <a:t>Heavy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757834" y="1876507"/>
            <a:ext cx="173316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Tech-</a:t>
            </a:r>
          </a:p>
          <a:p>
            <a:pPr algn="ctr"/>
            <a:r>
              <a:rPr lang="en-US" sz="3200" b="1" dirty="0" smtClean="0"/>
              <a:t>Medium</a:t>
            </a:r>
            <a:endParaRPr lang="en-US" sz="3200" b="1" dirty="0"/>
          </a:p>
        </p:txBody>
      </p:sp>
      <p:sp>
        <p:nvSpPr>
          <p:cNvPr id="10" name="Up Arrow 9"/>
          <p:cNvSpPr/>
          <p:nvPr/>
        </p:nvSpPr>
        <p:spPr bwMode="auto">
          <a:xfrm rot="10800000">
            <a:off x="7597331" y="3176887"/>
            <a:ext cx="484632" cy="978408"/>
          </a:xfrm>
          <a:prstGeom prst="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39434" y="4358652"/>
            <a:ext cx="29673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High-tech </a:t>
            </a:r>
          </a:p>
          <a:p>
            <a:pPr algn="ctr"/>
            <a:r>
              <a:rPr lang="en-US" sz="3200" b="1" dirty="0" smtClean="0"/>
              <a:t>+ </a:t>
            </a:r>
          </a:p>
          <a:p>
            <a:pPr algn="ctr"/>
            <a:r>
              <a:rPr lang="en-US" sz="3200" b="1" dirty="0" smtClean="0"/>
              <a:t>High-touch</a:t>
            </a:r>
            <a:endParaRPr lang="en-US" sz="3200" b="1" dirty="0"/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Develop a scientific discipline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to predictably find the sweet spots for different application and mission contexts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to predictably find, incentivize and deploy </a:t>
            </a:r>
            <a:r>
              <a:rPr lang="en-US" dirty="0" err="1" smtClean="0">
                <a:ea typeface="ＭＳ Ｐゴシック" pitchFamily="34" charset="-128"/>
              </a:rPr>
              <a:t>microsec</a:t>
            </a:r>
            <a:r>
              <a:rPr lang="en-US" dirty="0" smtClean="0">
                <a:ea typeface="ＭＳ Ｐゴシック" pitchFamily="34" charset="-128"/>
              </a:rPr>
              <a:t> that leads to desirable </a:t>
            </a:r>
            <a:r>
              <a:rPr lang="en-US" dirty="0" err="1" smtClean="0">
                <a:ea typeface="ＭＳ Ｐゴシック" pitchFamily="34" charset="-128"/>
              </a:rPr>
              <a:t>macrosec</a:t>
            </a:r>
            <a:r>
              <a:rPr lang="en-US" dirty="0" smtClean="0">
                <a:ea typeface="ＭＳ Ｐゴシック" pitchFamily="34" charset="-128"/>
              </a:rPr>
              <a:t> outcomes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that can be meaningfully taught in Universities at all levels: BS, MS, PhD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sz="3200" dirty="0" smtClean="0">
                <a:ea typeface="ＭＳ Ｐゴシック" pitchFamily="34" charset="-128"/>
              </a:rPr>
              <a:t>Prognosis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we shall succeed (we have no choice)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UTSA aims to be a world-leader in this </a:t>
            </a:r>
            <a:r>
              <a:rPr lang="en-US" dirty="0" smtClean="0">
                <a:ea typeface="ＭＳ Ｐゴシック" pitchFamily="34" charset="-128"/>
              </a:rPr>
              <a:t>endeavor</a:t>
            </a:r>
            <a:endParaRPr lang="en-US" dirty="0" smtClean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b="1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Grand Challenges</a:t>
            </a:r>
            <a:endParaRPr lang="en-US" sz="4000" b="1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5872</TotalTime>
  <Words>289</Words>
  <Application>Microsoft Office PowerPoint</Application>
  <PresentationFormat>Custom</PresentationFormat>
  <Paragraphs>111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1_Custom Design</vt:lpstr>
      <vt:lpstr>2_Custom Design</vt:lpstr>
      <vt:lpstr>3_Custom Design</vt:lpstr>
      <vt:lpstr>Custom Design</vt:lpstr>
      <vt:lpstr>3_Default Design</vt:lpstr>
      <vt:lpstr>Slide 1</vt:lpstr>
      <vt:lpstr>Slide 2</vt:lpstr>
      <vt:lpstr>Cyber Security Characteristics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 </cp:lastModifiedBy>
  <cp:revision>638</cp:revision>
  <cp:lastPrinted>2010-01-06T19:17:48Z</cp:lastPrinted>
  <dcterms:created xsi:type="dcterms:W3CDTF">2010-02-19T20:53:39Z</dcterms:created>
  <dcterms:modified xsi:type="dcterms:W3CDTF">2011-09-30T05:54:39Z</dcterms:modified>
</cp:coreProperties>
</file>