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1" r:id="rId3"/>
    <p:sldId id="265" r:id="rId4"/>
    <p:sldId id="272" r:id="rId5"/>
    <p:sldId id="266" r:id="rId6"/>
    <p:sldId id="267" r:id="rId7"/>
    <p:sldId id="273" r:id="rId8"/>
    <p:sldId id="274" r:id="rId9"/>
    <p:sldId id="275" r:id="rId10"/>
    <p:sldId id="276" r:id="rId11"/>
    <p:sldId id="268" r:id="rId12"/>
    <p:sldId id="277" r:id="rId13"/>
    <p:sldId id="278" r:id="rId14"/>
    <p:sldId id="270" r:id="rId15"/>
    <p:sldId id="279" r:id="rId16"/>
    <p:sldId id="280" r:id="rId17"/>
    <p:sldId id="28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39" d="100"/>
          <a:sy n="3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EA37B6-9B81-8445-8127-2AEDE3982850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DB433-1077-F848-9764-59FD8CEC4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A2A33-927D-3C45-8B3E-F647370BF3DD}" type="datetimeFigureOut">
              <a:rPr lang="en-US" smtClean="0"/>
              <a:pPr/>
              <a:t>10/15/2010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F2F75E-7BA6-9740-B6C4-D9C4127BBA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489200" cy="365125"/>
          </a:xfrm>
        </p:spPr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1"/>
            </a:lvl1pPr>
          </a:lstStyle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451100" cy="365125"/>
          </a:xfrm>
        </p:spPr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World-Leading Research with Real-World Impact!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D8D35-623B-ED44-833B-D161E980899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2010-02-17 ICS Master Logo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949788"/>
            <a:ext cx="1410102" cy="457200"/>
          </a:xfrm>
          <a:prstGeom prst="rect">
            <a:avLst/>
          </a:prstGeom>
        </p:spPr>
      </p:pic>
      <p:pic>
        <p:nvPicPr>
          <p:cNvPr id="10" name="Picture 9" descr="UTSAVectorBlue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300912" y="933713"/>
            <a:ext cx="1385888" cy="457200"/>
          </a:xfrm>
          <a:prstGeom prst="rect">
            <a:avLst/>
          </a:prstGeom>
        </p:spPr>
      </p:pic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1943100" y="1389326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448687" y="6107711"/>
            <a:ext cx="8238113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92224"/>
            <a:ext cx="7772400" cy="1470025"/>
          </a:xfrm>
        </p:spPr>
        <p:txBody>
          <a:bodyPr/>
          <a:lstStyle/>
          <a:p>
            <a:r>
              <a:rPr lang="en-US" dirty="0" smtClean="0"/>
              <a:t>Analyzing and Exploiting</a:t>
            </a:r>
            <a:br>
              <a:rPr lang="en-US" dirty="0" smtClean="0"/>
            </a:br>
            <a:r>
              <a:rPr lang="en-US" dirty="0" smtClean="0"/>
              <a:t> Network Behaviors of Malware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304" y="3499104"/>
            <a:ext cx="8814816" cy="212140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Jose Andre Morales	      </a:t>
            </a:r>
            <a:r>
              <a:rPr lang="en-US" dirty="0" err="1" smtClean="0">
                <a:solidFill>
                  <a:schemeClr val="tx1"/>
                </a:solidFill>
              </a:rPr>
              <a:t>Areej</a:t>
            </a:r>
            <a:r>
              <a:rPr lang="en-US" dirty="0" smtClean="0">
                <a:solidFill>
                  <a:schemeClr val="tx1"/>
                </a:solidFill>
              </a:rPr>
              <a:t> Al-</a:t>
            </a:r>
            <a:r>
              <a:rPr lang="en-US" dirty="0" err="1" smtClean="0">
                <a:solidFill>
                  <a:schemeClr val="tx1"/>
                </a:solidFill>
              </a:rPr>
              <a:t>Bataineh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u="sng" dirty="0" err="1" smtClean="0">
                <a:solidFill>
                  <a:schemeClr val="tx1"/>
                </a:solidFill>
              </a:rPr>
              <a:t>Shouhuai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</a:rPr>
              <a:t>Xu</a:t>
            </a:r>
            <a:r>
              <a:rPr lang="en-US" dirty="0" smtClean="0">
                <a:solidFill>
                  <a:schemeClr val="tx1"/>
                </a:solidFill>
              </a:rPr>
              <a:t>		Ravi </a:t>
            </a:r>
            <a:r>
              <a:rPr lang="en-US" dirty="0" err="1" smtClean="0">
                <a:solidFill>
                  <a:schemeClr val="tx1"/>
                </a:solidFill>
              </a:rPr>
              <a:t>Sandhu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SecureComm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smtClean="0">
                <a:solidFill>
                  <a:schemeClr val="tx1"/>
                </a:solidFill>
              </a:rPr>
              <a:t>Singapore, </a:t>
            </a:r>
            <a:r>
              <a:rPr lang="en-US" dirty="0" smtClean="0">
                <a:solidFill>
                  <a:schemeClr val="tx1"/>
                </a:solidFill>
              </a:rPr>
              <a:t>2010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 B7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1343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Considered suspicious but not necessarily malicious, behaviors were rarely occurring or implemented in non-conventional manner</a:t>
            </a:r>
          </a:p>
          <a:p>
            <a:r>
              <a:rPr lang="en-US" dirty="0" smtClean="0"/>
              <a:t>TCP connection </a:t>
            </a:r>
            <a:r>
              <a:rPr lang="en-US" dirty="0" err="1" smtClean="0"/>
              <a:t>attemps</a:t>
            </a:r>
            <a:r>
              <a:rPr lang="en-US" dirty="0" smtClean="0"/>
              <a:t> most prevalent, IP not acquired via DNS, </a:t>
            </a:r>
            <a:r>
              <a:rPr lang="en-US" dirty="0" err="1" smtClean="0"/>
              <a:t>NetBios</a:t>
            </a:r>
            <a:r>
              <a:rPr lang="en-US" dirty="0" smtClean="0"/>
              <a:t> or ICMP, possibly hardwired or dynamically generated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  <p:pic>
        <p:nvPicPr>
          <p:cNvPr id="7" name="Picture 6" descr="b7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563" y="3769094"/>
            <a:ext cx="7008613" cy="29523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1000 malware samples from </a:t>
            </a:r>
            <a:r>
              <a:rPr lang="en-US" dirty="0" err="1" smtClean="0"/>
              <a:t>CWSandbox</a:t>
            </a:r>
            <a:r>
              <a:rPr lang="en-US" dirty="0" smtClean="0"/>
              <a:t> 27 October 2009 upload, diverse set, still active </a:t>
            </a:r>
            <a:r>
              <a:rPr lang="en-US" dirty="0" err="1" smtClean="0"/>
              <a:t>durng</a:t>
            </a:r>
            <a:r>
              <a:rPr lang="en-US" dirty="0" smtClean="0"/>
              <a:t> testing.</a:t>
            </a:r>
          </a:p>
          <a:p>
            <a:pPr lvl="1"/>
            <a:r>
              <a:rPr lang="en-US" dirty="0" smtClean="0"/>
              <a:t>31 samples from 31 March 2010 upload not detected by Virustotal.com (MD5 search) 1 April 2010</a:t>
            </a:r>
          </a:p>
          <a:p>
            <a:r>
              <a:rPr lang="en-US" dirty="0" smtClean="0"/>
              <a:t>41 benign samples executed 3 times each = 123 total benign samples – FTP, RSS, </a:t>
            </a:r>
            <a:r>
              <a:rPr lang="en-US" dirty="0" err="1" smtClean="0"/>
              <a:t>socnet</a:t>
            </a:r>
            <a:r>
              <a:rPr lang="en-US" dirty="0" smtClean="0"/>
              <a:t>, P2P, AV, net tools</a:t>
            </a:r>
          </a:p>
          <a:p>
            <a:r>
              <a:rPr lang="en-US" dirty="0" smtClean="0"/>
              <a:t>Individual samples run for 10 minutes in </a:t>
            </a:r>
            <a:r>
              <a:rPr lang="en-US" dirty="0" err="1" smtClean="0"/>
              <a:t>VMWare</a:t>
            </a:r>
            <a:r>
              <a:rPr lang="en-US" dirty="0" smtClean="0"/>
              <a:t> (XP SP2) using Windows network monitor, proprietary </a:t>
            </a:r>
            <a:r>
              <a:rPr lang="en-US" dirty="0" err="1" smtClean="0"/>
              <a:t>netwok</a:t>
            </a:r>
            <a:r>
              <a:rPr lang="en-US" dirty="0" smtClean="0"/>
              <a:t> layer filters</a:t>
            </a:r>
          </a:p>
          <a:p>
            <a:r>
              <a:rPr lang="en-US" dirty="0" smtClean="0"/>
              <a:t>Results revealed behaviors differentiate malicious from benign</a:t>
            </a:r>
            <a:r>
              <a:rPr lang="en-US" dirty="0"/>
              <a:t> </a:t>
            </a:r>
            <a:r>
              <a:rPr lang="en-US" dirty="0" smtClean="0"/>
              <a:t>including 31 unidentified malware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Clustering &amp; Classification - 01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Weka</a:t>
            </a:r>
            <a:r>
              <a:rPr lang="en-US" dirty="0" smtClean="0"/>
              <a:t> data mining software</a:t>
            </a:r>
          </a:p>
          <a:p>
            <a:r>
              <a:rPr lang="en-US" dirty="0" smtClean="0"/>
              <a:t>Clustering  used complete malware and benign data set</a:t>
            </a:r>
          </a:p>
          <a:p>
            <a:r>
              <a:rPr lang="en-US" dirty="0" smtClean="0"/>
              <a:t>Classification training set used 1</a:t>
            </a:r>
            <a:r>
              <a:rPr lang="en-US" baseline="30000" dirty="0" smtClean="0"/>
              <a:t>st</a:t>
            </a:r>
            <a:r>
              <a:rPr lang="en-US" dirty="0" smtClean="0"/>
              <a:t> 700 malware samples and 40 benign, testing used the remaining samples</a:t>
            </a:r>
          </a:p>
          <a:p>
            <a:r>
              <a:rPr lang="en-US" dirty="0" smtClean="0"/>
              <a:t>31 unknown samples not part of training set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Clustering &amp; Classification - 02</a:t>
            </a:r>
            <a:endParaRPr lang="en-US" dirty="0"/>
          </a:p>
        </p:txBody>
      </p:sp>
      <p:pic>
        <p:nvPicPr>
          <p:cNvPr id="7" name="Content Placeholder 6" descr="test-set-only-samples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8223" y="1570904"/>
            <a:ext cx="8668513" cy="4427559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0"/>
            <a:ext cx="8229600" cy="1143000"/>
          </a:xfrm>
        </p:spPr>
        <p:txBody>
          <a:bodyPr/>
          <a:lstStyle/>
          <a:p>
            <a:r>
              <a:rPr lang="en-US" dirty="0" smtClean="0"/>
              <a:t>Clustering  Results</a:t>
            </a:r>
            <a:endParaRPr lang="en-US" dirty="0"/>
          </a:p>
        </p:txBody>
      </p:sp>
      <p:pic>
        <p:nvPicPr>
          <p:cNvPr id="7" name="Content Placeholder 6" descr="clustering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4099878"/>
            <a:ext cx="8229601" cy="2009524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199" y="1697736"/>
            <a:ext cx="8229600" cy="2752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If majority of cluster was malware then benign samples assumed FP,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If majority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cluster was benign then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malwar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e samples assumed FN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Xmeans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perfect,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DBScan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&amp; EM encouraging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</a:pPr>
            <a:r>
              <a:rPr lang="en-US" sz="3200" dirty="0" smtClean="0">
                <a:latin typeface="+mj-lt"/>
                <a:ea typeface="+mj-ea"/>
                <a:cs typeface="+mj-cs"/>
              </a:rPr>
              <a:t>All 31 unknown malware correctly identified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>
                <a:latin typeface="+mj-lt"/>
                <a:ea typeface="+mj-ea"/>
                <a:cs typeface="+mj-cs"/>
              </a:rPr>
              <a:t>FP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 video streamers known to be unreliable networks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latin typeface="+mj-lt"/>
                <a:ea typeface="+mj-ea"/>
                <a:cs typeface="+mj-cs"/>
              </a:rPr>
              <a:t>EM FN mostly malware </a:t>
            </a:r>
            <a:r>
              <a:rPr lang="en-US" sz="3200" dirty="0" err="1" smtClean="0">
                <a:latin typeface="+mj-lt"/>
                <a:ea typeface="+mj-ea"/>
                <a:cs typeface="+mj-cs"/>
              </a:rPr>
              <a:t>downloaders</a:t>
            </a:r>
            <a:endParaRPr lang="en-US" sz="3200" dirty="0" smtClean="0">
              <a:latin typeface="+mj-lt"/>
              <a:ea typeface="+mj-ea"/>
              <a:cs typeface="+mj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0"/>
            <a:ext cx="8229600" cy="1143000"/>
          </a:xfrm>
        </p:spPr>
        <p:txBody>
          <a:bodyPr/>
          <a:lstStyle/>
          <a:p>
            <a:r>
              <a:rPr lang="en-US" dirty="0" smtClean="0"/>
              <a:t>Classification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  <p:pic>
        <p:nvPicPr>
          <p:cNvPr id="8" name="Picture 7" descr="classification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003152"/>
            <a:ext cx="8229600" cy="2353198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410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FN and FP very low, 2 malware flagged as FN by all 4, only 2 video streams flagged as FP</a:t>
            </a:r>
          </a:p>
          <a:p>
            <a:r>
              <a:rPr lang="en-US" dirty="0" smtClean="0"/>
              <a:t>29 unknown malware correctly identified by all 4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B1, B2 &amp; B7 most dominant behaviors</a:t>
            </a:r>
          </a:p>
          <a:p>
            <a:r>
              <a:rPr lang="en-US" dirty="0" smtClean="0"/>
              <a:t>B1,B5 &amp; B6 considered novel behaviors used by malware to find active remote hosts</a:t>
            </a:r>
          </a:p>
          <a:p>
            <a:r>
              <a:rPr lang="en-US" dirty="0" smtClean="0"/>
              <a:t>Classification &amp; clustering produced excellent results with minimal FN &amp; FP</a:t>
            </a:r>
          </a:p>
          <a:p>
            <a:r>
              <a:rPr lang="en-US" dirty="0" smtClean="0"/>
              <a:t>31 malware not identified by virustotal.com on 1 April 2010 were correctly detected with minimal exceptions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behaviors can be exploited to differentiate between malicious and benign</a:t>
            </a:r>
          </a:p>
          <a:p>
            <a:r>
              <a:rPr lang="en-US" dirty="0" smtClean="0"/>
              <a:t>Discovered 3 novel network behaviors</a:t>
            </a:r>
          </a:p>
          <a:p>
            <a:r>
              <a:rPr lang="en-US" dirty="0" smtClean="0"/>
              <a:t>Our approach can be combined with other perspectives to enrich detection accuracy</a:t>
            </a:r>
          </a:p>
          <a:p>
            <a:r>
              <a:rPr lang="en-US" dirty="0" smtClean="0"/>
              <a:t>The behaviors detected a diverse set of malware </a:t>
            </a:r>
            <a:r>
              <a:rPr lang="en-US" dirty="0" err="1" smtClean="0"/>
              <a:t>inlcuding</a:t>
            </a:r>
            <a:r>
              <a:rPr lang="en-US" dirty="0" smtClean="0"/>
              <a:t> 31 unknown samples with minimal FP and FN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malicious and benign processes behave differently from a networking perspective?</a:t>
            </a:r>
          </a:p>
          <a:p>
            <a:r>
              <a:rPr lang="en-US" dirty="0" smtClean="0"/>
              <a:t>Can we exploit these differences to identify malware, especially zero-day attacks?</a:t>
            </a:r>
          </a:p>
          <a:p>
            <a:r>
              <a:rPr lang="en-US" dirty="0" smtClean="0"/>
              <a:t>Analyzed 1000 malware samples, with 31 not detected by Virustotal.com 01 April 2010 and 123 benign samples</a:t>
            </a:r>
          </a:p>
          <a:p>
            <a:r>
              <a:rPr lang="en-US" dirty="0" smtClean="0"/>
              <a:t>Focus on DNS, NetBIOS, TCP, UDP, ICMP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Log file analysis tallied various network event occurrence amounts</a:t>
            </a:r>
          </a:p>
          <a:p>
            <a:r>
              <a:rPr lang="en-US" dirty="0" smtClean="0"/>
              <a:t>Along with traffic observations we identified behavior occurring mostly in malware</a:t>
            </a:r>
          </a:p>
          <a:p>
            <a:r>
              <a:rPr lang="en-US" dirty="0" smtClean="0"/>
              <a:t>Defined 7 behaviors dealing with specific observed anomalies in network traffic</a:t>
            </a:r>
          </a:p>
          <a:p>
            <a:r>
              <a:rPr lang="en-US" dirty="0" smtClean="0"/>
              <a:t>Some behaviors combine network events to form an anomaly</a:t>
            </a:r>
          </a:p>
          <a:p>
            <a:r>
              <a:rPr lang="en-US" dirty="0" smtClean="0"/>
              <a:t>These behaviors used to differentiate between malicious and benign processes</a:t>
            </a:r>
          </a:p>
          <a:p>
            <a:r>
              <a:rPr lang="en-US" dirty="0" smtClean="0"/>
              <a:t>Clustering and classification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Identification of network behaviors occurring mostly in malware usable in behavior based malware detection.</a:t>
            </a:r>
          </a:p>
          <a:p>
            <a:r>
              <a:rPr lang="en-US" dirty="0" smtClean="0"/>
              <a:t>Discovery of novel malicious uses of network services by malware.</a:t>
            </a:r>
          </a:p>
          <a:p>
            <a:r>
              <a:rPr lang="en-US" dirty="0" smtClean="0"/>
              <a:t>Evaluating the effectiveness of observed network behaviors in identifying malware and benign processes with clustering and classification.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 Behaviors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B1: Process performs a NetBIOS name request on a domain name that is not part of a DNS or </a:t>
            </a:r>
            <a:r>
              <a:rPr lang="en-US" dirty="0" err="1" smtClean="0"/>
              <a:t>rDNS</a:t>
            </a:r>
            <a:r>
              <a:rPr lang="en-US" dirty="0" smtClean="0"/>
              <a:t> query</a:t>
            </a:r>
          </a:p>
          <a:p>
            <a:r>
              <a:rPr lang="en-US" dirty="0" smtClean="0"/>
              <a:t>B2: Failed connection attempt to an IP address obtained from a successful DNS query</a:t>
            </a:r>
          </a:p>
          <a:p>
            <a:r>
              <a:rPr lang="en-US" dirty="0" smtClean="0"/>
              <a:t>B3: Failed connection attempt to the input IP address of a successful </a:t>
            </a:r>
            <a:r>
              <a:rPr lang="en-US" dirty="0" err="1" smtClean="0"/>
              <a:t>rDNS</a:t>
            </a:r>
            <a:r>
              <a:rPr lang="en-US" dirty="0" smtClean="0"/>
              <a:t> query</a:t>
            </a:r>
          </a:p>
          <a:p>
            <a:r>
              <a:rPr lang="en-US" dirty="0" smtClean="0"/>
              <a:t>B4: Connection attempt to the input IP address of a failed </a:t>
            </a:r>
            <a:r>
              <a:rPr lang="en-US" dirty="0" err="1" smtClean="0"/>
              <a:t>rDNS</a:t>
            </a:r>
            <a:r>
              <a:rPr lang="en-US" dirty="0" smtClean="0"/>
              <a:t> query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 Behaviors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B5: ICMP only activity, ICMP echo requests for a specific non-local network IP address with no reply or a returned error message.</a:t>
            </a:r>
          </a:p>
          <a:p>
            <a:r>
              <a:rPr lang="en-US" dirty="0" smtClean="0"/>
              <a:t>B6: TCP/ICMP activity, TCP connection attempts to non-local IP addresses that received a successful reply to their ICMP echo requests</a:t>
            </a:r>
          </a:p>
          <a:p>
            <a:r>
              <a:rPr lang="en-US" dirty="0" smtClean="0"/>
              <a:t>B7: Network activity that is rarely occurring or implemented in an anomalous manner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 B1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7439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Process performs a NetBIOS name request on a domain name that is not part of a DNS or </a:t>
            </a:r>
            <a:r>
              <a:rPr lang="en-US" dirty="0" err="1" smtClean="0"/>
              <a:t>rDNS</a:t>
            </a:r>
            <a:r>
              <a:rPr lang="en-US" dirty="0" smtClean="0"/>
              <a:t> query</a:t>
            </a:r>
          </a:p>
          <a:p>
            <a:r>
              <a:rPr lang="en-US" dirty="0" smtClean="0"/>
              <a:t>Table shows B1 occurring only in malware, benign NetBIOS used domain names previously used in a DNS query.</a:t>
            </a:r>
          </a:p>
          <a:p>
            <a:r>
              <a:rPr lang="en-US" dirty="0" smtClean="0"/>
              <a:t>Several domains in B1 known malicious by Malwareurl.com but others were not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  <p:pic>
        <p:nvPicPr>
          <p:cNvPr id="7" name="Content Placeholder 6" descr="b1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3697542"/>
            <a:ext cx="3523810" cy="24476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Behaviors B2, B3 &amp; B4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7439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DNS often used to acquire IP addresses</a:t>
            </a:r>
          </a:p>
          <a:p>
            <a:r>
              <a:rPr lang="en-US" dirty="0" smtClean="0"/>
              <a:t>Only B2 occurred, many malware DNS domain names and cannot connect with returned IP, either offline or shutdown, or newly registered and inactive</a:t>
            </a:r>
          </a:p>
          <a:p>
            <a:r>
              <a:rPr lang="en-US" dirty="0" smtClean="0"/>
              <a:t>B3, B4 no occurrence, possible less favored by malware authors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  <p:pic>
        <p:nvPicPr>
          <p:cNvPr id="9" name="Picture 8" descr="b234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7206" y="3974592"/>
            <a:ext cx="5717450" cy="2218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Behaviors B5 &amp; B6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5727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ICMP used by malware (like PING) to acquire active IP addresses, these IPs not part of previous DNS, </a:t>
            </a:r>
            <a:r>
              <a:rPr lang="en-US" dirty="0" err="1" smtClean="0"/>
              <a:t>rDNS</a:t>
            </a:r>
            <a:r>
              <a:rPr lang="en-US" dirty="0" smtClean="0"/>
              <a:t> or NetBIOS </a:t>
            </a:r>
            <a:r>
              <a:rPr lang="en-US" dirty="0" smtClean="0">
                <a:sym typeface="Wingdings" pitchFamily="2" charset="2"/>
              </a:rPr>
              <a:t> suspicious behavior.  B6 dominant in malware</a:t>
            </a:r>
          </a:p>
          <a:p>
            <a:r>
              <a:rPr lang="en-US" dirty="0" smtClean="0">
                <a:sym typeface="Wingdings" pitchFamily="2" charset="2"/>
              </a:rPr>
              <a:t>B5 almost same in both, very similar to DNS behavior with no request reply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  <p:pic>
        <p:nvPicPr>
          <p:cNvPr id="7" name="Picture 6" descr="b56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5402" y="3950209"/>
            <a:ext cx="5276438" cy="22417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1194</TotalTime>
  <Words>1032</Words>
  <Application>Microsoft Office PowerPoint</Application>
  <PresentationFormat>On-screen Show (4:3)</PresentationFormat>
  <Paragraphs>128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Analyzing and Exploiting  Network Behaviors of Malware</vt:lpstr>
      <vt:lpstr>Introduction</vt:lpstr>
      <vt:lpstr>Introduction - 2</vt:lpstr>
      <vt:lpstr>Contributions</vt:lpstr>
      <vt:lpstr>7 Behaviors</vt:lpstr>
      <vt:lpstr>7 Behaviors</vt:lpstr>
      <vt:lpstr>Behavior B1</vt:lpstr>
      <vt:lpstr>Behaviors B2, B3 &amp; B4</vt:lpstr>
      <vt:lpstr>Behaviors B5 &amp; B6</vt:lpstr>
      <vt:lpstr>Behavior B7</vt:lpstr>
      <vt:lpstr>Behavior Evaluation</vt:lpstr>
      <vt:lpstr>Clustering &amp; Classification - 01</vt:lpstr>
      <vt:lpstr>Clustering &amp; Classification - 02</vt:lpstr>
      <vt:lpstr>Clustering  Results</vt:lpstr>
      <vt:lpstr>Classification Results</vt:lpstr>
      <vt:lpstr>Discussion</vt:lpstr>
      <vt:lpstr>Conclusions</vt:lpstr>
    </vt:vector>
  </TitlesOfParts>
  <Company>UTSA - Institute for Cyber Security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 Reich</dc:creator>
  <cp:lastModifiedBy> </cp:lastModifiedBy>
  <cp:revision>80</cp:revision>
  <dcterms:created xsi:type="dcterms:W3CDTF">2010-07-02T17:58:27Z</dcterms:created>
  <dcterms:modified xsi:type="dcterms:W3CDTF">2010-10-15T19:40:05Z</dcterms:modified>
</cp:coreProperties>
</file>