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70" r:id="rId7"/>
    <p:sldId id="263" r:id="rId8"/>
    <p:sldId id="264" r:id="rId9"/>
    <p:sldId id="257" r:id="rId10"/>
    <p:sldId id="271" r:id="rId11"/>
    <p:sldId id="269" r:id="rId12"/>
    <p:sldId id="258" r:id="rId13"/>
    <p:sldId id="259" r:id="rId14"/>
    <p:sldId id="260" r:id="rId15"/>
    <p:sldId id="261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2DB5A-10F0-4590-990F-859FC841E6C7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3E7B-8580-4347-87F8-C717B7900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Towards Secure Information Sharing Models for Community Cyber Security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1534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Ravi </a:t>
            </a:r>
            <a:r>
              <a:rPr lang="en-US" sz="2800" dirty="0" err="1" smtClean="0"/>
              <a:t>Sandhu</a:t>
            </a:r>
            <a:r>
              <a:rPr lang="en-US" sz="2800" dirty="0" smtClean="0"/>
              <a:t>, </a:t>
            </a:r>
            <a:r>
              <a:rPr lang="en-US" sz="2800" u="sng" dirty="0" smtClean="0"/>
              <a:t>Ram Krishnan</a:t>
            </a:r>
            <a:r>
              <a:rPr lang="en-US" sz="2800" dirty="0" smtClean="0"/>
              <a:t> and Gregory B. White</a:t>
            </a:r>
          </a:p>
          <a:p>
            <a:r>
              <a:rPr lang="en-US" sz="2800" dirty="0" smtClean="0"/>
              <a:t>Institute for Cyber Security</a:t>
            </a:r>
          </a:p>
          <a:p>
            <a:r>
              <a:rPr lang="en-US" sz="2800" dirty="0" smtClean="0"/>
              <a:t>University of Texas at  San Antonio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SIS is still an open problem</a:t>
            </a:r>
          </a:p>
          <a:p>
            <a:r>
              <a:rPr lang="en-US" dirty="0" smtClean="0"/>
              <a:t>Technology is relatively under control</a:t>
            </a:r>
          </a:p>
          <a:p>
            <a:r>
              <a:rPr lang="en-US" dirty="0" smtClean="0"/>
              <a:t>Policy specification is key to SIS</a:t>
            </a:r>
          </a:p>
          <a:p>
            <a:pPr lvl="1"/>
            <a:r>
              <a:rPr lang="en-US" dirty="0" smtClean="0"/>
              <a:t>Clear, usable and friendly policies can overcome political and competitive barriers to SIS</a:t>
            </a:r>
          </a:p>
          <a:p>
            <a:r>
              <a:rPr lang="en-US" dirty="0" smtClean="0"/>
              <a:t>One size does not fit all</a:t>
            </a:r>
          </a:p>
          <a:p>
            <a:pPr lvl="1"/>
            <a:r>
              <a:rPr lang="en-US" dirty="0" smtClean="0"/>
              <a:t>Domain and application specific modeling and analysis is needed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g-SIS and LBAC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622675"/>
            <a:ext cx="2230437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447800"/>
            <a:ext cx="4359947" cy="393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55258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sample lattice for one directional information flow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55258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Equivalent g-SIS configuration of Org A lattice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1600200"/>
            <a:ext cx="25908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Read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Write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Subject Create Subordination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Agile Collaboration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9630" y="1191922"/>
            <a:ext cx="5467970" cy="4827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67000" y="6096000"/>
            <a:ext cx="441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Agile collaboration in LBAC enabled by g-SIS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38071"/>
            <a:ext cx="25908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Read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Write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Subject Create Subordination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Collaboration (continued)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8336" y="1143000"/>
            <a:ext cx="4705864" cy="4904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95600" y="6019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Collaboration groups established between two different lattices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447800"/>
            <a:ext cx="25908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Read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Write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Subject Create Subordination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Domain and Type Enforcement and g-SIS</a:t>
            </a:r>
            <a:endParaRPr lang="en-US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066800"/>
            <a:ext cx="6156325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429000"/>
            <a:ext cx="5091755" cy="32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553200" y="1981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sample DTE matrix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4126468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Equivalent g-SIS configuration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5181600"/>
            <a:ext cx="25908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Read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Write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Subject Create Subordination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RBAC</a:t>
            </a:r>
            <a:r>
              <a:rPr lang="en-US" baseline="-25000" dirty="0" smtClean="0"/>
              <a:t>0</a:t>
            </a:r>
            <a:r>
              <a:rPr lang="en-US" dirty="0" smtClean="0"/>
              <a:t> and g-SIS</a:t>
            </a:r>
            <a:endParaRPr lang="en-US" baseline="-25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4457700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76400" y="5638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RBAC</a:t>
            </a:r>
            <a:r>
              <a:rPr lang="en-US" baseline="-25000" dirty="0" smtClean="0"/>
              <a:t>0</a:t>
            </a:r>
            <a:r>
              <a:rPr lang="en-US" dirty="0" smtClean="0"/>
              <a:t> with RW permissions in g-SIS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2284274"/>
            <a:ext cx="2590800" cy="175432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Read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Write Subordination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Subject Create Subordination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Subject Move Subordination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Information Sharing (SIS)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</a:t>
            </a:r>
            <a:r>
              <a:rPr lang="en-US" i="1" dirty="0" smtClean="0"/>
              <a:t>but</a:t>
            </a:r>
            <a:r>
              <a:rPr lang="en-US" dirty="0" smtClean="0"/>
              <a:t> protect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590800"/>
            <a:ext cx="838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/>
              <a:t>Saltzer-Schroeder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 identified the desirability and difficulty of maintaining:</a:t>
            </a:r>
          </a:p>
          <a:p>
            <a:pPr>
              <a:buNone/>
            </a:pPr>
            <a:r>
              <a:rPr lang="en-US" sz="3200" i="1" dirty="0" smtClean="0"/>
              <a:t>“some control over the user of the information even after it has been released”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58674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30000" dirty="0" smtClean="0"/>
              <a:t>1</a:t>
            </a:r>
            <a:r>
              <a:rPr lang="en-US" sz="2000" dirty="0" smtClean="0"/>
              <a:t>J. </a:t>
            </a:r>
            <a:r>
              <a:rPr lang="en-US" sz="2000" dirty="0" err="1" smtClean="0"/>
              <a:t>Saltzer</a:t>
            </a:r>
            <a:r>
              <a:rPr lang="en-US" sz="2000" dirty="0" smtClean="0"/>
              <a:t> and M. Schroeder. The protection of information in computer</a:t>
            </a:r>
          </a:p>
          <a:p>
            <a:r>
              <a:rPr lang="en-US" sz="2000" dirty="0" smtClean="0"/>
              <a:t>systems. </a:t>
            </a:r>
            <a:r>
              <a:rPr lang="en-US" sz="2000" i="1" dirty="0" smtClean="0"/>
              <a:t>Proceedings of IEEE, 63(9):1278–1308, 1975.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 Major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Challenge</a:t>
            </a:r>
          </a:p>
          <a:p>
            <a:pPr lvl="1"/>
            <a:r>
              <a:rPr lang="en-US" dirty="0" smtClean="0"/>
              <a:t>Modeling, specifying and enforcing SIS policies</a:t>
            </a:r>
          </a:p>
          <a:p>
            <a:pPr lvl="1"/>
            <a:r>
              <a:rPr lang="en-US" dirty="0" smtClean="0"/>
              <a:t>Need intuitive yet formal models, guaranteed security properties, etc.</a:t>
            </a:r>
          </a:p>
          <a:p>
            <a:r>
              <a:rPr lang="en-US" dirty="0" smtClean="0"/>
              <a:t>Containment Challenge</a:t>
            </a:r>
          </a:p>
          <a:p>
            <a:pPr lvl="1"/>
            <a:r>
              <a:rPr lang="en-US" dirty="0" smtClean="0"/>
              <a:t>Ensure that protected information is accessible to users as permitted by the policy</a:t>
            </a:r>
          </a:p>
          <a:p>
            <a:pPr lvl="1"/>
            <a:r>
              <a:rPr lang="en-US" dirty="0" smtClean="0"/>
              <a:t>Security mechanisms such as authentication, cryptography, trusted hardware, etc.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3733800" y="1676400"/>
            <a:ext cx="6858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Cyber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Community refers to a geographical area</a:t>
            </a:r>
          </a:p>
          <a:p>
            <a:pPr lvl="1"/>
            <a:r>
              <a:rPr lang="en-US" dirty="0" smtClean="0"/>
              <a:t>E.g. county or a city with demarcated boundary</a:t>
            </a:r>
          </a:p>
          <a:p>
            <a:r>
              <a:rPr lang="en-US" dirty="0" smtClean="0"/>
              <a:t>The Center for Infrastructure Assurance and Security at UTSA conducts nation-wide cyber security preparedness exercises and training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incident response</a:t>
            </a:r>
          </a:p>
          <a:p>
            <a:pPr lvl="1"/>
            <a:r>
              <a:rPr lang="en-US" dirty="0" smtClean="0"/>
              <a:t>disaster recovery</a:t>
            </a:r>
          </a:p>
          <a:p>
            <a:pPr lvl="1"/>
            <a:r>
              <a:rPr lang="en-US" dirty="0" smtClean="0"/>
              <a:t>business continuity</a:t>
            </a:r>
          </a:p>
          <a:p>
            <a:pPr lvl="1"/>
            <a:r>
              <a:rPr lang="en-US" dirty="0" smtClean="0"/>
              <a:t>security awareness, etc.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Status…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Exchange of business cards</a:t>
            </a:r>
          </a:p>
          <a:p>
            <a:pPr lvl="1"/>
            <a:r>
              <a:rPr lang="en-US" dirty="0" smtClean="0"/>
              <a:t>No process exists for information sharing</a:t>
            </a:r>
          </a:p>
          <a:p>
            <a:r>
              <a:rPr lang="en-US" dirty="0" smtClean="0"/>
              <a:t>Technology is not the bottleneck</a:t>
            </a:r>
          </a:p>
          <a:p>
            <a:pPr lvl="1"/>
            <a:r>
              <a:rPr lang="en-US" dirty="0" smtClean="0"/>
              <a:t>Resistance due to political/competitive reasons</a:t>
            </a:r>
          </a:p>
          <a:p>
            <a:pPr lvl="1"/>
            <a:r>
              <a:rPr lang="en-US" dirty="0" smtClean="0"/>
              <a:t>Also want to avoid embarrassment</a:t>
            </a:r>
          </a:p>
          <a:p>
            <a:pPr lvl="2"/>
            <a:r>
              <a:rPr lang="en-US" dirty="0" smtClean="0"/>
              <a:t>E.g. by sharing attack data</a:t>
            </a:r>
          </a:p>
          <a:p>
            <a:r>
              <a:rPr lang="en-US" dirty="0" smtClean="0"/>
              <a:t>Participants have no clue as to </a:t>
            </a:r>
            <a:r>
              <a:rPr lang="en-US" i="1" dirty="0" smtClean="0"/>
              <a:t>what</a:t>
            </a:r>
            <a:r>
              <a:rPr lang="en-US" dirty="0" smtClean="0"/>
              <a:t> to share and </a:t>
            </a:r>
            <a:r>
              <a:rPr lang="en-US" i="1" u="sng" dirty="0" smtClean="0"/>
              <a:t>how</a:t>
            </a:r>
            <a:r>
              <a:rPr lang="en-US" dirty="0" smtClean="0"/>
              <a:t> to effectively specify what to share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Need abstract models</a:t>
            </a:r>
          </a:p>
          <a:p>
            <a:pPr lvl="1"/>
            <a:r>
              <a:rPr lang="en-US" dirty="0" smtClean="0"/>
              <a:t>With rigorous mathematical foundations</a:t>
            </a:r>
          </a:p>
          <a:p>
            <a:pPr lvl="1"/>
            <a:r>
              <a:rPr lang="en-US" dirty="0" smtClean="0"/>
              <a:t>Should ease administration</a:t>
            </a:r>
          </a:p>
          <a:p>
            <a:r>
              <a:rPr lang="en-US" dirty="0" smtClean="0"/>
              <a:t>Classic models are limited</a:t>
            </a:r>
          </a:p>
          <a:p>
            <a:pPr lvl="1"/>
            <a:r>
              <a:rPr lang="en-US" dirty="0" smtClean="0"/>
              <a:t>Discretionary Access Control</a:t>
            </a:r>
          </a:p>
          <a:p>
            <a:pPr lvl="2"/>
            <a:r>
              <a:rPr lang="en-US" dirty="0" smtClean="0"/>
              <a:t>Too low-level to configure</a:t>
            </a:r>
          </a:p>
          <a:p>
            <a:pPr lvl="1"/>
            <a:r>
              <a:rPr lang="en-US" dirty="0" smtClean="0"/>
              <a:t>Lattice-Based Access Control (E.g. Bell </a:t>
            </a:r>
            <a:r>
              <a:rPr lang="en-US" dirty="0" err="1" smtClean="0"/>
              <a:t>LaPadula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Rigid</a:t>
            </a:r>
          </a:p>
          <a:p>
            <a:pPr lvl="2"/>
            <a:r>
              <a:rPr lang="en-US" dirty="0" smtClean="0"/>
              <a:t>One directional info flow is not the primary concern</a:t>
            </a:r>
          </a:p>
          <a:p>
            <a:pPr lvl="1"/>
            <a:r>
              <a:rPr lang="en-US" dirty="0" smtClean="0"/>
              <a:t>Lot of work on Dynamic Coalitions</a:t>
            </a:r>
          </a:p>
          <a:p>
            <a:pPr lvl="2"/>
            <a:r>
              <a:rPr lang="en-US" dirty="0" smtClean="0"/>
              <a:t>Many times heavy-weight</a:t>
            </a:r>
          </a:p>
          <a:p>
            <a:pPr lvl="2"/>
            <a:r>
              <a:rPr lang="en-US" dirty="0" smtClean="0"/>
              <a:t>Mainly focus on technological/infrastructural integration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owchart: Alternate Process 49"/>
          <p:cNvSpPr/>
          <p:nvPr/>
        </p:nvSpPr>
        <p:spPr>
          <a:xfrm>
            <a:off x="1600200" y="2709446"/>
            <a:ext cx="10668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447800" y="4614446"/>
            <a:ext cx="1295400" cy="114300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Life-Cycle of a Cyber Incident</a:t>
            </a:r>
            <a:br>
              <a:rPr lang="en-US" dirty="0" smtClean="0"/>
            </a:br>
            <a:r>
              <a:rPr lang="en-US" dirty="0" smtClean="0"/>
              <a:t>Secure Sharing in a Community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709446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Core Group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19600" y="2633246"/>
            <a:ext cx="1066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6400" y="2785646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Incident Group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4919246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Open Group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Cloud 10"/>
          <p:cNvSpPr/>
          <p:nvPr/>
        </p:nvSpPr>
        <p:spPr>
          <a:xfrm>
            <a:off x="5562600" y="5147846"/>
            <a:ext cx="2286000" cy="13716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endCxn id="7" idx="2"/>
          </p:cNvCxnSpPr>
          <p:nvPr/>
        </p:nvCxnSpPr>
        <p:spPr>
          <a:xfrm>
            <a:off x="2667000" y="3090446"/>
            <a:ext cx="1752600" cy="1588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95600" y="3090446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Conditional Membership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4400" y="3724871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Automatic Membership</a:t>
            </a:r>
          </a:p>
        </p:txBody>
      </p:sp>
      <p:cxnSp>
        <p:nvCxnSpPr>
          <p:cNvPr id="19" name="Straight Arrow Connector 18"/>
          <p:cNvCxnSpPr>
            <a:stCxn id="48" idx="3"/>
            <a:endCxn id="7" idx="3"/>
          </p:cNvCxnSpPr>
          <p:nvPr/>
        </p:nvCxnSpPr>
        <p:spPr>
          <a:xfrm flipV="1">
            <a:off x="2743200" y="3413735"/>
            <a:ext cx="1832629" cy="1772211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9079197">
            <a:off x="2620030" y="3982208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Administered Membership</a:t>
            </a:r>
          </a:p>
        </p:txBody>
      </p:sp>
      <p:sp>
        <p:nvSpPr>
          <p:cNvPr id="21" name="Smiley Face 20"/>
          <p:cNvSpPr/>
          <p:nvPr/>
        </p:nvSpPr>
        <p:spPr>
          <a:xfrm>
            <a:off x="1752600" y="52240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2057400" y="53764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miley Face 22"/>
          <p:cNvSpPr/>
          <p:nvPr/>
        </p:nvSpPr>
        <p:spPr>
          <a:xfrm>
            <a:off x="2362200" y="51478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lded Corner 23"/>
          <p:cNvSpPr/>
          <p:nvPr/>
        </p:nvSpPr>
        <p:spPr>
          <a:xfrm>
            <a:off x="1828800" y="47668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lded Corner 24"/>
          <p:cNvSpPr/>
          <p:nvPr/>
        </p:nvSpPr>
        <p:spPr>
          <a:xfrm>
            <a:off x="2057400" y="47668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olded Corner 25"/>
          <p:cNvSpPr/>
          <p:nvPr/>
        </p:nvSpPr>
        <p:spPr>
          <a:xfrm>
            <a:off x="2286000" y="47668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2057400" y="50716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1600200" y="49954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1828800" y="32428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2362200" y="30904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olded Corner 34"/>
          <p:cNvSpPr/>
          <p:nvPr/>
        </p:nvSpPr>
        <p:spPr>
          <a:xfrm>
            <a:off x="1905000" y="27856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olded Corner 35"/>
          <p:cNvSpPr/>
          <p:nvPr/>
        </p:nvSpPr>
        <p:spPr>
          <a:xfrm>
            <a:off x="2133600" y="27856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olded Corner 36"/>
          <p:cNvSpPr/>
          <p:nvPr/>
        </p:nvSpPr>
        <p:spPr>
          <a:xfrm>
            <a:off x="2362200" y="2785646"/>
            <a:ext cx="152400" cy="228600"/>
          </a:xfrm>
          <a:prstGeom prst="foldedCorner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2133600" y="32428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miley Face 38"/>
          <p:cNvSpPr/>
          <p:nvPr/>
        </p:nvSpPr>
        <p:spPr>
          <a:xfrm>
            <a:off x="1676400" y="30142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4495800" y="30904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miley Face 40"/>
          <p:cNvSpPr/>
          <p:nvPr/>
        </p:nvSpPr>
        <p:spPr>
          <a:xfrm>
            <a:off x="5181600" y="29380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olded Corner 41"/>
          <p:cNvSpPr/>
          <p:nvPr/>
        </p:nvSpPr>
        <p:spPr>
          <a:xfrm>
            <a:off x="4572000" y="27856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olded Corner 42"/>
          <p:cNvSpPr/>
          <p:nvPr/>
        </p:nvSpPr>
        <p:spPr>
          <a:xfrm>
            <a:off x="4800600" y="2785646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miley Face 43"/>
          <p:cNvSpPr/>
          <p:nvPr/>
        </p:nvSpPr>
        <p:spPr>
          <a:xfrm>
            <a:off x="5029200" y="31666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olded Corner 44"/>
          <p:cNvSpPr/>
          <p:nvPr/>
        </p:nvSpPr>
        <p:spPr>
          <a:xfrm>
            <a:off x="5029200" y="2709446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olded Corner 45"/>
          <p:cNvSpPr/>
          <p:nvPr/>
        </p:nvSpPr>
        <p:spPr>
          <a:xfrm>
            <a:off x="4800600" y="32428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stCxn id="50" idx="2"/>
          </p:cNvCxnSpPr>
          <p:nvPr/>
        </p:nvCxnSpPr>
        <p:spPr>
          <a:xfrm rot="5400000">
            <a:off x="1600200" y="4081046"/>
            <a:ext cx="1066800" cy="1588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63"/>
          <p:cNvCxnSpPr>
            <a:stCxn id="7" idx="0"/>
            <a:endCxn id="50" idx="0"/>
          </p:cNvCxnSpPr>
          <p:nvPr/>
        </p:nvCxnSpPr>
        <p:spPr>
          <a:xfrm rot="16200000" flipH="1" flipV="1">
            <a:off x="3505200" y="1261646"/>
            <a:ext cx="76200" cy="2819400"/>
          </a:xfrm>
          <a:prstGeom prst="curvedConnector3">
            <a:avLst>
              <a:gd name="adj1" fmla="val -888236"/>
            </a:avLst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971800" y="1642646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Filtered RW</a:t>
            </a:r>
          </a:p>
        </p:txBody>
      </p:sp>
      <p:sp>
        <p:nvSpPr>
          <p:cNvPr id="70" name="Freeform 69"/>
          <p:cNvSpPr/>
          <p:nvPr/>
        </p:nvSpPr>
        <p:spPr>
          <a:xfrm>
            <a:off x="2420471" y="2116282"/>
            <a:ext cx="2178423" cy="633505"/>
          </a:xfrm>
          <a:custGeom>
            <a:avLst/>
            <a:gdLst>
              <a:gd name="connsiteX0" fmla="*/ 0 w 2178423"/>
              <a:gd name="connsiteY0" fmla="*/ 597646 h 633505"/>
              <a:gd name="connsiteX1" fmla="*/ 1299882 w 2178423"/>
              <a:gd name="connsiteY1" fmla="*/ 5976 h 633505"/>
              <a:gd name="connsiteX2" fmla="*/ 2178423 w 2178423"/>
              <a:gd name="connsiteY2" fmla="*/ 633505 h 633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8423" h="633505">
                <a:moveTo>
                  <a:pt x="0" y="597646"/>
                </a:moveTo>
                <a:cubicBezTo>
                  <a:pt x="468406" y="298823"/>
                  <a:pt x="936812" y="0"/>
                  <a:pt x="1299882" y="5976"/>
                </a:cubicBezTo>
                <a:cubicBezTo>
                  <a:pt x="1662952" y="11952"/>
                  <a:pt x="1920687" y="322728"/>
                  <a:pt x="2178423" y="633505"/>
                </a:cubicBezTo>
              </a:path>
            </a:pathLst>
          </a:cu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2971800" y="2277071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Administered Membership</a:t>
            </a:r>
          </a:p>
        </p:txBody>
      </p:sp>
      <p:sp>
        <p:nvSpPr>
          <p:cNvPr id="72" name="Freeform 71"/>
          <p:cNvSpPr/>
          <p:nvPr/>
        </p:nvSpPr>
        <p:spPr>
          <a:xfrm>
            <a:off x="2752165" y="3565575"/>
            <a:ext cx="2169459" cy="1918447"/>
          </a:xfrm>
          <a:custGeom>
            <a:avLst/>
            <a:gdLst>
              <a:gd name="connsiteX0" fmla="*/ 2169459 w 2169459"/>
              <a:gd name="connsiteY0" fmla="*/ 0 h 1918447"/>
              <a:gd name="connsiteX1" fmla="*/ 1084729 w 2169459"/>
              <a:gd name="connsiteY1" fmla="*/ 1524000 h 1918447"/>
              <a:gd name="connsiteX2" fmla="*/ 0 w 2169459"/>
              <a:gd name="connsiteY2" fmla="*/ 1918447 h 191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9459" h="1918447">
                <a:moveTo>
                  <a:pt x="2169459" y="0"/>
                </a:moveTo>
                <a:cubicBezTo>
                  <a:pt x="1807882" y="602129"/>
                  <a:pt x="1446305" y="1204259"/>
                  <a:pt x="1084729" y="1524000"/>
                </a:cubicBezTo>
                <a:cubicBezTo>
                  <a:pt x="723153" y="1843741"/>
                  <a:pt x="361576" y="1881094"/>
                  <a:pt x="0" y="1918447"/>
                </a:cubicBezTo>
              </a:path>
            </a:pathLst>
          </a:cu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 rot="19513718">
            <a:off x="3244727" y="5069522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Filtered RW</a:t>
            </a:r>
          </a:p>
        </p:txBody>
      </p:sp>
      <p:cxnSp>
        <p:nvCxnSpPr>
          <p:cNvPr id="75" name="Straight Arrow Connector 74"/>
          <p:cNvCxnSpPr>
            <a:stCxn id="11" idx="3"/>
            <a:endCxn id="7" idx="5"/>
          </p:cNvCxnSpPr>
          <p:nvPr/>
        </p:nvCxnSpPr>
        <p:spPr>
          <a:xfrm rot="16200000" flipV="1">
            <a:off x="5111619" y="3632287"/>
            <a:ext cx="1812534" cy="1375429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248400" y="4081046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Administered Membership</a:t>
            </a:r>
          </a:p>
        </p:txBody>
      </p:sp>
      <p:sp>
        <p:nvSpPr>
          <p:cNvPr id="78" name="Smiley Face 77"/>
          <p:cNvSpPr/>
          <p:nvPr/>
        </p:nvSpPr>
        <p:spPr>
          <a:xfrm>
            <a:off x="5867400" y="59860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miley Face 78"/>
          <p:cNvSpPr/>
          <p:nvPr/>
        </p:nvSpPr>
        <p:spPr>
          <a:xfrm>
            <a:off x="6172200" y="61384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Smiley Face 79"/>
          <p:cNvSpPr/>
          <p:nvPr/>
        </p:nvSpPr>
        <p:spPr>
          <a:xfrm>
            <a:off x="6553200" y="59098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olded Corner 80"/>
          <p:cNvSpPr/>
          <p:nvPr/>
        </p:nvSpPr>
        <p:spPr>
          <a:xfrm>
            <a:off x="5943600" y="55288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olded Corner 81"/>
          <p:cNvSpPr/>
          <p:nvPr/>
        </p:nvSpPr>
        <p:spPr>
          <a:xfrm>
            <a:off x="6172200" y="55288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olded Corner 82"/>
          <p:cNvSpPr/>
          <p:nvPr/>
        </p:nvSpPr>
        <p:spPr>
          <a:xfrm>
            <a:off x="6400800" y="5528846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Smiley Face 83"/>
          <p:cNvSpPr/>
          <p:nvPr/>
        </p:nvSpPr>
        <p:spPr>
          <a:xfrm>
            <a:off x="6172200" y="58336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Smiley Face 84"/>
          <p:cNvSpPr/>
          <p:nvPr/>
        </p:nvSpPr>
        <p:spPr>
          <a:xfrm>
            <a:off x="5715000" y="57574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Smiley Face 85"/>
          <p:cNvSpPr/>
          <p:nvPr/>
        </p:nvSpPr>
        <p:spPr>
          <a:xfrm>
            <a:off x="6781800" y="57574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Smiley Face 86"/>
          <p:cNvSpPr/>
          <p:nvPr/>
        </p:nvSpPr>
        <p:spPr>
          <a:xfrm>
            <a:off x="7086600" y="59098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miley Face 87"/>
          <p:cNvSpPr/>
          <p:nvPr/>
        </p:nvSpPr>
        <p:spPr>
          <a:xfrm>
            <a:off x="7391400" y="56050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olded Corner 88"/>
          <p:cNvSpPr/>
          <p:nvPr/>
        </p:nvSpPr>
        <p:spPr>
          <a:xfrm>
            <a:off x="6858000" y="5300246"/>
            <a:ext cx="152400" cy="228600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olded Corner 89"/>
          <p:cNvSpPr/>
          <p:nvPr/>
        </p:nvSpPr>
        <p:spPr>
          <a:xfrm>
            <a:off x="7086600" y="5300246"/>
            <a:ext cx="152400" cy="228600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olded Corner 90"/>
          <p:cNvSpPr/>
          <p:nvPr/>
        </p:nvSpPr>
        <p:spPr>
          <a:xfrm>
            <a:off x="7315200" y="5300246"/>
            <a:ext cx="152400" cy="228600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Smiley Face 91"/>
          <p:cNvSpPr/>
          <p:nvPr/>
        </p:nvSpPr>
        <p:spPr>
          <a:xfrm>
            <a:off x="7086600" y="56050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Smiley Face 92"/>
          <p:cNvSpPr/>
          <p:nvPr/>
        </p:nvSpPr>
        <p:spPr>
          <a:xfrm>
            <a:off x="6629400" y="5528846"/>
            <a:ext cx="228600" cy="228600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934200" y="6443246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Domain Experts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8" grpId="0" animBg="1"/>
      <p:bldP spid="6" grpId="0"/>
      <p:bldP spid="7" grpId="0" animBg="1"/>
      <p:bldP spid="8" grpId="0"/>
      <p:bldP spid="10" grpId="0"/>
      <p:bldP spid="11" grpId="0" animBg="1"/>
      <p:bldP spid="14" grpId="0"/>
      <p:bldP spid="17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69" grpId="0"/>
      <p:bldP spid="70" grpId="0" animBg="1"/>
      <p:bldP spid="71" grpId="0"/>
      <p:bldP spid="72" grpId="0" animBg="1"/>
      <p:bldP spid="73" grpId="0"/>
      <p:bldP spid="76" grpId="0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Life-Cycle of Cyber Incident</a:t>
            </a:r>
            <a:br>
              <a:rPr lang="en-US" dirty="0" smtClean="0"/>
            </a:br>
            <a:r>
              <a:rPr lang="en-US" dirty="0" smtClean="0"/>
              <a:t>Secure Sharing in Community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133600" y="2743200"/>
            <a:ext cx="533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57400" y="41910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95800" y="25908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8100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95800" y="51054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2667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Core Group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1905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Incident Groups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421582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Open Group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292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g1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4157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g2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400" y="53764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g3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330063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Automatic Membership</a:t>
            </a:r>
            <a:endParaRPr lang="en-US" sz="1600" dirty="0" smtClean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1905000" y="3656806"/>
            <a:ext cx="1066800" cy="1588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6" idx="2"/>
          </p:cNvCxnSpPr>
          <p:nvPr/>
        </p:nvCxnSpPr>
        <p:spPr>
          <a:xfrm flipV="1">
            <a:off x="2667000" y="2857500"/>
            <a:ext cx="1828800" cy="381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71800" y="2362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Conditional Membership</a:t>
            </a:r>
            <a:endParaRPr lang="en-US" dirty="0" smtClean="0"/>
          </a:p>
        </p:txBody>
      </p:sp>
      <p:cxnSp>
        <p:nvCxnSpPr>
          <p:cNvPr id="20" name="Straight Arrow Connector 19"/>
          <p:cNvCxnSpPr>
            <a:endCxn id="7" idx="2"/>
          </p:cNvCxnSpPr>
          <p:nvPr/>
        </p:nvCxnSpPr>
        <p:spPr>
          <a:xfrm>
            <a:off x="2667000" y="3086100"/>
            <a:ext cx="1828800" cy="9906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8" idx="2"/>
          </p:cNvCxnSpPr>
          <p:nvPr/>
        </p:nvCxnSpPr>
        <p:spPr>
          <a:xfrm rot="16200000" flipH="1">
            <a:off x="2381250" y="3257550"/>
            <a:ext cx="2247900" cy="19812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774364">
            <a:off x="3456278" y="3268924"/>
            <a:ext cx="1136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Conditional Membership</a:t>
            </a:r>
            <a:endParaRPr lang="en-US" sz="1600" dirty="0" smtClean="0"/>
          </a:p>
        </p:txBody>
      </p:sp>
      <p:sp>
        <p:nvSpPr>
          <p:cNvPr id="26" name="TextBox 25"/>
          <p:cNvSpPr txBox="1"/>
          <p:nvPr/>
        </p:nvSpPr>
        <p:spPr>
          <a:xfrm rot="2791812">
            <a:off x="2897737" y="4317392"/>
            <a:ext cx="120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Conditional Membership</a:t>
            </a:r>
            <a:endParaRPr lang="en-US" dirty="0" smtClean="0"/>
          </a:p>
        </p:txBody>
      </p:sp>
      <p:cxnSp>
        <p:nvCxnSpPr>
          <p:cNvPr id="27" name="Straight Arrow Connector 26"/>
          <p:cNvCxnSpPr>
            <a:stCxn id="7" idx="0"/>
            <a:endCxn id="6" idx="4"/>
          </p:cNvCxnSpPr>
          <p:nvPr/>
        </p:nvCxnSpPr>
        <p:spPr>
          <a:xfrm rot="5400000" flipH="1" flipV="1">
            <a:off x="4457700" y="3467100"/>
            <a:ext cx="685800" cy="1588"/>
          </a:xfrm>
          <a:prstGeom prst="straightConnector1">
            <a:avLst/>
          </a:prstGeom>
          <a:ln w="57150">
            <a:solidFill>
              <a:srgbClr val="002060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0"/>
          </p:cNvCxnSpPr>
          <p:nvPr/>
        </p:nvCxnSpPr>
        <p:spPr>
          <a:xfrm rot="5400000" flipH="1" flipV="1">
            <a:off x="4420394" y="4723606"/>
            <a:ext cx="762000" cy="1588"/>
          </a:xfrm>
          <a:prstGeom prst="straightConnector1">
            <a:avLst/>
          </a:prstGeom>
          <a:ln w="57150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800600" y="3124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Filtered</a:t>
            </a:r>
          </a:p>
          <a:p>
            <a:r>
              <a:rPr lang="en-US" sz="1400" b="1" dirty="0" smtClean="0">
                <a:solidFill>
                  <a:srgbClr val="C00000"/>
                </a:solidFill>
              </a:rPr>
              <a:t>Read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00600" y="45059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Filtered</a:t>
            </a:r>
          </a:p>
          <a:p>
            <a:r>
              <a:rPr lang="en-US" sz="1400" b="1" dirty="0" smtClean="0">
                <a:solidFill>
                  <a:srgbClr val="C00000"/>
                </a:solidFill>
              </a:rPr>
              <a:t>Write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34" name="Cloud 33"/>
          <p:cNvSpPr/>
          <p:nvPr/>
        </p:nvSpPr>
        <p:spPr>
          <a:xfrm>
            <a:off x="6248400" y="3200400"/>
            <a:ext cx="1447800" cy="10668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Domain Experts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6" idx="6"/>
            <a:endCxn id="34" idx="3"/>
          </p:cNvCxnSpPr>
          <p:nvPr/>
        </p:nvCxnSpPr>
        <p:spPr>
          <a:xfrm>
            <a:off x="5105400" y="2857500"/>
            <a:ext cx="1866900" cy="40389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4" idx="2"/>
          </p:cNvCxnSpPr>
          <p:nvPr/>
        </p:nvCxnSpPr>
        <p:spPr>
          <a:xfrm flipV="1">
            <a:off x="5105400" y="3733800"/>
            <a:ext cx="1147491" cy="2286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4" idx="1"/>
          </p:cNvCxnSpPr>
          <p:nvPr/>
        </p:nvCxnSpPr>
        <p:spPr>
          <a:xfrm flipV="1">
            <a:off x="5105400" y="4266064"/>
            <a:ext cx="1866900" cy="1067936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2514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Administered Membership</a:t>
            </a:r>
            <a:endParaRPr lang="en-US" sz="1600" dirty="0" smtClean="0"/>
          </a:p>
        </p:txBody>
      </p:sp>
      <p:sp>
        <p:nvSpPr>
          <p:cNvPr id="45" name="TextBox 44"/>
          <p:cNvSpPr txBox="1"/>
          <p:nvPr/>
        </p:nvSpPr>
        <p:spPr>
          <a:xfrm rot="20833944">
            <a:off x="5207510" y="378463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Administered Membership</a:t>
            </a:r>
            <a:endParaRPr lang="en-US" sz="1600" dirty="0" smtClean="0"/>
          </a:p>
        </p:txBody>
      </p:sp>
      <p:sp>
        <p:nvSpPr>
          <p:cNvPr id="46" name="TextBox 45"/>
          <p:cNvSpPr txBox="1"/>
          <p:nvPr/>
        </p:nvSpPr>
        <p:spPr>
          <a:xfrm rot="20322947">
            <a:off x="5816615" y="478926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Administered Membership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Family of Group-Centric SIS Models</a:t>
            </a:r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6172200" y="2743200"/>
            <a:ext cx="1828800" cy="17409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g-SIS Models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45074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Isolated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48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Connected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31242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Isolated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ABAC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2362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Connected + ABAC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4864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Isolated</a:t>
            </a:r>
            <a:endParaRPr lang="en-US" sz="2400" dirty="0" smtClean="0"/>
          </a:p>
          <a:p>
            <a:pPr lvl="1"/>
            <a:r>
              <a:rPr lang="en-US" sz="2400" dirty="0" smtClean="0"/>
              <a:t>Users and objects are isolated</a:t>
            </a:r>
          </a:p>
          <a:p>
            <a:pPr lvl="1"/>
            <a:r>
              <a:rPr lang="en-US" sz="2400" dirty="0" smtClean="0"/>
              <a:t>Membership in one group has no impact on authorizations in another group</a:t>
            </a:r>
          </a:p>
          <a:p>
            <a:r>
              <a:rPr lang="en-US" sz="2800" dirty="0" smtClean="0"/>
              <a:t>Connected</a:t>
            </a:r>
            <a:endParaRPr lang="en-US" sz="2400" dirty="0" smtClean="0"/>
          </a:p>
          <a:p>
            <a:pPr lvl="1"/>
            <a:r>
              <a:rPr lang="en-US" sz="2400" dirty="0" smtClean="0"/>
              <a:t>Membership in one group impacts authorization in another</a:t>
            </a:r>
          </a:p>
          <a:p>
            <a:pPr lvl="1"/>
            <a:r>
              <a:rPr lang="en-US" sz="2400" dirty="0" smtClean="0"/>
              <a:t>E.g. Subordination, conditional membership, mutual exclusion, etc.</a:t>
            </a:r>
          </a:p>
          <a:p>
            <a:r>
              <a:rPr lang="en-US" sz="2800" dirty="0" smtClean="0"/>
              <a:t>Attribute-Based Access Control</a:t>
            </a:r>
          </a:p>
          <a:p>
            <a:pPr lvl="1"/>
            <a:r>
              <a:rPr lang="en-US" sz="2400" dirty="0" smtClean="0"/>
              <a:t>For fine-grained authorization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563</Words>
  <Application>Microsoft Office PowerPoint</Application>
  <PresentationFormat>On-screen Show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Towards Secure Information Sharing Models for Community Cyber Security</vt:lpstr>
      <vt:lpstr>Secure Information Sharing (SIS)</vt:lpstr>
      <vt:lpstr>SIS Major Challenges</vt:lpstr>
      <vt:lpstr>Community Cyber Security</vt:lpstr>
      <vt:lpstr>The Current Status…</vt:lpstr>
      <vt:lpstr>Requirements</vt:lpstr>
      <vt:lpstr>Life-Cycle of a Cyber Incident Secure Sharing in a Community</vt:lpstr>
      <vt:lpstr>Life-Cycle of Cyber Incident Secure Sharing in Community (contd)</vt:lpstr>
      <vt:lpstr>A Family of Group-Centric SIS Models</vt:lpstr>
      <vt:lpstr>Conclusion</vt:lpstr>
      <vt:lpstr>Backup</vt:lpstr>
      <vt:lpstr>g-SIS and LBAC</vt:lpstr>
      <vt:lpstr>Agile Collaboration</vt:lpstr>
      <vt:lpstr>Agile Collaboration (continued)</vt:lpstr>
      <vt:lpstr>Domain and Type Enforcement and g-SIS</vt:lpstr>
      <vt:lpstr>RBAC0 and g-SIS</vt:lpstr>
    </vt:vector>
  </TitlesOfParts>
  <Company>University of Texas at San Antonio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</dc:creator>
  <cp:lastModifiedBy> </cp:lastModifiedBy>
  <cp:revision>128</cp:revision>
  <dcterms:created xsi:type="dcterms:W3CDTF">2010-09-03T19:39:56Z</dcterms:created>
  <dcterms:modified xsi:type="dcterms:W3CDTF">2010-10-15T17:22:04Z</dcterms:modified>
</cp:coreProperties>
</file>