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  <p:sldMasterId id="2147483696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3" r:id="rId6"/>
    <p:sldId id="265" r:id="rId7"/>
    <p:sldId id="269" r:id="rId8"/>
    <p:sldId id="264" r:id="rId9"/>
    <p:sldId id="263" r:id="rId10"/>
    <p:sldId id="270" r:id="rId11"/>
    <p:sldId id="271" r:id="rId12"/>
    <p:sldId id="272" r:id="rId13"/>
    <p:sldId id="274" r:id="rId14"/>
    <p:sldId id="275" r:id="rId15"/>
    <p:sldId id="276" r:id="rId16"/>
    <p:sldId id="280" r:id="rId17"/>
    <p:sldId id="281" r:id="rId18"/>
    <p:sldId id="277" r:id="rId19"/>
    <p:sldId id="278" r:id="rId20"/>
    <p:sldId id="279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C0FE-85EA-5A41-B493-8AB6D991EFC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129C-5B04-F841-BF70-1E1B286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67372-A515-A941-97F8-5AA9394712B9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CF7D-D9B6-BF49-BDF0-D03ECB54F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93345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9144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62642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6264275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263" y="1390650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93345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9144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240554"/>
            <a:ext cx="714073" cy="2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4790" y="6240554"/>
            <a:ext cx="702010" cy="2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263" y="1390650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2616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2010-02-17 ICS Master 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94932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TSAVectorBlu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93345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2010-02-17 ICS Master 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263" y="11430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TSAVectorBlu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11430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df"/><Relationship Id="rId5" Type="http://schemas.openxmlformats.org/officeDocument/2006/relationships/image" Target="../media/image9.png"/><Relationship Id="rId4" Type="http://schemas.openxmlformats.org/officeDocument/2006/relationships/image" Target="../media/image14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df"/><Relationship Id="rId5" Type="http://schemas.openxmlformats.org/officeDocument/2006/relationships/image" Target="../media/image12.png"/><Relationship Id="rId4" Type="http://schemas.openxmlformats.org/officeDocument/2006/relationships/image" Target="../media/image20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d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26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d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df"/><Relationship Id="rId5" Type="http://schemas.openxmlformats.org/officeDocument/2006/relationships/image" Target="../media/image6.png"/><Relationship Id="rId4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Towards A Framework for Cyber Social Status Based Trusted Open Collaboration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Oct. 9, 2010</a:t>
            </a:r>
          </a:p>
          <a:p>
            <a:endParaRPr lang="en-US" dirty="0" smtClean="0"/>
          </a:p>
          <a:p>
            <a:r>
              <a:rPr lang="en-US" dirty="0" smtClean="0"/>
              <a:t>Jaehong Park, Yuan Cheng, Ravi Sandhu</a:t>
            </a:r>
          </a:p>
          <a:p>
            <a:r>
              <a:rPr lang="en-US" dirty="0" smtClean="0"/>
              <a:t>Institute for Cyber Security</a:t>
            </a:r>
          </a:p>
          <a:p>
            <a:r>
              <a:rPr lang="en-US" dirty="0" smtClean="0"/>
              <a:t>University of Texas at San Antonio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36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Cyber Social Status (</a:t>
            </a:r>
            <a:r>
              <a:rPr lang="en-US" dirty="0" err="1" smtClean="0"/>
              <a:t>u</a:t>
            </a:r>
            <a:r>
              <a:rPr lang="en-US" dirty="0" smtClean="0"/>
              <a:t>-CSS) –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9472" y="1580871"/>
          <a:ext cx="8207328" cy="421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22"/>
                <a:gridCol w="5576706"/>
              </a:tblGrid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CSS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User-participation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Collaborated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Social Activity (CSA)-based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ucss-rcss-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63290" y="1736367"/>
            <a:ext cx="2989910" cy="1020945"/>
          </a:xfrm>
          <a:prstGeom prst="rect">
            <a:avLst/>
          </a:prstGeom>
        </p:spPr>
      </p:pic>
      <p:pic>
        <p:nvPicPr>
          <p:cNvPr id="7" name="Picture 6" descr="ucss-user-participation-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63290" y="3236289"/>
            <a:ext cx="4535913" cy="1000044"/>
          </a:xfrm>
          <a:prstGeom prst="rect">
            <a:avLst/>
          </a:prstGeom>
        </p:spPr>
      </p:pic>
      <p:pic>
        <p:nvPicPr>
          <p:cNvPr id="8" name="Picture 7" descr="ucss-collaborated social activity 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63290" y="4639970"/>
            <a:ext cx="4893284" cy="94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79472" y="1590840"/>
          <a:ext cx="8207328" cy="421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22"/>
                <a:gridCol w="5576706"/>
              </a:tblGrid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Authority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-given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User-claimed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CSS-based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51" y="274638"/>
            <a:ext cx="8578675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Resource Cyber Social Status (</a:t>
            </a:r>
            <a:r>
              <a:rPr lang="en-US" sz="4000" dirty="0" err="1" smtClean="0"/>
              <a:t>r</a:t>
            </a:r>
            <a:r>
              <a:rPr lang="en-US" sz="4000" dirty="0" smtClean="0"/>
              <a:t>-CSS)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rcss-authority-given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30598" y="1852987"/>
            <a:ext cx="2846123" cy="971847"/>
          </a:xfrm>
          <a:prstGeom prst="rect">
            <a:avLst/>
          </a:prstGeom>
        </p:spPr>
      </p:pic>
      <p:pic>
        <p:nvPicPr>
          <p:cNvPr id="10" name="Picture 9" descr="rcss-user-claim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30600" y="3234629"/>
            <a:ext cx="2846122" cy="971847"/>
          </a:xfrm>
          <a:prstGeom prst="rect">
            <a:avLst/>
          </a:prstGeom>
        </p:spPr>
      </p:pic>
      <p:pic>
        <p:nvPicPr>
          <p:cNvPr id="11" name="Picture 10" descr="rcss-ucss-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30598" y="4638948"/>
            <a:ext cx="2846123" cy="97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360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 Cyber Social Status (</a:t>
            </a:r>
            <a:r>
              <a:rPr lang="en-US" sz="3600" dirty="0" err="1" smtClean="0"/>
              <a:t>r</a:t>
            </a:r>
            <a:r>
              <a:rPr lang="en-US" sz="3600" dirty="0" smtClean="0"/>
              <a:t>-CSS) – cont.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9472" y="1580871"/>
          <a:ext cx="8207328" cy="2812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22"/>
                <a:gridCol w="5576706"/>
              </a:tblGrid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CSS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Collaborated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Social Activity (CSA)-based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rcss-rcss-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30600" y="1736367"/>
            <a:ext cx="2997914" cy="1023678"/>
          </a:xfrm>
          <a:prstGeom prst="rect">
            <a:avLst/>
          </a:prstGeom>
        </p:spPr>
      </p:pic>
      <p:pic>
        <p:nvPicPr>
          <p:cNvPr id="10" name="Picture 9" descr="rcss-collaborated social activity 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30599" y="3234629"/>
            <a:ext cx="4990843" cy="96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u</a:t>
            </a:r>
            <a:r>
              <a:rPr lang="en-US" dirty="0" smtClean="0"/>
              <a:t>-CSS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6945" y="1417638"/>
          <a:ext cx="8776589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25"/>
                <a:gridCol w="1617398"/>
                <a:gridCol w="2344685"/>
                <a:gridCol w="28078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CSS Governing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Meritocracy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CSS Vulnerability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Authority-given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meritocratic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Sybil Attack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User-claimed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r>
                        <a:rPr lang="en-US" baseline="0" dirty="0" smtClean="0"/>
                        <a:t> or other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meritocratic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self, no Sybil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Attc</a:t>
                      </a:r>
                      <a:r>
                        <a:rPr lang="en-US" dirty="0" smtClean="0"/>
                        <a:t>. If other, depends</a:t>
                      </a:r>
                      <a:r>
                        <a:rPr lang="en-US" baseline="0" dirty="0" smtClean="0"/>
                        <a:t> on difficulty of user claiming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CSS-based*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added CSS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No, alone.</a:t>
                      </a:r>
                      <a:r>
                        <a:rPr lang="en-US" dirty="0" smtClean="0"/>
                        <a:t> Meritocratic </a:t>
                      </a:r>
                      <a:r>
                        <a:rPr lang="en-US" dirty="0" err="1" smtClean="0"/>
                        <a:t>w</a:t>
                      </a:r>
                      <a:r>
                        <a:rPr lang="en-US" dirty="0" smtClean="0"/>
                        <a:t>/ CSA-based </a:t>
                      </a:r>
                      <a:r>
                        <a:rPr lang="en-US" dirty="0" err="1" smtClean="0"/>
                        <a:t>u</a:t>
                      </a:r>
                      <a:r>
                        <a:rPr lang="en-US" dirty="0" smtClean="0"/>
                        <a:t>-CSS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Sybil Attack alone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CSS-based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Meritocratic </a:t>
                      </a:r>
                      <a:r>
                        <a:rPr lang="en-US" dirty="0" err="1" smtClean="0"/>
                        <a:t>w</a:t>
                      </a:r>
                      <a:r>
                        <a:rPr lang="en-US" dirty="0" smtClean="0"/>
                        <a:t>/ CSA-based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dirty="0" smtClean="0"/>
                        <a:t>-CSS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Vulnerable</a:t>
                      </a:r>
                      <a:r>
                        <a:rPr lang="en-US" baseline="0" dirty="0" smtClean="0"/>
                        <a:t> if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0" dirty="0" smtClean="0"/>
                        <a:t>-CSS can be generated by CSA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participation-based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limited meritocratic (no others’ </a:t>
                      </a:r>
                      <a:r>
                        <a:rPr lang="en-US" baseline="0" dirty="0" err="1" smtClean="0"/>
                        <a:t>eval</a:t>
                      </a:r>
                      <a:r>
                        <a:rPr lang="en-US" baseline="0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Sybil Attack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CSA-based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Meritocratic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Vulnerable to </a:t>
                      </a:r>
                      <a:r>
                        <a:rPr lang="en-US" baseline="0" dirty="0" smtClean="0"/>
                        <a:t>Sybil Attack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0767" y="5601469"/>
            <a:ext cx="28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*Needs other </a:t>
            </a:r>
            <a:r>
              <a:rPr lang="en-US" dirty="0" err="1" smtClean="0"/>
              <a:t>u</a:t>
            </a:r>
            <a:r>
              <a:rPr lang="en-US" dirty="0" smtClean="0"/>
              <a:t>-CSS </a:t>
            </a:r>
            <a:r>
              <a:rPr lang="en-US" dirty="0" err="1" smtClean="0"/>
              <a:t>type(s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r</a:t>
            </a:r>
            <a:r>
              <a:rPr lang="en-US" dirty="0" smtClean="0"/>
              <a:t>-CSS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1" y="1600200"/>
          <a:ext cx="8229600" cy="372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690"/>
                <a:gridCol w="2360896"/>
                <a:gridCol w="3339014"/>
              </a:tblGrid>
              <a:tr h="418672">
                <a:tc>
                  <a:txBody>
                    <a:bodyPr/>
                    <a:lstStyle/>
                    <a:p>
                      <a:r>
                        <a:rPr lang="en-US" dirty="0" smtClean="0"/>
                        <a:t>CSS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CSS Governing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Meritocracy</a:t>
                      </a:r>
                      <a:endParaRPr lang="en-US" dirty="0"/>
                    </a:p>
                  </a:txBody>
                  <a:tcPr/>
                </a:tc>
              </a:tr>
              <a:tr h="418672"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Authority-given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meritocratic</a:t>
                      </a:r>
                      <a:endParaRPr lang="en-US" dirty="0"/>
                    </a:p>
                  </a:txBody>
                  <a:tcPr/>
                </a:tc>
              </a:tr>
              <a:tr h="722638">
                <a:tc>
                  <a:txBody>
                    <a:bodyPr/>
                    <a:lstStyle/>
                    <a:p>
                      <a:r>
                        <a:rPr lang="en-US" dirty="0" smtClean="0"/>
                        <a:t>User-claimed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meritocratic</a:t>
                      </a:r>
                    </a:p>
                  </a:txBody>
                  <a:tcPr/>
                </a:tc>
              </a:tr>
              <a:tr h="722638">
                <a:tc>
                  <a:txBody>
                    <a:bodyPr/>
                    <a:lstStyle/>
                    <a:p>
                      <a:r>
                        <a:rPr lang="en-US" dirty="0" smtClean="0"/>
                        <a:t>User CSS-based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meritocratic</a:t>
                      </a:r>
                    </a:p>
                  </a:txBody>
                  <a:tcPr/>
                </a:tc>
              </a:tr>
              <a:tr h="722638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CSS-based*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additional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0" dirty="0" smtClean="0"/>
                        <a:t>-CSS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Meritocratic </a:t>
                      </a:r>
                      <a:r>
                        <a:rPr lang="en-US" dirty="0" err="1" smtClean="0"/>
                        <a:t>w</a:t>
                      </a:r>
                      <a:r>
                        <a:rPr lang="en-US" dirty="0" smtClean="0"/>
                        <a:t>/ CSA-based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dirty="0" smtClean="0"/>
                        <a:t>-CSS</a:t>
                      </a:r>
                    </a:p>
                  </a:txBody>
                  <a:tcPr/>
                </a:tc>
              </a:tr>
              <a:tr h="722638">
                <a:tc>
                  <a:txBody>
                    <a:bodyPr/>
                    <a:lstStyle/>
                    <a:p>
                      <a:r>
                        <a:rPr lang="en-US" dirty="0" smtClean="0"/>
                        <a:t>CSA-based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Meritocratic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4390" y="5756831"/>
            <a:ext cx="28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*Needs other </a:t>
            </a:r>
            <a:r>
              <a:rPr lang="en-US" dirty="0" err="1" smtClean="0"/>
              <a:t>r</a:t>
            </a:r>
            <a:r>
              <a:rPr lang="en-US" dirty="0" smtClean="0"/>
              <a:t>-CSS </a:t>
            </a:r>
            <a:r>
              <a:rPr lang="en-US" dirty="0" err="1" smtClean="0"/>
              <a:t>type(s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Amazon-like TOC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amazon-cs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417638"/>
            <a:ext cx="6140052" cy="4581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0145" y="4070835"/>
            <a:ext cx="249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CSS Types used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CSA-based </a:t>
            </a:r>
            <a:r>
              <a:rPr lang="en-US" dirty="0" err="1" smtClean="0">
                <a:solidFill>
                  <a:srgbClr val="008000"/>
                </a:solidFill>
              </a:rPr>
              <a:t>uCSS/rCSS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</a:rPr>
              <a:t>uCSS</a:t>
            </a:r>
            <a:r>
              <a:rPr lang="en-US" dirty="0" smtClean="0">
                <a:solidFill>
                  <a:srgbClr val="008000"/>
                </a:solidFill>
              </a:rPr>
              <a:t>-based </a:t>
            </a:r>
            <a:r>
              <a:rPr lang="en-US" dirty="0" err="1" smtClean="0">
                <a:solidFill>
                  <a:srgbClr val="008000"/>
                </a:solidFill>
              </a:rPr>
              <a:t>rCSS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</a:rPr>
              <a:t>rCSS</a:t>
            </a:r>
            <a:r>
              <a:rPr lang="en-US" dirty="0" smtClean="0">
                <a:solidFill>
                  <a:srgbClr val="008000"/>
                </a:solidFill>
              </a:rPr>
              <a:t>-based </a:t>
            </a:r>
            <a:r>
              <a:rPr lang="en-US" dirty="0" err="1" smtClean="0">
                <a:solidFill>
                  <a:srgbClr val="008000"/>
                </a:solidFill>
              </a:rPr>
              <a:t>uCSS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Authority given </a:t>
            </a:r>
            <a:r>
              <a:rPr lang="en-US" dirty="0" err="1" smtClean="0">
                <a:solidFill>
                  <a:srgbClr val="008000"/>
                </a:solidFill>
              </a:rPr>
              <a:t>uCSS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eBay-like TOC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ebay-cs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580534"/>
            <a:ext cx="6935071" cy="392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0145" y="4695333"/>
            <a:ext cx="249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CSS Types used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CSA-based </a:t>
            </a:r>
            <a:r>
              <a:rPr lang="en-US" dirty="0" err="1" smtClean="0">
                <a:solidFill>
                  <a:srgbClr val="008000"/>
                </a:solidFill>
              </a:rPr>
              <a:t>uCSS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</a:rPr>
              <a:t>uCSS</a:t>
            </a:r>
            <a:r>
              <a:rPr lang="en-US" dirty="0" smtClean="0">
                <a:solidFill>
                  <a:srgbClr val="008000"/>
                </a:solidFill>
              </a:rPr>
              <a:t>-based </a:t>
            </a:r>
            <a:r>
              <a:rPr lang="en-US" dirty="0" err="1" smtClean="0">
                <a:solidFill>
                  <a:srgbClr val="008000"/>
                </a:solidFill>
              </a:rPr>
              <a:t>rCSS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YouTube-like TOC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youtube-cs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417638"/>
            <a:ext cx="5676371" cy="472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0145" y="4070835"/>
            <a:ext cx="249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CSS Types used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CSA-based </a:t>
            </a:r>
            <a:r>
              <a:rPr lang="en-US" dirty="0" err="1" smtClean="0">
                <a:solidFill>
                  <a:srgbClr val="008000"/>
                </a:solidFill>
              </a:rPr>
              <a:t>uCSS/rCSS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008000"/>
                </a:solidFill>
              </a:rPr>
              <a:t>uCSS</a:t>
            </a:r>
            <a:r>
              <a:rPr lang="en-US" dirty="0" smtClean="0">
                <a:solidFill>
                  <a:srgbClr val="008000"/>
                </a:solidFill>
              </a:rPr>
              <a:t>-based </a:t>
            </a:r>
            <a:r>
              <a:rPr lang="en-US" dirty="0" err="1" smtClean="0">
                <a:solidFill>
                  <a:srgbClr val="008000"/>
                </a:solidFill>
              </a:rPr>
              <a:t>rCSS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User-claimed </a:t>
            </a:r>
            <a:r>
              <a:rPr lang="en-US" dirty="0" err="1" smtClean="0">
                <a:solidFill>
                  <a:srgbClr val="008000"/>
                </a:solidFill>
              </a:rPr>
              <a:t>rCSS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Authority given </a:t>
            </a:r>
            <a:r>
              <a:rPr lang="en-US" dirty="0" err="1" smtClean="0">
                <a:solidFill>
                  <a:srgbClr val="008000"/>
                </a:solidFill>
              </a:rPr>
              <a:t>rCSS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Collaboration?</a:t>
            </a:r>
            <a:endParaRPr lang="en-US" dirty="0"/>
          </a:p>
        </p:txBody>
      </p:sp>
      <p:pic>
        <p:nvPicPr>
          <p:cNvPr id="5" name="Content Placeholder 4" descr="airplane-confidenti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190" r="-3019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Closed Collaboration</a:t>
            </a:r>
          </a:p>
          <a:p>
            <a:pPr lvl="1"/>
            <a:r>
              <a:rPr lang="en-US" dirty="0" smtClean="0"/>
              <a:t>Information and resource sharing amongst selected participants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Open Collaboration</a:t>
            </a:r>
          </a:p>
          <a:p>
            <a:pPr lvl="1"/>
            <a:r>
              <a:rPr lang="en-US" dirty="0" smtClean="0"/>
              <a:t>Anyone can participate</a:t>
            </a:r>
          </a:p>
          <a:p>
            <a:pPr lvl="1"/>
            <a:r>
              <a:rPr lang="en-US" dirty="0" smtClean="0"/>
              <a:t>Proven to be productive</a:t>
            </a:r>
          </a:p>
          <a:p>
            <a:pPr lvl="1"/>
            <a:r>
              <a:rPr lang="en-US" dirty="0" smtClean="0"/>
              <a:t>Inherently a social activity, hence trust establishment needs a social computing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Trusted Closed Collaboration</a:t>
            </a:r>
          </a:p>
          <a:p>
            <a:pPr lvl="1"/>
            <a:r>
              <a:rPr lang="en-US" dirty="0" smtClean="0"/>
              <a:t>Trustworthiness of selected users and shared resource is verified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Trusted Open Collaboration (TOC)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MEAN </a:t>
            </a:r>
            <a:r>
              <a:rPr lang="en-US" dirty="0" smtClean="0"/>
              <a:t>an open collaboration system with a guaranteed trustworthiness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MEANS</a:t>
            </a:r>
            <a:r>
              <a:rPr lang="en-US" dirty="0" smtClean="0"/>
              <a:t> a discriminative measure (for example, cyber social status in our case) can be facilitated in open collaboration to provide certain degree of trust to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(source) Collaboration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Egalitarian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Everyone </a:t>
            </a:r>
            <a:r>
              <a:rPr lang="en-US" i="1" dirty="0">
                <a:solidFill>
                  <a:srgbClr val="FF0000"/>
                </a:solidFill>
              </a:rPr>
              <a:t>can contribute</a:t>
            </a:r>
            <a:r>
              <a:rPr lang="en-US" i="1" dirty="0"/>
              <a:t>, because open source projects are accessible on the Internet and the </a:t>
            </a:r>
            <a:r>
              <a:rPr lang="en-US" i="1" dirty="0" smtClean="0"/>
              <a:t>project </a:t>
            </a:r>
            <a:r>
              <a:rPr lang="en-US" i="1" dirty="0"/>
              <a:t>community is typically inclusive to anyone who wants to </a:t>
            </a:r>
            <a:r>
              <a:rPr lang="en-US" i="1" dirty="0" smtClean="0"/>
              <a:t>help.</a:t>
            </a:r>
          </a:p>
          <a:p>
            <a:r>
              <a:rPr lang="en-US" i="1" dirty="0" smtClean="0">
                <a:solidFill>
                  <a:srgbClr val="008000"/>
                </a:solidFill>
              </a:rPr>
              <a:t>Meritocratic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Contributions </a:t>
            </a:r>
            <a:r>
              <a:rPr lang="en-US" i="1" dirty="0">
                <a:solidFill>
                  <a:srgbClr val="FF0000"/>
                </a:solidFill>
              </a:rPr>
              <a:t>are judged </a:t>
            </a:r>
            <a:r>
              <a:rPr lang="en-US" i="1" dirty="0"/>
              <a:t>transparently and </a:t>
            </a:r>
            <a:r>
              <a:rPr lang="en-US" i="1" dirty="0">
                <a:solidFill>
                  <a:srgbClr val="FF0000"/>
                </a:solidFill>
              </a:rPr>
              <a:t>based on their merits</a:t>
            </a:r>
            <a:r>
              <a:rPr lang="en-US" i="1" dirty="0"/>
              <a:t>. All decisions are discussed </a:t>
            </a:r>
            <a:r>
              <a:rPr lang="en-US" i="1" dirty="0" smtClean="0"/>
              <a:t>publicly </a:t>
            </a:r>
            <a:r>
              <a:rPr lang="en-US" i="1" dirty="0"/>
              <a:t>on mailing lists and can be looked up for </a:t>
            </a:r>
            <a:r>
              <a:rPr lang="en-US" i="1" dirty="0" smtClean="0"/>
              <a:t>reference.</a:t>
            </a:r>
          </a:p>
          <a:p>
            <a:r>
              <a:rPr lang="en-US" i="1" dirty="0" smtClean="0">
                <a:solidFill>
                  <a:srgbClr val="008000"/>
                </a:solidFill>
              </a:rPr>
              <a:t>Self</a:t>
            </a:r>
            <a:r>
              <a:rPr lang="en-US" i="1" dirty="0">
                <a:solidFill>
                  <a:srgbClr val="008000"/>
                </a:solidFill>
              </a:rPr>
              <a:t>-</a:t>
            </a:r>
            <a:r>
              <a:rPr lang="en-US" i="1" dirty="0" smtClean="0">
                <a:solidFill>
                  <a:srgbClr val="008000"/>
                </a:solidFill>
              </a:rPr>
              <a:t>organizing </a:t>
            </a:r>
          </a:p>
          <a:p>
            <a:pPr lvl="1"/>
            <a:r>
              <a:rPr lang="en-US" i="1" dirty="0" smtClean="0"/>
              <a:t>There </a:t>
            </a:r>
            <a:r>
              <a:rPr lang="en-US" i="1" dirty="0"/>
              <a:t>is typically no defined process imposed from the outside so the project </a:t>
            </a:r>
            <a:r>
              <a:rPr lang="en-US" i="1" dirty="0">
                <a:solidFill>
                  <a:srgbClr val="FF0000"/>
                </a:solidFill>
              </a:rPr>
              <a:t>community itself determines how to go about its work</a:t>
            </a:r>
            <a:r>
              <a:rPr lang="en-US" i="1" dirty="0" smtClean="0"/>
              <a:t>.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By Dirk </a:t>
            </a:r>
            <a:r>
              <a:rPr lang="en-US" dirty="0" err="1" smtClean="0"/>
              <a:t>Riehle</a:t>
            </a:r>
            <a:r>
              <a:rPr lang="en-US" dirty="0" smtClean="0"/>
              <a:t> et al. “Bringing Open Source Best Practices into Corporations.” IEEE Software, 2009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TOC: Three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05371" cy="4708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Egalitarian</a:t>
            </a:r>
          </a:p>
          <a:p>
            <a:pPr lvl="1"/>
            <a:r>
              <a:rPr lang="en-US" dirty="0" smtClean="0"/>
              <a:t>user with equal footing</a:t>
            </a:r>
          </a:p>
          <a:p>
            <a:pPr lvl="1"/>
            <a:r>
              <a:rPr lang="en-US" dirty="0" smtClean="0"/>
              <a:t>anyone can participate (contribute and get benefit)</a:t>
            </a:r>
          </a:p>
          <a:p>
            <a:pPr lvl="1"/>
            <a:r>
              <a:rPr lang="en-US" dirty="0" smtClean="0"/>
              <a:t>No user account or anyone can create an account </a:t>
            </a:r>
          </a:p>
          <a:p>
            <a:pPr lvl="1"/>
            <a:r>
              <a:rPr lang="en-US" dirty="0" smtClean="0"/>
              <a:t>Not necessarily means all contributions are valued equally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Meritocratic</a:t>
            </a:r>
          </a:p>
          <a:p>
            <a:pPr lvl="1"/>
            <a:r>
              <a:rPr lang="en-US" dirty="0" smtClean="0"/>
              <a:t>contribution-based weighted value of user and resource</a:t>
            </a:r>
          </a:p>
          <a:p>
            <a:pPr lvl="1"/>
            <a:r>
              <a:rPr lang="en-US" dirty="0" smtClean="0"/>
              <a:t>True only to a certain degree since </a:t>
            </a:r>
          </a:p>
          <a:p>
            <a:pPr lvl="2"/>
            <a:r>
              <a:rPr lang="en-US" dirty="0" smtClean="0"/>
              <a:t>Contribution-based discriminative social standing can allow a user to influence other users’ social standing</a:t>
            </a:r>
          </a:p>
          <a:p>
            <a:pPr lvl="2"/>
            <a:r>
              <a:rPr lang="en-US" dirty="0" smtClean="0"/>
              <a:t>Social standing can be given by authority or other social activities, not by contribution (or merit)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Discriminative</a:t>
            </a:r>
          </a:p>
          <a:p>
            <a:pPr lvl="1"/>
            <a:r>
              <a:rPr lang="en-US" dirty="0" smtClean="0"/>
              <a:t>Trust is based on </a:t>
            </a:r>
            <a:r>
              <a:rPr lang="en-US" dirty="0" smtClean="0">
                <a:solidFill>
                  <a:srgbClr val="FF0000"/>
                </a:solidFill>
              </a:rPr>
              <a:t>selective discrimination </a:t>
            </a:r>
            <a:r>
              <a:rPr lang="en-US" dirty="0" smtClean="0"/>
              <a:t>of participants and resources</a:t>
            </a:r>
          </a:p>
          <a:p>
            <a:pPr lvl="1"/>
            <a:r>
              <a:rPr lang="en-US" dirty="0" smtClean="0"/>
              <a:t>Discrimination is based on various </a:t>
            </a:r>
            <a:r>
              <a:rPr lang="en-US" dirty="0" smtClean="0">
                <a:solidFill>
                  <a:srgbClr val="FF0000"/>
                </a:solidFill>
              </a:rPr>
              <a:t>cyber social statuses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TOC: Two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Contribution evaluation process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Self-organized</a:t>
            </a:r>
          </a:p>
          <a:p>
            <a:pPr lvl="2"/>
            <a:r>
              <a:rPr lang="en-US" dirty="0" smtClean="0"/>
              <a:t>Collaboration community decides the process (No pre-imposed process from outside)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System-organized</a:t>
            </a:r>
          </a:p>
          <a:p>
            <a:pPr lvl="2"/>
            <a:r>
              <a:rPr lang="en-US" dirty="0" smtClean="0"/>
              <a:t>Evaluation process can be pre-imposed by system</a:t>
            </a:r>
          </a:p>
          <a:p>
            <a:pPr lvl="2"/>
            <a:r>
              <a:rPr lang="en-US" dirty="0" smtClean="0"/>
              <a:t>E.g., In wiki, the system may allow an expert to delete other’s shared resource</a:t>
            </a:r>
          </a:p>
          <a:p>
            <a:endParaRPr lang="en-US" dirty="0" smtClean="0"/>
          </a:p>
          <a:p>
            <a:r>
              <a:rPr lang="en-US" dirty="0" smtClean="0"/>
              <a:t>Cyber Social Status (CSS) management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Self-governed</a:t>
            </a:r>
          </a:p>
          <a:p>
            <a:pPr lvl="2"/>
            <a:r>
              <a:rPr lang="en-US" dirty="0" smtClean="0"/>
              <a:t>Collaboration community itself (participants’ activities) generates and manages CSS</a:t>
            </a:r>
          </a:p>
          <a:p>
            <a:pPr lvl="2"/>
            <a:r>
              <a:rPr lang="en-US" dirty="0" smtClean="0"/>
              <a:t>User participation in governing social status and social activity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Authority-governed</a:t>
            </a:r>
          </a:p>
          <a:p>
            <a:pPr lvl="2"/>
            <a:r>
              <a:rPr lang="en-US" dirty="0" smtClean="0"/>
              <a:t>CSS is given by an authority who is not a participant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Taxonomy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collaboration-taxonomy-for slide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0094" r="-10094"/>
              <a:stretch>
                <a:fillRect/>
              </a:stretch>
            </p:blipFill>
          </mc:Choice>
          <mc:Fallback>
            <p:blipFill>
              <a:blip r:embed="rId3"/>
              <a:srcRect l="-10094" r="-10094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79472" y="1590840"/>
          <a:ext cx="8207328" cy="421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22"/>
                <a:gridCol w="5576706"/>
              </a:tblGrid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Authority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-given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User-claimed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22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CSS-based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72" y="274638"/>
            <a:ext cx="820732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User Cyber Social Status (</a:t>
            </a:r>
            <a:r>
              <a:rPr lang="en-US" dirty="0" err="1" smtClean="0"/>
              <a:t>u</a:t>
            </a:r>
            <a:r>
              <a:rPr lang="en-US" dirty="0" smtClean="0"/>
              <a:t>-CSS)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14" descr="ucss-ucss-bas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53957" y="4623623"/>
            <a:ext cx="2999243" cy="1024132"/>
          </a:xfrm>
          <a:prstGeom prst="rect">
            <a:avLst/>
          </a:prstGeom>
        </p:spPr>
      </p:pic>
      <p:pic>
        <p:nvPicPr>
          <p:cNvPr id="16" name="Picture 15" descr="ucss-user-claim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53957" y="3248526"/>
            <a:ext cx="4993695" cy="1028114"/>
          </a:xfrm>
          <a:prstGeom prst="rect">
            <a:avLst/>
          </a:prstGeom>
        </p:spPr>
      </p:pic>
      <p:pic>
        <p:nvPicPr>
          <p:cNvPr id="21" name="Picture 20" descr="ucss-authority-given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53956" y="1807442"/>
            <a:ext cx="2999243" cy="102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32459</TotalTime>
  <Words>695</Words>
  <Application>Microsoft Office PowerPoint</Application>
  <PresentationFormat>On-screen Show (4:3)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ICS_ppt_template</vt:lpstr>
      <vt:lpstr>ICS_ppt_template3</vt:lpstr>
      <vt:lpstr>ICS_ppt_template</vt:lpstr>
      <vt:lpstr>ICS_ppt_template3</vt:lpstr>
      <vt:lpstr>Towards A Framework for Cyber Social Status Based Trusted Open Collaboration</vt:lpstr>
      <vt:lpstr>Open Collaboration?</vt:lpstr>
      <vt:lpstr>Collaboration</vt:lpstr>
      <vt:lpstr>Trusted Collaboration</vt:lpstr>
      <vt:lpstr>Open (source) Collaboration Principles</vt:lpstr>
      <vt:lpstr>TOC: Three Principles</vt:lpstr>
      <vt:lpstr>TOC: Two Criteria</vt:lpstr>
      <vt:lpstr>Collaboration Taxonomy</vt:lpstr>
      <vt:lpstr>User Cyber Social Status (u-CSS)</vt:lpstr>
      <vt:lpstr>User Cyber Social Status (u-CSS) – cont.</vt:lpstr>
      <vt:lpstr>Resource Cyber Social Status (r-CSS)</vt:lpstr>
      <vt:lpstr>Resource Cyber Social Status (r-CSS) – cont.</vt:lpstr>
      <vt:lpstr>Characteristics of u-CSS Types</vt:lpstr>
      <vt:lpstr>Characteristics of r-CSS Types</vt:lpstr>
      <vt:lpstr>Amazon-like TOC</vt:lpstr>
      <vt:lpstr>eBay-like TOC</vt:lpstr>
      <vt:lpstr>YouTube-like TOC</vt:lpstr>
      <vt:lpstr>Slide 18</vt:lpstr>
    </vt:vector>
  </TitlesOfParts>
  <Company>UTSA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Control Framework for Trusted Collaboration in Social Computing Environment </dc:title>
  <dc:creator>Jae Park</dc:creator>
  <cp:lastModifiedBy> </cp:lastModifiedBy>
  <cp:revision>23</cp:revision>
  <cp:lastPrinted>2010-10-08T20:45:46Z</cp:lastPrinted>
  <dcterms:created xsi:type="dcterms:W3CDTF">2010-10-09T13:25:46Z</dcterms:created>
  <dcterms:modified xsi:type="dcterms:W3CDTF">2010-10-15T17:11:31Z</dcterms:modified>
</cp:coreProperties>
</file>