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4" r:id="rId4"/>
    <p:sldId id="285" r:id="rId5"/>
    <p:sldId id="257" r:id="rId6"/>
    <p:sldId id="272" r:id="rId7"/>
    <p:sldId id="273" r:id="rId8"/>
    <p:sldId id="274" r:id="rId9"/>
    <p:sldId id="282" r:id="rId10"/>
    <p:sldId id="286" r:id="rId11"/>
    <p:sldId id="287" r:id="rId12"/>
    <p:sldId id="276" r:id="rId13"/>
    <p:sldId id="277" r:id="rId14"/>
    <p:sldId id="278" r:id="rId15"/>
    <p:sldId id="288" r:id="rId16"/>
    <p:sldId id="289" r:id="rId17"/>
    <p:sldId id="290" r:id="rId18"/>
    <p:sldId id="291" r:id="rId19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482600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latin typeface="Calibri" pitchFamily="34" charset="0"/>
              </a:defRPr>
            </a:lvl1pPr>
          </a:lstStyle>
          <a:p>
            <a:fld id="{F38E99B0-6CFC-4E95-B68C-623EE69AA375}" type="datetimeFigureOut">
              <a:rPr lang="en-US"/>
              <a:pPr/>
              <a:t>9/14/2010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482600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latin typeface="Calibri" pitchFamily="34" charset="0"/>
              </a:defRPr>
            </a:lvl1pPr>
          </a:lstStyle>
          <a:p>
            <a:fld id="{4CA8A764-995B-4839-893E-75FEF059F3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482600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latin typeface="Calibri" pitchFamily="34" charset="0"/>
              </a:defRPr>
            </a:lvl1pPr>
          </a:lstStyle>
          <a:p>
            <a:fld id="{B7032238-EF31-4462-82A5-6EB2319EAAF0}" type="datetimeFigureOut">
              <a:rPr lang="en-US"/>
              <a:pPr/>
              <a:t>9/14/2010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482600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482600">
              <a:defRPr sz="1300">
                <a:latin typeface="Calibri" pitchFamily="34" charset="0"/>
              </a:defRPr>
            </a:lvl1pPr>
          </a:lstStyle>
          <a:p>
            <a:fld id="{F3302A11-A281-4C96-B5C2-E1AA826488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DBE38-4CAD-49BB-8E2B-168650F70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13657-6018-4B64-BBDF-92E4A370D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63C7A-5931-458F-A473-28F2CA313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30F4-5100-487F-A905-9D531429A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6EEB7-197D-4440-9AA2-D8F361472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15D4-277C-4AAD-A047-1C8412ACC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/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DE43-5EF9-425D-A49C-C5A6CC647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C468-121F-4AC0-A535-CE9164DDA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1A3D1-6C68-4FC4-8BC1-6464C74E2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1626A-BFE6-4276-9914-B9B585875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©2010 Institute for Cyber Security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8674D-7119-4A11-8764-486C75F18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50" i="1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F9CC55-4C93-46FA-A007-A8132476C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2010-02-17 ICS Master Logo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UTSAVectorBlue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06563"/>
            <a:ext cx="7772400" cy="1470025"/>
          </a:xfrm>
        </p:spPr>
        <p:txBody>
          <a:bodyPr/>
          <a:lstStyle/>
          <a:p>
            <a:r>
              <a:rPr lang="en-US" smtClean="0"/>
              <a:t>Symptoms-Based Detection </a:t>
            </a:r>
            <a:br>
              <a:rPr lang="en-US" smtClean="0"/>
            </a:br>
            <a:r>
              <a:rPr lang="en-US" smtClean="0"/>
              <a:t>of Bot Processes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457200" y="3608388"/>
            <a:ext cx="8229600" cy="17526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Jose Andre Morales	Erhan Kartaltepe</a:t>
            </a:r>
          </a:p>
          <a:p>
            <a:r>
              <a:rPr lang="en-US" smtClean="0">
                <a:solidFill>
                  <a:schemeClr val="tx1"/>
                </a:solidFill>
              </a:rPr>
              <a:t>Shouhuai Xu		Ravi Sandhu</a:t>
            </a:r>
          </a:p>
          <a:p>
            <a:r>
              <a:rPr lang="en-US" smtClean="0">
                <a:solidFill>
                  <a:schemeClr val="tx1"/>
                </a:solidFill>
              </a:rPr>
              <a:t>MMM-ACNS – St Petersburg, Russia 2010</a:t>
            </a:r>
          </a:p>
          <a:p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3F2AD-5276-4147-9755-B982DBB2263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Collection – Training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Vmware</a:t>
            </a:r>
            <a:r>
              <a:rPr lang="en-US" dirty="0" smtClean="0"/>
              <a:t> workstation: XP-SP2; Windows network monitor, </a:t>
            </a:r>
            <a:r>
              <a:rPr lang="en-US" dirty="0" err="1" smtClean="0"/>
              <a:t>sigcheck</a:t>
            </a:r>
            <a:r>
              <a:rPr lang="en-US" dirty="0" smtClean="0"/>
              <a:t>, various hooking techniques, 20 </a:t>
            </a:r>
            <a:r>
              <a:rPr lang="en-US" dirty="0" err="1" smtClean="0"/>
              <a:t>bot</a:t>
            </a:r>
            <a:r>
              <a:rPr lang="en-US" dirty="0" smtClean="0"/>
              <a:t> &amp; 62 benign processes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4 active bots: </a:t>
            </a:r>
            <a:r>
              <a:rPr lang="en-US" dirty="0" err="1" smtClean="0"/>
              <a:t>virut</a:t>
            </a:r>
            <a:r>
              <a:rPr lang="en-US" dirty="0" smtClean="0"/>
              <a:t>, </a:t>
            </a:r>
            <a:r>
              <a:rPr lang="en-US" dirty="0" err="1" smtClean="0"/>
              <a:t>waledac</a:t>
            </a:r>
            <a:r>
              <a:rPr lang="en-US" dirty="0" smtClean="0"/>
              <a:t>, </a:t>
            </a:r>
            <a:r>
              <a:rPr lang="en-US" dirty="0" err="1" smtClean="0"/>
              <a:t>wopla</a:t>
            </a:r>
            <a:r>
              <a:rPr lang="en-US" dirty="0" smtClean="0"/>
              <a:t> &amp; </a:t>
            </a:r>
            <a:r>
              <a:rPr lang="en-US" dirty="0" err="1" smtClean="0"/>
              <a:t>bobax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5 inactive bots: </a:t>
            </a:r>
            <a:r>
              <a:rPr lang="en-US" dirty="0" err="1" smtClean="0"/>
              <a:t>nugache</a:t>
            </a:r>
            <a:r>
              <a:rPr lang="en-US" dirty="0" smtClean="0"/>
              <a:t>, </a:t>
            </a:r>
            <a:r>
              <a:rPr lang="en-US" dirty="0" err="1" smtClean="0"/>
              <a:t>wootbot</a:t>
            </a:r>
            <a:r>
              <a:rPr lang="en-US" dirty="0" smtClean="0"/>
              <a:t>, </a:t>
            </a:r>
            <a:r>
              <a:rPr lang="en-US" dirty="0" err="1" smtClean="0"/>
              <a:t>gobot</a:t>
            </a:r>
            <a:r>
              <a:rPr lang="en-US" dirty="0" smtClean="0"/>
              <a:t>, </a:t>
            </a:r>
            <a:r>
              <a:rPr lang="en-US" dirty="0" err="1" smtClean="0"/>
              <a:t>spybot</a:t>
            </a:r>
            <a:r>
              <a:rPr lang="en-US" dirty="0" smtClean="0"/>
              <a:t> &amp; storm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41 benign applications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Bots executed for 12 hour period, results drawn from post analysis of log files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Benign data collected on two laptops 12 hour period: FTP, surfing, P2P, instant messaging and software updates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Bots and benign samples executed multiple times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333D3-AE81-4CE9-9890-C6C215E0E72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Collection – Test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Test data collected on 5 laptops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Minimal security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No recent malware scans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8 to 12 hours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Post scan malware analysis revealed two </a:t>
            </a:r>
            <a:r>
              <a:rPr lang="en-US" dirty="0" err="1" smtClean="0"/>
              <a:t>bot</a:t>
            </a:r>
            <a:r>
              <a:rPr lang="en-US" dirty="0" smtClean="0"/>
              <a:t> processes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Cutwail</a:t>
            </a:r>
            <a:r>
              <a:rPr lang="en-US" dirty="0" smtClean="0"/>
              <a:t> </a:t>
            </a:r>
            <a:r>
              <a:rPr lang="en-US" dirty="0" err="1" smtClean="0"/>
              <a:t>bot</a:t>
            </a:r>
            <a:r>
              <a:rPr lang="en-US" dirty="0" smtClean="0"/>
              <a:t>: servwin.exe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Virut</a:t>
            </a:r>
            <a:r>
              <a:rPr lang="en-US" dirty="0" smtClean="0"/>
              <a:t> </a:t>
            </a:r>
            <a:r>
              <a:rPr lang="en-US" dirty="0" err="1" smtClean="0"/>
              <a:t>bot</a:t>
            </a:r>
            <a:r>
              <a:rPr lang="en-US" dirty="0" smtClean="0"/>
              <a:t>: TMP94.tmp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Cutwail</a:t>
            </a:r>
            <a:r>
              <a:rPr lang="en-US" dirty="0" smtClean="0"/>
              <a:t> </a:t>
            </a:r>
            <a:r>
              <a:rPr lang="en-US" dirty="0" err="1" smtClean="0"/>
              <a:t>bot</a:t>
            </a:r>
            <a:r>
              <a:rPr lang="en-US" dirty="0" smtClean="0"/>
              <a:t> not part of training set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Test set consisted of 34 processes including 2 </a:t>
            </a:r>
            <a:r>
              <a:rPr lang="en-US" dirty="0" err="1" smtClean="0"/>
              <a:t>bot</a:t>
            </a:r>
            <a:r>
              <a:rPr lang="en-US" dirty="0" smtClean="0"/>
              <a:t> processes, the rest were assumed benign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Several benign processes not part of training set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6A228-3FB3-40E1-BDDA-396CBCB4E611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 Predictions</a:t>
            </a:r>
          </a:p>
        </p:txBody>
      </p:sp>
      <p:pic>
        <p:nvPicPr>
          <p:cNvPr id="26626" name="Content Placeholder 6" descr="botpredictions01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1450" y="1641475"/>
            <a:ext cx="8515350" cy="4332288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3DC25-B345-4355-A744-711100F983E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 Predictions</a:t>
            </a:r>
          </a:p>
        </p:txBody>
      </p:sp>
      <p:pic>
        <p:nvPicPr>
          <p:cNvPr id="27650" name="Content Placeholder 6" descr="botpredictions02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7963" y="1639888"/>
            <a:ext cx="8667750" cy="4346575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3825F-F289-4224-8BF2-90A45234199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 Predictions</a:t>
            </a:r>
          </a:p>
        </p:txBody>
      </p:sp>
      <p:pic>
        <p:nvPicPr>
          <p:cNvPr id="28674" name="Content Placeholder 6" descr="botpredictions03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5263" y="1566863"/>
            <a:ext cx="8667750" cy="4383087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661AA-845E-44E7-A457-E5831C461F5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Prediction Results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f0: simplistic use of J48 classifier; 2 FP, 0 FN.</a:t>
            </a:r>
          </a:p>
          <a:p>
            <a:r>
              <a:rPr lang="en-US" smtClean="0"/>
              <a:t>f1: least restrictive; 6 FP, 0 FN.</a:t>
            </a:r>
          </a:p>
          <a:p>
            <a:pPr lvl="1">
              <a:buFont typeface="Arial" charset="0"/>
              <a:buNone/>
            </a:pPr>
            <a:r>
              <a:rPr lang="en-US" smtClean="0"/>
              <a:t>B(P) or (U(P) and S(P))</a:t>
            </a:r>
          </a:p>
          <a:p>
            <a:r>
              <a:rPr lang="en-US" smtClean="0"/>
              <a:t>f2: more restrictive; 3 FP, 0 FN</a:t>
            </a:r>
          </a:p>
          <a:p>
            <a:pPr lvl="1">
              <a:buFont typeface="Arial" charset="0"/>
              <a:buNone/>
            </a:pPr>
            <a:r>
              <a:rPr lang="en-US" smtClean="0"/>
              <a:t>B(P) and (U(P) or S(P))</a:t>
            </a:r>
          </a:p>
          <a:p>
            <a:r>
              <a:rPr lang="en-US" smtClean="0"/>
              <a:t>f3: most restrictive; 0 FP, 0 FN</a:t>
            </a:r>
          </a:p>
          <a:p>
            <a:pPr lvl="1">
              <a:buFont typeface="Arial" charset="0"/>
              <a:buNone/>
            </a:pPr>
            <a:r>
              <a:rPr lang="en-US" smtClean="0"/>
              <a:t>B(P) and U(P) and S(P)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DE146-BC76-40DF-8CDE-8A6D0AD2344C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FP were a mix of browsers, FTP, video streamers, P2P &amp; torrent clients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Both bots in test set detected by all 4 functions. The different functions f only served to eliminate FP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F3 gave the best results by eliminating all FP, suggesting a high restriction can improve results in </a:t>
            </a:r>
            <a:r>
              <a:rPr lang="en-US" dirty="0" err="1" smtClean="0"/>
              <a:t>bot</a:t>
            </a:r>
            <a:r>
              <a:rPr lang="en-US" dirty="0" smtClean="0"/>
              <a:t> detection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F1 &amp; F2 with weaker restrictions produced more false positives but may be applicable in detecting non-</a:t>
            </a:r>
            <a:r>
              <a:rPr lang="en-US" dirty="0" err="1" smtClean="0"/>
              <a:t>bot</a:t>
            </a:r>
            <a:r>
              <a:rPr lang="en-US" dirty="0" smtClean="0"/>
              <a:t> malware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Symptoms B1, B2, U1, U2 &amp; S1 used in final </a:t>
            </a:r>
            <a:r>
              <a:rPr lang="en-US" dirty="0" err="1" smtClean="0"/>
              <a:t>bot</a:t>
            </a:r>
            <a:r>
              <a:rPr lang="en-US" dirty="0" smtClean="0"/>
              <a:t> prediction; S1 most dominant with 13 processes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Several benign samples were system services running in background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50C9E-98CB-46BC-81B3-368CAECC7A57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Presented 3 sets of symptoms usable in detecting </a:t>
            </a:r>
            <a:r>
              <a:rPr lang="en-US" dirty="0" err="1" smtClean="0"/>
              <a:t>bot</a:t>
            </a:r>
            <a:r>
              <a:rPr lang="en-US" dirty="0" smtClean="0"/>
              <a:t> processes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Enhances current research which focuses most on </a:t>
            </a:r>
            <a:r>
              <a:rPr lang="en-US" dirty="0" err="1" smtClean="0"/>
              <a:t>bot</a:t>
            </a:r>
            <a:r>
              <a:rPr lang="en-US" dirty="0" smtClean="0"/>
              <a:t> machines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Results drawn from real time data collection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Most restrictive evaluation most suitable for </a:t>
            </a:r>
            <a:r>
              <a:rPr lang="en-US" dirty="0" err="1" smtClean="0"/>
              <a:t>bot</a:t>
            </a:r>
            <a:r>
              <a:rPr lang="en-US" dirty="0" smtClean="0"/>
              <a:t> detection, but combining with less restrictive may detect broader range of bots and non-</a:t>
            </a:r>
            <a:r>
              <a:rPr lang="en-US" dirty="0" err="1" smtClean="0"/>
              <a:t>bot</a:t>
            </a:r>
            <a:r>
              <a:rPr lang="en-US" dirty="0" smtClean="0"/>
              <a:t> malware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Future Work: identify more symptoms, test with kernel based bots and implement automated detection techniques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2B5F9-B811-44DA-878E-F8579F005B47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 !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z="5400" b="1" smtClean="0"/>
              <a:t>QUESTIONS?</a:t>
            </a:r>
          </a:p>
          <a:p>
            <a:pPr algn="ctr">
              <a:buFont typeface="Arial" charset="0"/>
              <a:buNone/>
            </a:pPr>
            <a:r>
              <a:rPr lang="az-Cyrl-AZ" sz="7200" b="1" smtClean="0"/>
              <a:t>вопрос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317B-E7F2-40E6-AE60-70AC2B283EE9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Botnets (centralized &amp; P2P): spam distribution, DoS, DDos, unauthorized FTP, etc.</a:t>
            </a:r>
          </a:p>
          <a:p>
            <a:r>
              <a:rPr lang="en-US" smtClean="0"/>
              <a:t>Bot masters lease their botnets = $$$$$$$</a:t>
            </a:r>
          </a:p>
          <a:p>
            <a:r>
              <a:rPr lang="en-US" smtClean="0"/>
              <a:t>Current research focuses on detecting infected bot machines but not the actual process on that machine</a:t>
            </a:r>
          </a:p>
          <a:p>
            <a:r>
              <a:rPr lang="en-US" smtClean="0"/>
              <a:t>This is good for botnet identification but for disinfection, process information is mandatory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CC828-BA37-47F4-A44D-4E0CDBCDE60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We attempt to fill this gap by identifying the actual </a:t>
            </a:r>
            <a:r>
              <a:rPr lang="en-US" dirty="0" err="1" smtClean="0"/>
              <a:t>bot</a:t>
            </a:r>
            <a:r>
              <a:rPr lang="en-US" dirty="0" smtClean="0"/>
              <a:t> process running on compromised machines with behavior based detection of </a:t>
            </a:r>
            <a:r>
              <a:rPr lang="en-US" dirty="0" err="1" smtClean="0"/>
              <a:t>bot</a:t>
            </a:r>
            <a:r>
              <a:rPr lang="en-US" dirty="0" smtClean="0"/>
              <a:t>/malware symptoms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We study the execution behavior of known </a:t>
            </a:r>
            <a:r>
              <a:rPr lang="en-US" dirty="0" err="1" smtClean="0"/>
              <a:t>bot</a:t>
            </a:r>
            <a:r>
              <a:rPr lang="en-US" dirty="0" smtClean="0"/>
              <a:t> samples and attempt to distinguish characteristics exclusive to a </a:t>
            </a:r>
            <a:r>
              <a:rPr lang="en-US" dirty="0" err="1" smtClean="0"/>
              <a:t>bot</a:t>
            </a:r>
            <a:r>
              <a:rPr lang="en-US" dirty="0" smtClean="0"/>
              <a:t> and/or malware process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We partition the behaviors into symptoms as basis of detection algorithm: </a:t>
            </a:r>
            <a:r>
              <a:rPr lang="en-US" dirty="0" err="1" smtClean="0"/>
              <a:t>Bot</a:t>
            </a:r>
            <a:r>
              <a:rPr lang="en-US" dirty="0" smtClean="0"/>
              <a:t> network behavior, Unreliable provenance and Stealth mechanisms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Use data mining algorithms along with logical evaluation of symptoms to detect bots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885D6-2861-4195-B776-76FFF1621D3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 process-based identification of: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Bot</a:t>
            </a:r>
            <a:r>
              <a:rPr lang="en-US" dirty="0" smtClean="0"/>
              <a:t> network behavior, Unreliable provenance, Stealth mechanisms: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formal detection model based on non-trivial use of established data mining algorithms (C4.5).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Generate and evaluate detection models. Results show our methodology has better detection accuracy for both centralized and Peer-to-Peer (P2P) bots than a straightforward use of established data mining algorithms.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2FE3C-53DD-4AA4-84F8-4DED110606F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Observed Behaviors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B(P) Bot Network: tcp, udp, icmp, dns usage</a:t>
            </a:r>
          </a:p>
          <a:p>
            <a:r>
              <a:rPr lang="en-US" smtClean="0"/>
              <a:t>U(P) Unreliable provenance: process self replication and dynamic code injection, &amp; verified digital signature</a:t>
            </a:r>
          </a:p>
          <a:p>
            <a:r>
              <a:rPr lang="en-US" smtClean="0"/>
              <a:t>S(P) Stealth mechanisms: lacking a GUI &amp; no user input to execute</a:t>
            </a:r>
          </a:p>
          <a:p>
            <a:r>
              <a:rPr lang="en-US" smtClean="0"/>
              <a:t>Analyzed in real time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8D084-5DCE-4748-88EB-D657508485F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 Behavior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DNS/</a:t>
            </a:r>
            <a:r>
              <a:rPr lang="en-US" dirty="0" err="1" smtClean="0"/>
              <a:t>rDNS</a:t>
            </a:r>
            <a:r>
              <a:rPr lang="en-US" dirty="0" smtClean="0"/>
              <a:t> highly used by bots to: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Locate active remote hosts, harvest new IP addresses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Successful DNS/</a:t>
            </a:r>
            <a:r>
              <a:rPr lang="en-US" dirty="0" err="1" smtClean="0"/>
              <a:t>rDNS</a:t>
            </a:r>
            <a:r>
              <a:rPr lang="en-US" dirty="0" smtClean="0"/>
              <a:t> should connect, failed should not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Bots may depend on DNS for </a:t>
            </a:r>
            <a:r>
              <a:rPr lang="en-US" dirty="0" err="1" smtClean="0"/>
              <a:t>botnet</a:t>
            </a:r>
            <a:r>
              <a:rPr lang="en-US" dirty="0" smtClean="0"/>
              <a:t> activity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B1: Failed connection attempt to the returned IP address of a successful DNS query.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B2: IP address in a successful DNS activity and connection. This is considered normal behavior.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B3: Connection attempt to the input IP address of a failed reverse DNS query.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BB565-1FC9-4289-B539-CBAFD428887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Unreliable Provenance Symptoms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Most malware lack digital signatures, self replicate and dynamically inject other running processes with malicious code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U1: Standalone executable’s static file image does not have a digital signature. 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U2: Dynamic code injector’s static file image does not have a digital signature.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U3: Creator of process’s static file image does not have a digital signature.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EDE66-6FF3-4B83-987F-DC7E0DB2FD3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Stealth Mechanism Symptoms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Malware execute in “silent” mode requiring no user interaction: no GUI &amp; no user input</a:t>
            </a:r>
          </a:p>
          <a:p>
            <a:r>
              <a:rPr lang="en-US" smtClean="0"/>
              <a:t>S1: Graphical user interface. A process executing without a GUI</a:t>
            </a:r>
          </a:p>
          <a:p>
            <a:r>
              <a:rPr lang="en-US" smtClean="0"/>
              <a:t>S2: Human computer interface. A process executing without reading keyboard or mouse events is considered to have a stealth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19C6F-EDD2-4DAC-8BEE-9348684186D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Four symptom evaluations to predict a </a:t>
            </a:r>
            <a:r>
              <a:rPr lang="en-US" dirty="0" err="1" smtClean="0"/>
              <a:t>bot</a:t>
            </a:r>
            <a:r>
              <a:rPr lang="en-US" dirty="0" smtClean="0"/>
              <a:t>: </a:t>
            </a:r>
            <a:r>
              <a:rPr lang="en-US" dirty="0" err="1" smtClean="0"/>
              <a:t>Bot</a:t>
            </a:r>
            <a:r>
              <a:rPr lang="en-US" dirty="0" smtClean="0"/>
              <a:t>(P) -&gt; T or F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Bot</a:t>
            </a:r>
            <a:r>
              <a:rPr lang="en-US" dirty="0" smtClean="0"/>
              <a:t>( ) constructed by function f as follows: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f0: established data mining algorithm </a:t>
            </a:r>
            <a:r>
              <a:rPr lang="en-US" dirty="0" smtClean="0">
                <a:sym typeface="Wingdings" pitchFamily="2" charset="2"/>
              </a:rPr>
              <a:t> J48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f1: B(P) or (U(P) and S(P))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f2: B(P) and (U(P) or S(P))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f3: B(P) and U(P) and S(P)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F3 most restrictive requiring all three symptoms present to identify a </a:t>
            </a:r>
            <a:r>
              <a:rPr lang="en-US" dirty="0" err="1" smtClean="0"/>
              <a:t>bot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Evaluations partially based on J48 classification trees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©2010 Institute for Cyber Security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FD893-FA7B-4C2E-B77D-0F25D642A9D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World-Leading Research with Real-World Impact!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</TotalTime>
  <Words>1029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Calibri</vt:lpstr>
      <vt:lpstr>Arial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Symptoms-Based Detection  of Bot Processes</vt:lpstr>
      <vt:lpstr>Introduction</vt:lpstr>
      <vt:lpstr>Introduction - 2</vt:lpstr>
      <vt:lpstr>Contributions</vt:lpstr>
      <vt:lpstr>Observed Behaviors</vt:lpstr>
      <vt:lpstr>Bot Behavior Symptoms</vt:lpstr>
      <vt:lpstr>Unreliable Provenance Symptoms </vt:lpstr>
      <vt:lpstr>Stealth Mechanism Symptoms </vt:lpstr>
      <vt:lpstr>Evaluation</vt:lpstr>
      <vt:lpstr>Data Collection – Training Set</vt:lpstr>
      <vt:lpstr>Data Collection – Test Set</vt:lpstr>
      <vt:lpstr>Bot Predictions</vt:lpstr>
      <vt:lpstr>Bot Predictions</vt:lpstr>
      <vt:lpstr>Bot Predictions</vt:lpstr>
      <vt:lpstr>Prediction Results</vt:lpstr>
      <vt:lpstr>Discussion</vt:lpstr>
      <vt:lpstr>Conclusion</vt:lpstr>
      <vt:lpstr>THANK YOU !</vt:lpstr>
    </vt:vector>
  </TitlesOfParts>
  <Company>UTSA - Institute for Cyber Security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Reich</dc:creator>
  <cp:lastModifiedBy>naf337</cp:lastModifiedBy>
  <cp:revision>99</cp:revision>
  <dcterms:created xsi:type="dcterms:W3CDTF">2010-07-02T17:58:27Z</dcterms:created>
  <dcterms:modified xsi:type="dcterms:W3CDTF">2010-09-14T21:03:39Z</dcterms:modified>
</cp:coreProperties>
</file>