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391" r:id="rId3"/>
    <p:sldId id="381" r:id="rId4"/>
    <p:sldId id="388" r:id="rId5"/>
    <p:sldId id="440" r:id="rId6"/>
    <p:sldId id="259" r:id="rId7"/>
    <p:sldId id="260" r:id="rId8"/>
    <p:sldId id="392" r:id="rId9"/>
    <p:sldId id="262" r:id="rId10"/>
    <p:sldId id="423" r:id="rId11"/>
    <p:sldId id="263" r:id="rId12"/>
    <p:sldId id="354" r:id="rId13"/>
    <p:sldId id="441" r:id="rId14"/>
    <p:sldId id="265" r:id="rId15"/>
    <p:sldId id="266" r:id="rId16"/>
    <p:sldId id="422" r:id="rId17"/>
    <p:sldId id="267" r:id="rId18"/>
    <p:sldId id="390" r:id="rId19"/>
  </p:sldIdLst>
  <p:sldSz cx="9144000" cy="6858000" type="letter"/>
  <p:notesSz cx="9309100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CC0000"/>
    <a:srgbClr val="00CC66"/>
    <a:srgbClr val="00FF00"/>
    <a:srgbClr val="3BAFDE"/>
    <a:srgbClr val="EC2728"/>
    <a:srgbClr val="D74542"/>
    <a:srgbClr val="FF7575"/>
    <a:srgbClr val="1C1C4E"/>
    <a:srgbClr val="D33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11" autoAdjust="0"/>
    <p:restoredTop sz="96173" autoAdjust="0"/>
  </p:normalViewPr>
  <p:slideViewPr>
    <p:cSldViewPr snapToGrid="0" snapToObjects="1">
      <p:cViewPr varScale="1">
        <p:scale>
          <a:sx n="106" d="100"/>
          <a:sy n="106" d="100"/>
        </p:scale>
        <p:origin x="1944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500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_to%20be%20moved%20to%20google%20Drive\_Current%20Work\P00.Proposal%20for%20PhD%20Dissertation\Test%20resuts%20-%20Analysis%20and%20figures%20-%20SDN-RBAC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iCCCS19!$F$62:$Y$62</c:f>
              <c:numCache>
                <c:formatCode>General</c:formatCode>
                <c:ptCount val="20"/>
                <c:pt idx="0">
                  <c:v>1.8507025E-2</c:v>
                </c:pt>
                <c:pt idx="1">
                  <c:v>1.9356969000000002E-2</c:v>
                </c:pt>
                <c:pt idx="2">
                  <c:v>2.0701686E-2</c:v>
                </c:pt>
                <c:pt idx="3">
                  <c:v>2.1331431000000001E-2</c:v>
                </c:pt>
                <c:pt idx="4">
                  <c:v>2.1397814999999997E-2</c:v>
                </c:pt>
                <c:pt idx="5">
                  <c:v>2.3039442E-2</c:v>
                </c:pt>
                <c:pt idx="6">
                  <c:v>2.842575E-2</c:v>
                </c:pt>
                <c:pt idx="7">
                  <c:v>2.8705148E-2</c:v>
                </c:pt>
                <c:pt idx="8">
                  <c:v>3.1276777999999998E-2</c:v>
                </c:pt>
                <c:pt idx="9">
                  <c:v>3.1276777999999998E-2</c:v>
                </c:pt>
                <c:pt idx="10">
                  <c:v>3.3425749999999997E-2</c:v>
                </c:pt>
                <c:pt idx="11">
                  <c:v>3.4012480999999997E-2</c:v>
                </c:pt>
                <c:pt idx="12">
                  <c:v>3.4048035499999997E-2</c:v>
                </c:pt>
                <c:pt idx="13">
                  <c:v>3.4852649999999999E-2</c:v>
                </c:pt>
                <c:pt idx="14">
                  <c:v>3.7594868000000004E-2</c:v>
                </c:pt>
                <c:pt idx="15">
                  <c:v>3.7643813999999998E-2</c:v>
                </c:pt>
                <c:pt idx="16">
                  <c:v>3.8501202999999998E-2</c:v>
                </c:pt>
                <c:pt idx="17">
                  <c:v>4.1232489999999997E-2</c:v>
                </c:pt>
                <c:pt idx="18">
                  <c:v>4.2439152000000001E-2</c:v>
                </c:pt>
                <c:pt idx="19">
                  <c:v>4.3438152000000001E-2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FF-4796-93D6-DF0257EE1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898128"/>
        <c:axId val="609902608"/>
      </c:barChart>
      <c:catAx>
        <c:axId val="609898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 of roles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902608"/>
        <c:crosses val="autoZero"/>
        <c:auto val="1"/>
        <c:lblAlgn val="ctr"/>
        <c:lblOffset val="100"/>
        <c:noMultiLvlLbl val="0"/>
      </c:catAx>
      <c:valAx>
        <c:axId val="60990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Average Execution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8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3888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3888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119E405A-2F73-244F-8FE1-027F8A2BDFF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3887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A66106D5-64BA-C849-A80D-7D2FDDB93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5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3888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3888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>
              <a:defRPr sz="1200"/>
            </a:lvl1pPr>
          </a:lstStyle>
          <a:p>
            <a:fld id="{325433DC-0F38-3E4B-A547-C4FDF825D5D8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7050" y="881063"/>
            <a:ext cx="3175000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94383"/>
            <a:ext cx="7447279" cy="2777223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3887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>
              <a:defRPr sz="1200"/>
            </a:lvl1pPr>
          </a:lstStyle>
          <a:p>
            <a:fld id="{851ABA11-A19C-3E46-B99A-9DEC51A1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509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6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7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0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5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85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98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08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6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4786"/>
            <a:ext cx="6858000" cy="1929283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24069"/>
            <a:ext cx="6858000" cy="23337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64642"/>
            <a:ext cx="78867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34979"/>
            <a:ext cx="1971675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34979"/>
            <a:ext cx="5800725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5077"/>
            <a:ext cx="7886700" cy="5121886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lIns="0" tIns="0" rIns="0" bIns="0" anchor="b"/>
          <a:lstStyle>
            <a:lvl1pPr algn="ctr"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964643"/>
            <a:ext cx="7886700" cy="5212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64642"/>
            <a:ext cx="38862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8100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04916"/>
            <a:ext cx="3868340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8100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4916"/>
            <a:ext cx="3887391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4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64642"/>
            <a:ext cx="2949178" cy="490434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18728" y="311384"/>
            <a:ext cx="4932822" cy="462224"/>
          </a:xfrm>
        </p:spPr>
        <p:txBody>
          <a:bodyPr anchor="b"/>
          <a:lstStyle>
            <a:lvl1pPr algn="ctr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7270"/>
            <a:ext cx="78867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76246"/>
            <a:ext cx="78867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46" y="6235089"/>
            <a:ext cx="1269547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65" y="222702"/>
            <a:ext cx="1887192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2" y="179355"/>
            <a:ext cx="1471275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1850065" y="980743"/>
            <a:ext cx="50292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79024" y="6206025"/>
            <a:ext cx="8413185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199" y="6237201"/>
            <a:ext cx="399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1775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CC2E0A-2A15-443C-BDBA-B4CB56DDF1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079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SDN-RBAC: An Access Control Model 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for SDN Controller Applications</a:t>
            </a:r>
            <a:br>
              <a:rPr lang="en-US" sz="1400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C6E301-3CAB-48C8-9B33-B0039613D74A}"/>
              </a:ext>
            </a:extLst>
          </p:cNvPr>
          <p:cNvSpPr txBox="1">
            <a:spLocks/>
          </p:cNvSpPr>
          <p:nvPr/>
        </p:nvSpPr>
        <p:spPr>
          <a:xfrm>
            <a:off x="797560" y="2923504"/>
            <a:ext cx="7513320" cy="3142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9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br>
              <a:rPr lang="en-US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br>
              <a:rPr lang="en-US" sz="1600" dirty="0"/>
            </a:br>
            <a:r>
              <a:rPr lang="en-US" sz="1800" kern="0" dirty="0">
                <a:solidFill>
                  <a:srgbClr val="1F497D"/>
                </a:solidFill>
                <a:latin typeface="Calibri" panose="020F0502020204030204" pitchFamily="34" charset="0"/>
              </a:rPr>
              <a:t>Abdullah Al-Alaj</a:t>
            </a:r>
            <a:r>
              <a:rPr lang="en-US" sz="18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1800" kern="0" dirty="0">
                <a:solidFill>
                  <a:srgbClr val="1F497D"/>
                </a:solidFill>
                <a:latin typeface="Calibri" panose="020F0502020204030204" pitchFamily="34" charset="0"/>
              </a:rPr>
              <a:t>, Ram Krishnan</a:t>
            </a:r>
            <a:r>
              <a:rPr lang="en-US" sz="18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  <a:r>
              <a:rPr lang="en-US" sz="1800" kern="0" dirty="0">
                <a:solidFill>
                  <a:srgbClr val="1F497D"/>
                </a:solidFill>
                <a:latin typeface="Calibri" panose="020F0502020204030204" pitchFamily="34" charset="0"/>
              </a:rPr>
              <a:t> and Ravi Sandhu</a:t>
            </a:r>
            <a:r>
              <a:rPr lang="en-US" sz="18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2000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Dept. of Computer Science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Dept. of Electrical and Computer Engineering 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1,2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Institute for Cyber Security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baseline="30000" dirty="0">
                <a:solidFill>
                  <a:srgbClr val="1F497D"/>
                </a:solidFill>
                <a:latin typeface="Calibri" panose="020F0502020204030204" pitchFamily="34" charset="0"/>
              </a:rPr>
              <a:t>1,2</a:t>
            </a: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Center for Security and Privacy Enhanced Cloud Computing (C-SPECC)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  <a:t>University of Texas at San Antonio, TX 78249</a:t>
            </a: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1800" b="1" kern="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br>
              <a:rPr lang="en-US" sz="1800" b="1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400" kern="0" dirty="0">
                <a:solidFill>
                  <a:srgbClr val="CC3300"/>
                </a:solidFill>
                <a:latin typeface="Calibri" panose="020F0502020204030204" pitchFamily="34" charset="0"/>
              </a:rPr>
              <a:t>4</a:t>
            </a:r>
            <a:r>
              <a:rPr lang="en-US" sz="1400" kern="0" baseline="30000" dirty="0">
                <a:solidFill>
                  <a:srgbClr val="CC3300"/>
                </a:solidFill>
                <a:latin typeface="Calibri" panose="020F0502020204030204" pitchFamily="34" charset="0"/>
              </a:rPr>
              <a:t>th</a:t>
            </a:r>
            <a:r>
              <a:rPr lang="en-US" sz="1400" kern="0" dirty="0">
                <a:solidFill>
                  <a:srgbClr val="CC3300"/>
                </a:solidFill>
                <a:latin typeface="Calibri" panose="020F0502020204030204" pitchFamily="34" charset="0"/>
              </a:rPr>
              <a:t> IEEE International Conference on Computing, Communication and Security (ICCCS’2019)</a:t>
            </a:r>
            <a:br>
              <a:rPr lang="en-US" sz="1400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1400" kern="0" dirty="0">
                <a:solidFill>
                  <a:srgbClr val="CC3300"/>
                </a:solidFill>
                <a:latin typeface="Calibri" panose="020F0502020204030204" pitchFamily="34" charset="0"/>
              </a:rPr>
              <a:t>Rome, Italy, October 10-12, 2019</a:t>
            </a:r>
            <a:br>
              <a:rPr lang="en-US" sz="1400" kern="0" dirty="0">
                <a:solidFill>
                  <a:srgbClr val="CC3300"/>
                </a:solidFill>
                <a:latin typeface="Calibri" panose="020F0502020204030204" pitchFamily="34" charset="0"/>
              </a:rPr>
            </a:br>
            <a:endParaRPr lang="en-US" sz="1600" kern="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AB876F-D5A0-4D86-AE5F-18C3A1D54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Methods for Inter-session Interaction </a:t>
            </a:r>
            <a:br>
              <a:rPr lang="en-US" sz="2000" dirty="0"/>
            </a:br>
            <a:r>
              <a:rPr lang="en-US" sz="2000" dirty="0"/>
              <a:t>for SDN-RBAC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D6846-87C8-4328-9AE5-375029192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1C3612-1705-452F-A4A9-0C22554EF210}"/>
              </a:ext>
            </a:extLst>
          </p:cNvPr>
          <p:cNvSpPr/>
          <p:nvPr/>
        </p:nvSpPr>
        <p:spPr>
          <a:xfrm>
            <a:off x="419943" y="1468533"/>
            <a:ext cx="7780628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3"/>
            <a:r>
              <a:rPr lang="en-US" b="1" dirty="0"/>
              <a:t>Examples of conditions for session creation:</a:t>
            </a:r>
          </a:p>
          <a:p>
            <a:pPr marL="174625" lvl="3" indent="-174625">
              <a:buFontTx/>
              <a:buChar char="-"/>
            </a:pPr>
            <a:r>
              <a:rPr lang="en-US" dirty="0"/>
              <a:t>bandwidth consumption cap exceeded, </a:t>
            </a:r>
          </a:p>
          <a:p>
            <a:pPr marL="174625" lvl="3" indent="-174625">
              <a:buFontTx/>
              <a:buChar char="-"/>
            </a:pPr>
            <a:r>
              <a:rPr lang="en-US" dirty="0"/>
              <a:t>new device detected, </a:t>
            </a:r>
          </a:p>
          <a:p>
            <a:pPr marL="174625" lvl="3" indent="-174625">
              <a:buFontTx/>
              <a:buChar char="-"/>
            </a:pPr>
            <a:r>
              <a:rPr lang="en-US" dirty="0"/>
              <a:t>at system start-up.</a:t>
            </a:r>
          </a:p>
          <a:p>
            <a:pPr marL="174625" lvl="3" indent="-174625">
              <a:buFontTx/>
              <a:buChar char="-"/>
            </a:pPr>
            <a:r>
              <a:rPr lang="en-US" dirty="0"/>
              <a:t>etc.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C95EF0-900A-4BF4-9E35-73B1BA7AA2CF}"/>
              </a:ext>
            </a:extLst>
          </p:cNvPr>
          <p:cNvSpPr/>
          <p:nvPr/>
        </p:nvSpPr>
        <p:spPr>
          <a:xfrm>
            <a:off x="419942" y="3281143"/>
            <a:ext cx="7780629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Session handling APIs usage examples:</a:t>
            </a:r>
          </a:p>
          <a:p>
            <a:pPr marL="174625" lvl="3" indent="-174625">
              <a:buFontTx/>
              <a:buChar char="-"/>
            </a:pPr>
            <a:r>
              <a:rPr lang="en-US" dirty="0"/>
              <a:t>Getting names of all active sessions</a:t>
            </a:r>
          </a:p>
          <a:p>
            <a:pPr marL="174625" lvl="3" indent="-174625">
              <a:buFontTx/>
              <a:buChar char="-"/>
            </a:pPr>
            <a:r>
              <a:rPr lang="en-US" dirty="0"/>
              <a:t>Getting active role set of a session.</a:t>
            </a:r>
          </a:p>
          <a:p>
            <a:pPr marL="174625" lvl="3" indent="-174625">
              <a:buFontTx/>
              <a:buChar char="-"/>
            </a:pPr>
            <a:r>
              <a:rPr lang="en-US" dirty="0"/>
              <a:t>Getting session’s status. </a:t>
            </a:r>
          </a:p>
          <a:p>
            <a:pPr marL="631825" lvl="4" indent="-174625">
              <a:buFontTx/>
              <a:buChar char="-"/>
            </a:pPr>
            <a:r>
              <a:rPr lang="en-US" dirty="0"/>
              <a:t>e.g., idle time, up time, etc.</a:t>
            </a:r>
          </a:p>
          <a:p>
            <a:pPr marL="174625" lvl="3" indent="-174625">
              <a:buFontTx/>
              <a:buChar char="-"/>
            </a:pPr>
            <a:r>
              <a:rPr lang="en-US" dirty="0"/>
              <a:t>Passing information and notifications between sessions. </a:t>
            </a:r>
          </a:p>
          <a:p>
            <a:pPr marL="631825" lvl="4" indent="-174625">
              <a:buFontTx/>
              <a:buChar char="-"/>
            </a:pPr>
            <a:r>
              <a:rPr lang="en-US" dirty="0"/>
              <a:t>e.g., results of calculations.</a:t>
            </a:r>
          </a:p>
        </p:txBody>
      </p:sp>
    </p:spTree>
    <p:extLst>
      <p:ext uri="{BB962C8B-B14F-4D97-AF65-F5344CB8AC3E}">
        <p14:creationId xmlns:p14="http://schemas.microsoft.com/office/powerpoint/2010/main" val="175243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D97204-39EF-479A-ABBE-7E22BB19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45" y="1055077"/>
            <a:ext cx="7886700" cy="5121886"/>
          </a:xfrm>
        </p:spPr>
        <p:txBody>
          <a:bodyPr>
            <a:normAutofit/>
          </a:bodyPr>
          <a:lstStyle/>
          <a:p>
            <a:r>
              <a:rPr lang="en-US" sz="2400" dirty="0"/>
              <a:t>Who is responsible of specifying:</a:t>
            </a:r>
          </a:p>
          <a:p>
            <a:pPr marL="406400" lvl="2">
              <a:buFontTx/>
              <a:buChar char="-"/>
            </a:pPr>
            <a:r>
              <a:rPr lang="en-US" sz="2000" b="1" dirty="0"/>
              <a:t>(T) </a:t>
            </a:r>
            <a:r>
              <a:rPr lang="en-US" sz="2000" dirty="0"/>
              <a:t>the tasks and corresponding sessions. </a:t>
            </a:r>
          </a:p>
          <a:p>
            <a:pPr marL="406400" lvl="2">
              <a:buFontTx/>
              <a:buChar char="-"/>
            </a:pPr>
            <a:r>
              <a:rPr lang="en-US" sz="2000" b="1" dirty="0"/>
              <a:t>(C) </a:t>
            </a:r>
            <a:r>
              <a:rPr lang="en-US" sz="2000" dirty="0"/>
              <a:t>the condition for session creation/deletion.</a:t>
            </a:r>
          </a:p>
          <a:p>
            <a:pPr marL="406400" lvl="2">
              <a:buFontTx/>
              <a:buChar char="-"/>
            </a:pPr>
            <a:r>
              <a:rPr lang="en-US" sz="2000" b="1" dirty="0"/>
              <a:t>(A)</a:t>
            </a:r>
            <a:r>
              <a:rPr lang="en-US" sz="2000" dirty="0"/>
              <a:t> the active role set.</a:t>
            </a:r>
          </a:p>
          <a:p>
            <a:pPr marL="406400" lvl="2">
              <a:buFontTx/>
              <a:buChar char="-"/>
            </a:pPr>
            <a:r>
              <a:rPr lang="en-US" sz="2000" b="1" dirty="0"/>
              <a:t>(R)</a:t>
            </a:r>
            <a:r>
              <a:rPr lang="en-US" sz="2000" dirty="0"/>
              <a:t> role to be added/dropped during execution.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AB876F-D5A0-4D86-AE5F-18C3A1D54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n-US" dirty="0"/>
              <a:t>Session Handling Approaches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D6846-87C8-4328-9AE5-375029192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8459" y="6492875"/>
            <a:ext cx="367080" cy="365125"/>
          </a:xfrm>
        </p:spPr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2BE077-2B34-4B10-AA16-C7B784CA5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1112" y="6206025"/>
            <a:ext cx="2512087" cy="332678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21CBD2-99AC-4AD1-80D6-BDF562A01663}"/>
              </a:ext>
            </a:extLst>
          </p:cNvPr>
          <p:cNvGrpSpPr/>
          <p:nvPr/>
        </p:nvGrpSpPr>
        <p:grpSpPr>
          <a:xfrm>
            <a:off x="628650" y="2914681"/>
            <a:ext cx="7782196" cy="2534195"/>
            <a:chOff x="1216483" y="3370217"/>
            <a:chExt cx="7487931" cy="25341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B88119-73CD-49CE-A9E4-FFBE349BAFE8}"/>
                </a:ext>
              </a:extLst>
            </p:cNvPr>
            <p:cNvSpPr/>
            <p:nvPr/>
          </p:nvSpPr>
          <p:spPr>
            <a:xfrm>
              <a:off x="1216483" y="4297680"/>
              <a:ext cx="1969502" cy="67926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Developer-driven Approach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7702D1-0358-4315-B0C6-C32ECA193FA9}"/>
                </a:ext>
              </a:extLst>
            </p:cNvPr>
            <p:cNvSpPr/>
            <p:nvPr/>
          </p:nvSpPr>
          <p:spPr>
            <a:xfrm>
              <a:off x="3446548" y="4297680"/>
              <a:ext cx="1969502" cy="67926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System-driven Approach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1AD2E6-DC68-4B62-BCDA-06EE77964428}"/>
                </a:ext>
              </a:extLst>
            </p:cNvPr>
            <p:cNvSpPr/>
            <p:nvPr/>
          </p:nvSpPr>
          <p:spPr>
            <a:xfrm>
              <a:off x="5628645" y="4297680"/>
              <a:ext cx="1969502" cy="67926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Session-driven Approach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AE033E-E061-47EF-B816-9BDDE5C7CE11}"/>
                </a:ext>
              </a:extLst>
            </p:cNvPr>
            <p:cNvSpPr/>
            <p:nvPr/>
          </p:nvSpPr>
          <p:spPr>
            <a:xfrm>
              <a:off x="4566478" y="5225143"/>
              <a:ext cx="1969502" cy="679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Smart Sessions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743138-FACD-400B-8D9F-4ABF5E7FD29D}"/>
                </a:ext>
              </a:extLst>
            </p:cNvPr>
            <p:cNvSpPr/>
            <p:nvPr/>
          </p:nvSpPr>
          <p:spPr>
            <a:xfrm>
              <a:off x="6734912" y="5225143"/>
              <a:ext cx="1969502" cy="67926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Master Slave Sessions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3EE31B-BB5A-47FF-BE49-4552BB5C0A17}"/>
                </a:ext>
              </a:extLst>
            </p:cNvPr>
            <p:cNvCxnSpPr>
              <a:cxnSpLocks/>
              <a:stCxn id="15" idx="2"/>
              <a:endCxn id="20" idx="0"/>
            </p:cNvCxnSpPr>
            <p:nvPr/>
          </p:nvCxnSpPr>
          <p:spPr>
            <a:xfrm rot="16200000" flipH="1">
              <a:off x="7042433" y="4547912"/>
              <a:ext cx="248194" cy="1106266"/>
            </a:xfrm>
            <a:prstGeom prst="bentConnector3">
              <a:avLst>
                <a:gd name="adj1" fmla="val 50000"/>
              </a:avLst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04CD48A0-1F85-400C-A54C-D0DB53F352ED}"/>
                </a:ext>
              </a:extLst>
            </p:cNvPr>
            <p:cNvCxnSpPr>
              <a:cxnSpLocks/>
              <a:stCxn id="15" idx="2"/>
              <a:endCxn id="19" idx="0"/>
            </p:cNvCxnSpPr>
            <p:nvPr/>
          </p:nvCxnSpPr>
          <p:spPr>
            <a:xfrm rot="5400000">
              <a:off x="5958217" y="4569963"/>
              <a:ext cx="248194" cy="1062167"/>
            </a:xfrm>
            <a:prstGeom prst="bentConnector3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5EC72C-CFB7-40E4-A84B-C62589A18E0E}"/>
                </a:ext>
              </a:extLst>
            </p:cNvPr>
            <p:cNvSpPr/>
            <p:nvPr/>
          </p:nvSpPr>
          <p:spPr>
            <a:xfrm>
              <a:off x="3446548" y="3370217"/>
              <a:ext cx="1969502" cy="67926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Session Handling Approaches</a:t>
              </a:r>
            </a:p>
          </p:txBody>
        </p:sp>
        <p:cxnSp>
          <p:nvCxnSpPr>
            <p:cNvPr id="27" name="Connector: Elbow 26">
              <a:extLst>
                <a:ext uri="{FF2B5EF4-FFF2-40B4-BE49-F238E27FC236}">
                  <a16:creationId xmlns:a16="http://schemas.microsoft.com/office/drawing/2014/main" id="{2D878EF3-5B17-46E6-8131-5C9F5CF22F8B}"/>
                </a:ext>
              </a:extLst>
            </p:cNvPr>
            <p:cNvCxnSpPr>
              <a:cxnSpLocks/>
              <a:stCxn id="25" idx="2"/>
              <a:endCxn id="15" idx="0"/>
            </p:cNvCxnSpPr>
            <p:nvPr/>
          </p:nvCxnSpPr>
          <p:spPr>
            <a:xfrm rot="16200000" flipH="1">
              <a:off x="5398251" y="3082535"/>
              <a:ext cx="248194" cy="2182097"/>
            </a:xfrm>
            <a:prstGeom prst="bentConnector3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4D997020-600A-4815-BA41-BE6A7F66B219}"/>
                </a:ext>
              </a:extLst>
            </p:cNvPr>
            <p:cNvCxnSpPr>
              <a:cxnSpLocks/>
              <a:stCxn id="25" idx="2"/>
              <a:endCxn id="14" idx="0"/>
            </p:cNvCxnSpPr>
            <p:nvPr/>
          </p:nvCxnSpPr>
          <p:spPr>
            <a:xfrm rot="5400000">
              <a:off x="4307203" y="4173823"/>
              <a:ext cx="248194" cy="12220"/>
            </a:xfrm>
            <a:prstGeom prst="bentConnector3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3F0BE8D0-EB6B-4999-91DA-1C9534AF1E65}"/>
                </a:ext>
              </a:extLst>
            </p:cNvPr>
            <p:cNvCxnSpPr>
              <a:cxnSpLocks/>
              <a:stCxn id="25" idx="2"/>
              <a:endCxn id="11" idx="0"/>
            </p:cNvCxnSpPr>
            <p:nvPr/>
          </p:nvCxnSpPr>
          <p:spPr>
            <a:xfrm rot="5400000">
              <a:off x="3192170" y="3058550"/>
              <a:ext cx="248194" cy="2230065"/>
            </a:xfrm>
            <a:prstGeom prst="bentConnector3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95715497-6915-4522-8911-0FECCECFF2F0}"/>
              </a:ext>
            </a:extLst>
          </p:cNvPr>
          <p:cNvSpPr/>
          <p:nvPr/>
        </p:nvSpPr>
        <p:spPr>
          <a:xfrm>
            <a:off x="493485" y="4508394"/>
            <a:ext cx="899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(T) </a:t>
            </a:r>
            <a:r>
              <a:rPr lang="en-US" sz="1600" dirty="0">
                <a:solidFill>
                  <a:srgbClr val="FF0000"/>
                </a:solidFill>
              </a:rPr>
              <a:t>DD </a:t>
            </a:r>
          </a:p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(C) </a:t>
            </a:r>
            <a:r>
              <a:rPr lang="en-US" sz="1600" dirty="0">
                <a:solidFill>
                  <a:srgbClr val="FF0000"/>
                </a:solidFill>
              </a:rPr>
              <a:t>DD</a:t>
            </a:r>
          </a:p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(A)</a:t>
            </a:r>
            <a:r>
              <a:rPr lang="en-US" sz="1600" dirty="0">
                <a:solidFill>
                  <a:srgbClr val="FF0000"/>
                </a:solidFill>
              </a:rPr>
              <a:t> DD</a:t>
            </a:r>
          </a:p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(R)</a:t>
            </a:r>
            <a:r>
              <a:rPr lang="en-US" sz="1600" dirty="0">
                <a:solidFill>
                  <a:srgbClr val="FF0000"/>
                </a:solidFill>
              </a:rPr>
              <a:t> DD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ABDFB2-6683-41B3-99B4-EBA40173AAB9}"/>
              </a:ext>
            </a:extLst>
          </p:cNvPr>
          <p:cNvSpPr/>
          <p:nvPr/>
        </p:nvSpPr>
        <p:spPr>
          <a:xfrm>
            <a:off x="2786741" y="4508394"/>
            <a:ext cx="899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(T) </a:t>
            </a:r>
            <a:r>
              <a:rPr lang="en-US" sz="1600" dirty="0">
                <a:solidFill>
                  <a:srgbClr val="FF0000"/>
                </a:solidFill>
              </a:rPr>
              <a:t>CR </a:t>
            </a:r>
          </a:p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(C) </a:t>
            </a:r>
            <a:r>
              <a:rPr lang="en-US" sz="1600" dirty="0">
                <a:solidFill>
                  <a:srgbClr val="FF0000"/>
                </a:solidFill>
              </a:rPr>
              <a:t>CR</a:t>
            </a:r>
          </a:p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(A)</a:t>
            </a:r>
            <a:r>
              <a:rPr lang="en-US" sz="1600" dirty="0">
                <a:solidFill>
                  <a:srgbClr val="FF0000"/>
                </a:solidFill>
              </a:rPr>
              <a:t> CR</a:t>
            </a:r>
          </a:p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(R)</a:t>
            </a:r>
            <a:r>
              <a:rPr lang="en-US" sz="1600" dirty="0">
                <a:solidFill>
                  <a:srgbClr val="FF0000"/>
                </a:solidFill>
              </a:rPr>
              <a:t> CR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411062-1262-4652-AEC7-BA24B0FB86C3}"/>
              </a:ext>
            </a:extLst>
          </p:cNvPr>
          <p:cNvSpPr/>
          <p:nvPr/>
        </p:nvSpPr>
        <p:spPr>
          <a:xfrm>
            <a:off x="6567714" y="2772092"/>
            <a:ext cx="8196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(T) </a:t>
            </a:r>
            <a:r>
              <a:rPr lang="en-US" sz="1600" dirty="0">
                <a:solidFill>
                  <a:srgbClr val="FF0000"/>
                </a:solidFill>
              </a:rPr>
              <a:t>DD </a:t>
            </a:r>
          </a:p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(C) </a:t>
            </a:r>
            <a:r>
              <a:rPr lang="en-US" sz="1600" dirty="0">
                <a:solidFill>
                  <a:srgbClr val="FF0000"/>
                </a:solidFill>
              </a:rPr>
              <a:t>SR</a:t>
            </a:r>
          </a:p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(A)</a:t>
            </a:r>
            <a:r>
              <a:rPr lang="en-US" sz="1600" dirty="0">
                <a:solidFill>
                  <a:srgbClr val="FF0000"/>
                </a:solidFill>
              </a:rPr>
              <a:t> SR</a:t>
            </a:r>
          </a:p>
          <a:p>
            <a:pPr marL="58738" lvl="2"/>
            <a:r>
              <a:rPr lang="en-US" sz="1600" b="1" dirty="0">
                <a:solidFill>
                  <a:srgbClr val="FF0000"/>
                </a:solidFill>
              </a:rPr>
              <a:t>(R)</a:t>
            </a:r>
            <a:r>
              <a:rPr lang="en-US" sz="1600" dirty="0">
                <a:solidFill>
                  <a:srgbClr val="FF0000"/>
                </a:solidFill>
              </a:rPr>
              <a:t> SR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E66820-9526-48AC-8AA4-52A1A5D32EC9}"/>
              </a:ext>
            </a:extLst>
          </p:cNvPr>
          <p:cNvSpPr/>
          <p:nvPr/>
        </p:nvSpPr>
        <p:spPr>
          <a:xfrm>
            <a:off x="362247" y="5625377"/>
            <a:ext cx="865052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DD – determined by developer at design-time.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CR – determined by controller at run-time.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SR – determined by session at run-time.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200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56B9A-F3C3-4357-AA75-71E3AEBF9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SDN-RBAC: System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5DB20-5141-4CA2-8A8D-4C0D1CCB7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3A43C-0AF5-4B02-9E6B-AA982F5C2F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AF25F817-7CBB-4B24-BD93-5EEC420CF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045" y="1055688"/>
            <a:ext cx="5619910" cy="51212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C1D1EE-309C-46F1-A461-BB002DE92AC5}"/>
              </a:ext>
            </a:extLst>
          </p:cNvPr>
          <p:cNvSpPr txBox="1"/>
          <p:nvPr/>
        </p:nvSpPr>
        <p:spPr>
          <a:xfrm>
            <a:off x="328342" y="3165155"/>
            <a:ext cx="906873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/>
              <a:t>AspectJ Hooking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E8B589-DE8A-47A9-A975-A731D0F2CF7E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235215" y="3380599"/>
            <a:ext cx="2423328" cy="657145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8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C4D42B-3474-4CB2-A459-F14F3C7A7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Use Case: Data Usage Manager </a:t>
            </a:r>
            <a:br>
              <a:rPr lang="en-US" sz="2000" dirty="0"/>
            </a:br>
            <a:r>
              <a:rPr lang="en-US" sz="2000"/>
              <a:t>(A Multi-session App)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CE241-20B9-4753-8277-72A697E79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6879EF-3C4B-458E-8613-6E3891C3A7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7197E-FFB4-4AB1-8EEA-2D2D7855D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42" y="1276532"/>
            <a:ext cx="7555771" cy="4312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97899-7927-4F94-8036-27BDB58D4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918" y="2039247"/>
            <a:ext cx="984390" cy="703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771082-1904-4A2B-98FA-1E7AAE40F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96" y="2858791"/>
            <a:ext cx="986250" cy="6407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3AC2F9-C0C9-4F14-B46B-28925864E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97" y="1263186"/>
            <a:ext cx="2951251" cy="302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F02807-80C2-42DC-9235-73791EB4B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360" y="1263186"/>
            <a:ext cx="2956753" cy="2509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330CFB-FF18-40F7-98F7-9D2662FD22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709" b="18397"/>
          <a:stretch/>
        </p:blipFill>
        <p:spPr>
          <a:xfrm>
            <a:off x="3082373" y="4819375"/>
            <a:ext cx="2426114" cy="945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822B17-6F7E-4F45-B204-5278A25F92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1130" y="4907722"/>
            <a:ext cx="1070614" cy="2938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94262C-2CE8-4707-8648-842085E0D0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1427" y="1985440"/>
            <a:ext cx="1380621" cy="711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436C69-391C-454C-9F0D-327B47CF04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4266" y="2562087"/>
            <a:ext cx="936234" cy="755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6D87A3-A2C3-4D78-9C7C-BFD0E9EF76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5139" y="3005231"/>
            <a:ext cx="676354" cy="335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94641-3C55-4739-B310-33C6DABB88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3314" y="2199994"/>
            <a:ext cx="445635" cy="33501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88D094-AF9F-42BE-A899-C6A273FFA200}"/>
              </a:ext>
            </a:extLst>
          </p:cNvPr>
          <p:cNvSpPr/>
          <p:nvPr/>
        </p:nvSpPr>
        <p:spPr>
          <a:xfrm>
            <a:off x="3735977" y="4872446"/>
            <a:ext cx="1393372" cy="84473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Black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Listed Devices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3CF860-56E6-4396-A04C-A05445DA5B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7313" y="3711155"/>
            <a:ext cx="1354735" cy="69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2C05D61E-F8A0-4DEC-9A81-B03006E6054D}"/>
              </a:ext>
            </a:extLst>
          </p:cNvPr>
          <p:cNvSpPr/>
          <p:nvPr/>
        </p:nvSpPr>
        <p:spPr>
          <a:xfrm>
            <a:off x="6039517" y="3728966"/>
            <a:ext cx="146304" cy="1463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7BCA695-AA86-4731-8EAF-690069E99745}"/>
              </a:ext>
            </a:extLst>
          </p:cNvPr>
          <p:cNvSpPr/>
          <p:nvPr/>
        </p:nvSpPr>
        <p:spPr>
          <a:xfrm>
            <a:off x="6039517" y="4063627"/>
            <a:ext cx="146304" cy="1463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0F7198-19BB-4A61-A17C-940BAB4416F0}"/>
              </a:ext>
            </a:extLst>
          </p:cNvPr>
          <p:cNvSpPr/>
          <p:nvPr/>
        </p:nvSpPr>
        <p:spPr>
          <a:xfrm>
            <a:off x="7088766" y="4250079"/>
            <a:ext cx="146304" cy="1463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01CEEB-E336-4F9B-94E7-90FC413504C4}"/>
              </a:ext>
            </a:extLst>
          </p:cNvPr>
          <p:cNvSpPr/>
          <p:nvPr/>
        </p:nvSpPr>
        <p:spPr>
          <a:xfrm>
            <a:off x="6426599" y="4926354"/>
            <a:ext cx="146304" cy="1463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C0282A-8058-46BA-8354-D7F4BA448E6C}"/>
              </a:ext>
            </a:extLst>
          </p:cNvPr>
          <p:cNvSpPr/>
          <p:nvPr/>
        </p:nvSpPr>
        <p:spPr>
          <a:xfrm>
            <a:off x="6426599" y="5112806"/>
            <a:ext cx="146304" cy="14630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4DA960-DBE6-4603-A29C-154A963A7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44" y="862330"/>
            <a:ext cx="8983512" cy="46240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3C0E62-A631-4C65-BDB4-33BA6B7A6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Use Case: Configuration in SDN-RBAC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1920A-0EA2-44B0-AFB0-06016DB6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9CE13E-7890-4346-AE40-E8426B134C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126338-D321-476A-ACB9-CDA7964BB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128" y="5615091"/>
            <a:ext cx="5690821" cy="2147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C3156B-0924-4E63-806F-54227492AC66}"/>
              </a:ext>
            </a:extLst>
          </p:cNvPr>
          <p:cNvSpPr txBox="1"/>
          <p:nvPr/>
        </p:nvSpPr>
        <p:spPr>
          <a:xfrm>
            <a:off x="6644640" y="3619238"/>
            <a:ext cx="81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 roles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7D80835-432A-471C-9235-7AD7A56AB881}"/>
              </a:ext>
            </a:extLst>
          </p:cNvPr>
          <p:cNvCxnSpPr>
            <a:cxnSpLocks/>
            <a:stCxn id="14" idx="6"/>
            <a:endCxn id="9" idx="1"/>
          </p:cNvCxnSpPr>
          <p:nvPr/>
        </p:nvCxnSpPr>
        <p:spPr>
          <a:xfrm>
            <a:off x="6185821" y="3802118"/>
            <a:ext cx="458819" cy="1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05521A3-CA1A-4C5E-BDC2-13D49CB852B1}"/>
              </a:ext>
            </a:extLst>
          </p:cNvPr>
          <p:cNvSpPr txBox="1"/>
          <p:nvPr/>
        </p:nvSpPr>
        <p:spPr>
          <a:xfrm>
            <a:off x="6644640" y="3953899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sessions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054E29-9E10-4C89-A7BD-5C80DCECD290}"/>
              </a:ext>
            </a:extLst>
          </p:cNvPr>
          <p:cNvCxnSpPr>
            <a:cxnSpLocks/>
            <a:stCxn id="24" idx="6"/>
            <a:endCxn id="22" idx="1"/>
          </p:cNvCxnSpPr>
          <p:nvPr/>
        </p:nvCxnSpPr>
        <p:spPr>
          <a:xfrm>
            <a:off x="6185821" y="4136779"/>
            <a:ext cx="458819" cy="1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235F519-65D5-430B-BF3A-CFF307E3DD09}"/>
              </a:ext>
            </a:extLst>
          </p:cNvPr>
          <p:cNvSpPr txBox="1"/>
          <p:nvPr/>
        </p:nvSpPr>
        <p:spPr>
          <a:xfrm>
            <a:off x="7693889" y="4140351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sessions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5D4E19B-34A2-4A7D-BDE1-17E52DE89ED3}"/>
              </a:ext>
            </a:extLst>
          </p:cNvPr>
          <p:cNvCxnSpPr>
            <a:cxnSpLocks/>
            <a:stCxn id="29" idx="6"/>
            <a:endCxn id="27" idx="1"/>
          </p:cNvCxnSpPr>
          <p:nvPr/>
        </p:nvCxnSpPr>
        <p:spPr>
          <a:xfrm>
            <a:off x="7235070" y="4323231"/>
            <a:ext cx="458819" cy="1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4E3EF9-7111-4EF2-ADB1-9FFCFD8DAA8C}"/>
              </a:ext>
            </a:extLst>
          </p:cNvPr>
          <p:cNvSpPr txBox="1"/>
          <p:nvPr/>
        </p:nvSpPr>
        <p:spPr>
          <a:xfrm>
            <a:off x="7031722" y="4816626"/>
            <a:ext cx="81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roles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254DBE-7FCF-4F6C-B97C-72382E38C9CC}"/>
              </a:ext>
            </a:extLst>
          </p:cNvPr>
          <p:cNvCxnSpPr>
            <a:cxnSpLocks/>
            <a:stCxn id="32" idx="6"/>
            <a:endCxn id="30" idx="1"/>
          </p:cNvCxnSpPr>
          <p:nvPr/>
        </p:nvCxnSpPr>
        <p:spPr>
          <a:xfrm>
            <a:off x="6572903" y="4999506"/>
            <a:ext cx="458819" cy="1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E0973E2-42A2-456A-B19F-98694340F9D0}"/>
              </a:ext>
            </a:extLst>
          </p:cNvPr>
          <p:cNvSpPr txBox="1"/>
          <p:nvPr/>
        </p:nvSpPr>
        <p:spPr>
          <a:xfrm>
            <a:off x="7031722" y="5003078"/>
            <a:ext cx="72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 role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DC9F82-17A4-4B0C-943C-137D17540174}"/>
              </a:ext>
            </a:extLst>
          </p:cNvPr>
          <p:cNvCxnSpPr>
            <a:cxnSpLocks/>
            <a:stCxn id="37" idx="6"/>
            <a:endCxn id="35" idx="1"/>
          </p:cNvCxnSpPr>
          <p:nvPr/>
        </p:nvCxnSpPr>
        <p:spPr>
          <a:xfrm>
            <a:off x="6572903" y="5185958"/>
            <a:ext cx="458819" cy="1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7BE5797-597A-4996-B580-C8D44218A401}"/>
              </a:ext>
            </a:extLst>
          </p:cNvPr>
          <p:cNvSpPr/>
          <p:nvPr/>
        </p:nvSpPr>
        <p:spPr>
          <a:xfrm>
            <a:off x="410633" y="3556000"/>
            <a:ext cx="5693834" cy="319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209302-5869-4752-A23F-8B70912A09E4}"/>
              </a:ext>
            </a:extLst>
          </p:cNvPr>
          <p:cNvSpPr/>
          <p:nvPr/>
        </p:nvSpPr>
        <p:spPr>
          <a:xfrm>
            <a:off x="410633" y="4063627"/>
            <a:ext cx="5693834" cy="14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55417B-E67C-4C8A-B960-3220E927A9FA}"/>
              </a:ext>
            </a:extLst>
          </p:cNvPr>
          <p:cNvSpPr/>
          <p:nvPr/>
        </p:nvSpPr>
        <p:spPr>
          <a:xfrm>
            <a:off x="410632" y="4251865"/>
            <a:ext cx="6621089" cy="14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F95DAF-CE32-40F6-9170-DE260FCD2EE3}"/>
              </a:ext>
            </a:extLst>
          </p:cNvPr>
          <p:cNvSpPr/>
          <p:nvPr/>
        </p:nvSpPr>
        <p:spPr>
          <a:xfrm>
            <a:off x="410632" y="4926354"/>
            <a:ext cx="6015967" cy="14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D296A6-1A7D-4F58-84FD-45CE9F77FE71}"/>
              </a:ext>
            </a:extLst>
          </p:cNvPr>
          <p:cNvSpPr/>
          <p:nvPr/>
        </p:nvSpPr>
        <p:spPr>
          <a:xfrm>
            <a:off x="410632" y="5108385"/>
            <a:ext cx="6015967" cy="14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6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B2A589-2211-43C0-B8D0-2A021AA0E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406" y="1139222"/>
            <a:ext cx="7886700" cy="1651402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E8F3305-1E0F-4C88-86F8-21121EB655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Demonstration in Floodlight: </a:t>
            </a:r>
            <a:br>
              <a:rPr lang="en-US" dirty="0"/>
            </a:br>
            <a:r>
              <a:rPr lang="en-US" dirty="0"/>
              <a:t>Data Cap Manager 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7E349-ECFF-4C52-944D-07DA8FE1D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94B928-87C5-4024-8A08-B7813ABEF1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AA598B-087D-4063-B35A-B5EA1365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75" y="2849400"/>
            <a:ext cx="5780942" cy="459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57C619-7F55-4C1E-886A-D2C8EBB1D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91" y="3823624"/>
            <a:ext cx="7964016" cy="1536826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58576-C21B-46E1-8C0D-1C5A2C0B9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496" y="5409248"/>
            <a:ext cx="6071088" cy="48861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0D6D94-0A39-4787-B6EA-866CF3D6BE1B}"/>
              </a:ext>
            </a:extLst>
          </p:cNvPr>
          <p:cNvSpPr/>
          <p:nvPr/>
        </p:nvSpPr>
        <p:spPr>
          <a:xfrm>
            <a:off x="1357936" y="2859910"/>
            <a:ext cx="746760" cy="2119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A33E9F3-B03C-4469-89FC-F5040F4819AF}"/>
              </a:ext>
            </a:extLst>
          </p:cNvPr>
          <p:cNvSpPr/>
          <p:nvPr/>
        </p:nvSpPr>
        <p:spPr>
          <a:xfrm>
            <a:off x="1381059" y="5419408"/>
            <a:ext cx="746760" cy="2119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182069-F5AE-4479-AC20-F0CCFD5670F3}"/>
              </a:ext>
            </a:extLst>
          </p:cNvPr>
          <p:cNvSpPr/>
          <p:nvPr/>
        </p:nvSpPr>
        <p:spPr>
          <a:xfrm>
            <a:off x="5044966" y="3061315"/>
            <a:ext cx="1324303" cy="24776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E7D704-3353-44ED-8071-0118D409A86E}"/>
              </a:ext>
            </a:extLst>
          </p:cNvPr>
          <p:cNvSpPr/>
          <p:nvPr/>
        </p:nvSpPr>
        <p:spPr>
          <a:xfrm>
            <a:off x="6085488" y="5648414"/>
            <a:ext cx="1324303" cy="24776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227574-7609-4A22-8365-64F5A5061F57}"/>
              </a:ext>
            </a:extLst>
          </p:cNvPr>
          <p:cNvSpPr txBox="1"/>
          <p:nvPr/>
        </p:nvSpPr>
        <p:spPr>
          <a:xfrm>
            <a:off x="8011405" y="1210229"/>
            <a:ext cx="1028956" cy="21544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/>
              <a:t>Unauthorized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4F596B-2909-4469-BB95-3C1458A91B41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264317" y="1317951"/>
            <a:ext cx="747088" cy="107722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9583A2B-B547-4324-8090-2167F1BD61A6}"/>
              </a:ext>
            </a:extLst>
          </p:cNvPr>
          <p:cNvSpPr txBox="1"/>
          <p:nvPr/>
        </p:nvSpPr>
        <p:spPr>
          <a:xfrm>
            <a:off x="8095488" y="3530331"/>
            <a:ext cx="873252" cy="21544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/>
              <a:t>Authorized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695AC6E-7740-4AF1-B65F-033B19C862D8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7683062" y="3638053"/>
            <a:ext cx="412426" cy="355875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9FA00B1-C695-4856-8502-9C08AA76AE74}"/>
              </a:ext>
            </a:extLst>
          </p:cNvPr>
          <p:cNvSpPr txBox="1"/>
          <p:nvPr/>
        </p:nvSpPr>
        <p:spPr>
          <a:xfrm>
            <a:off x="1" y="1818286"/>
            <a:ext cx="96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Snapshot1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880773-0659-431A-99E4-216EC4AF0007}"/>
              </a:ext>
            </a:extLst>
          </p:cNvPr>
          <p:cNvSpPr txBox="1"/>
          <p:nvPr/>
        </p:nvSpPr>
        <p:spPr>
          <a:xfrm>
            <a:off x="10512" y="4330255"/>
            <a:ext cx="96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Snapshot2</a:t>
            </a:r>
          </a:p>
        </p:txBody>
      </p:sp>
    </p:spTree>
    <p:extLst>
      <p:ext uri="{BB962C8B-B14F-4D97-AF65-F5344CB8AC3E}">
        <p14:creationId xmlns:p14="http://schemas.microsoft.com/office/powerpoint/2010/main" val="314258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D2CEBD08-0BC1-4F15-9C75-13A4715CFD61}"/>
              </a:ext>
            </a:extLst>
          </p:cNvPr>
          <p:cNvSpPr/>
          <p:nvPr/>
        </p:nvSpPr>
        <p:spPr>
          <a:xfrm>
            <a:off x="2125025" y="1675745"/>
            <a:ext cx="137161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CD8285-8A08-4A29-96ED-A91AD9BBD224}"/>
              </a:ext>
            </a:extLst>
          </p:cNvPr>
          <p:cNvSpPr/>
          <p:nvPr/>
        </p:nvSpPr>
        <p:spPr>
          <a:xfrm>
            <a:off x="2262186" y="2286000"/>
            <a:ext cx="137161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A62857-B979-4298-9FA3-2FFDD9134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SDN-RBAC Average Decision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E6EFC-43C1-490F-85FB-86A0801F7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E7BBD-0867-443D-9ABF-D71380DE1D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E9751-5223-408F-B25A-3BABEB763648}"/>
              </a:ext>
            </a:extLst>
          </p:cNvPr>
          <p:cNvSpPr txBox="1"/>
          <p:nvPr/>
        </p:nvSpPr>
        <p:spPr>
          <a:xfrm>
            <a:off x="1956677" y="4249343"/>
            <a:ext cx="610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execution time required by SDN-RBAC components to finish checking 50 operations with varying number of roles.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3311F-88C9-431A-A011-7DDEDCBE43A5}"/>
              </a:ext>
            </a:extLst>
          </p:cNvPr>
          <p:cNvSpPr/>
          <p:nvPr/>
        </p:nvSpPr>
        <p:spPr>
          <a:xfrm>
            <a:off x="1977417" y="4872030"/>
            <a:ext cx="50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On average: 0.031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ms</a:t>
            </a:r>
            <a:r>
              <a:rPr lang="en-US" dirty="0">
                <a:solidFill>
                  <a:srgbClr val="FF0000"/>
                </a:solidFill>
              </a:rPr>
              <a:t> overhead for 50 operations.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A886A-2E4C-479C-B73A-7EC5AB62B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1"/>
          <a:stretch/>
        </p:blipFill>
        <p:spPr>
          <a:xfrm>
            <a:off x="67371" y="1276349"/>
            <a:ext cx="3677666" cy="2597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255326-FBE2-421E-A1AF-AE792C02A47F}"/>
              </a:ext>
            </a:extLst>
          </p:cNvPr>
          <p:cNvSpPr txBox="1"/>
          <p:nvPr/>
        </p:nvSpPr>
        <p:spPr>
          <a:xfrm>
            <a:off x="555625" y="1343977"/>
            <a:ext cx="581660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Timer Started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0C9F6F-E6F8-441C-BB2D-B765DBE01546}"/>
              </a:ext>
            </a:extLst>
          </p:cNvPr>
          <p:cNvSpPr txBox="1"/>
          <p:nvPr/>
        </p:nvSpPr>
        <p:spPr>
          <a:xfrm>
            <a:off x="3375467" y="2240280"/>
            <a:ext cx="552008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en-US" dirty="0"/>
              <a:t>Timer Ended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4D0578-E797-4862-9A56-382B69D88DDA}"/>
              </a:ext>
            </a:extLst>
          </p:cNvPr>
          <p:cNvCxnSpPr>
            <a:cxnSpLocks/>
            <a:stCxn id="10" idx="1"/>
            <a:endCxn id="11" idx="6"/>
          </p:cNvCxnSpPr>
          <p:nvPr/>
        </p:nvCxnSpPr>
        <p:spPr>
          <a:xfrm flipH="1" flipV="1">
            <a:off x="2399347" y="2354580"/>
            <a:ext cx="976120" cy="101144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A14975-806F-49BD-9135-6595548C1E23}"/>
              </a:ext>
            </a:extLst>
          </p:cNvPr>
          <p:cNvCxnSpPr>
            <a:cxnSpLocks/>
            <a:stCxn id="9" idx="3"/>
            <a:endCxn id="16" idx="2"/>
          </p:cNvCxnSpPr>
          <p:nvPr/>
        </p:nvCxnSpPr>
        <p:spPr>
          <a:xfrm>
            <a:off x="1137285" y="1559421"/>
            <a:ext cx="987740" cy="184904"/>
          </a:xfrm>
          <a:prstGeom prst="straightConnector1">
            <a:avLst/>
          </a:prstGeom>
          <a:ln w="15875">
            <a:solidFill>
              <a:srgbClr val="FF0000"/>
            </a:solidFill>
            <a:headEnd w="lg" len="lg"/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5BFD2F4-6EAA-48DA-8AE5-69F2D4544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429346"/>
              </p:ext>
            </p:extLst>
          </p:nvPr>
        </p:nvGraphicFramePr>
        <p:xfrm>
          <a:off x="3999037" y="1288394"/>
          <a:ext cx="5090072" cy="258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804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222406-EA24-457C-A478-D0C04729C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160" y="1163423"/>
            <a:ext cx="5821680" cy="28635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8656FD-80E2-4653-A9BA-BF3D34460B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Controller with SDN-RBAC </a:t>
            </a:r>
            <a:br>
              <a:rPr lang="en-US" sz="2000" dirty="0"/>
            </a:br>
            <a:r>
              <a:rPr lang="en-US" sz="2000" dirty="0"/>
              <a:t>Performance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C19F8-A866-49B4-A4F3-03D5179A9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DEDD12-8206-4FE4-A3E3-53A9528743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4C61AB-7733-4FF1-8B4A-0567E406ED2C}"/>
              </a:ext>
            </a:extLst>
          </p:cNvPr>
          <p:cNvSpPr/>
          <p:nvPr/>
        </p:nvSpPr>
        <p:spPr>
          <a:xfrm>
            <a:off x="1723292" y="4461832"/>
            <a:ext cx="746760" cy="2119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798BE-08B1-4416-A2B1-A4B64DD7D383}"/>
              </a:ext>
            </a:extLst>
          </p:cNvPr>
          <p:cNvSpPr txBox="1"/>
          <p:nvPr/>
        </p:nvSpPr>
        <p:spPr>
          <a:xfrm>
            <a:off x="1282700" y="4138666"/>
            <a:ext cx="781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total execution time required to finish the 50 operations called 1000 times including and excluding SDN-RBAC.</a:t>
            </a:r>
          </a:p>
        </p:txBody>
      </p:sp>
    </p:spTree>
    <p:extLst>
      <p:ext uri="{BB962C8B-B14F-4D97-AF65-F5344CB8AC3E}">
        <p14:creationId xmlns:p14="http://schemas.microsoft.com/office/powerpoint/2010/main" val="74524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D4FE70-2463-46A6-842E-764BF5519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In this work:</a:t>
            </a:r>
          </a:p>
          <a:p>
            <a:r>
              <a:rPr lang="en-US" sz="1800" dirty="0"/>
              <a:t>A formal model (SDN-RBAC) for SDN controller apps.</a:t>
            </a:r>
          </a:p>
          <a:p>
            <a:r>
              <a:rPr lang="en-US" sz="1800" dirty="0"/>
              <a:t>Methods for Inter-session Interaction.</a:t>
            </a:r>
          </a:p>
          <a:p>
            <a:r>
              <a:rPr lang="en-US" sz="1800" dirty="0"/>
              <a:t>Different approaches for handling session instances of an app.</a:t>
            </a:r>
          </a:p>
          <a:p>
            <a:r>
              <a:rPr lang="en-US" sz="1800" dirty="0"/>
              <a:t>Implementation of the model, as proof-of-concept prototype, in Floodlight platform.</a:t>
            </a:r>
          </a:p>
          <a:p>
            <a:r>
              <a:rPr lang="en-US" sz="1800" dirty="0"/>
              <a:t>We used hooking techniques without any change to the code of Floodlight native modules.</a:t>
            </a:r>
          </a:p>
          <a:p>
            <a:r>
              <a:rPr lang="en-US" sz="1800" dirty="0"/>
              <a:t>We show the system’s usability using a test app with multi-session execution.</a:t>
            </a:r>
          </a:p>
          <a:p>
            <a:r>
              <a:rPr lang="en-US" sz="1800" dirty="0"/>
              <a:t>Performance evaluation with various number of roles. 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400" b="1" dirty="0"/>
              <a:t>Future research</a:t>
            </a:r>
          </a:p>
          <a:p>
            <a:pPr marL="228600" lvl="1" indent="-228600">
              <a:spcBef>
                <a:spcPts val="750"/>
              </a:spcBef>
            </a:pPr>
            <a:r>
              <a:rPr lang="en-US" dirty="0"/>
              <a:t>Hierarchical priority groups for conflict resolution between apps operations.</a:t>
            </a:r>
          </a:p>
          <a:p>
            <a:pPr marL="228600" lvl="1" indent="-228600">
              <a:spcBef>
                <a:spcPts val="750"/>
              </a:spcBef>
            </a:pPr>
            <a:r>
              <a:rPr lang="en-US" dirty="0"/>
              <a:t>Role-based administration of SDN-RBAC and its extensions.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EB126-E1DB-44C2-9235-A62C5A36D3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7D932-8ED6-4CA7-83F4-CFAD309E4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D8BB5-F217-460E-BD4B-92C3F42C38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2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C18D04-88C0-439A-8E44-1D6E77385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Introduction</a:t>
            </a:r>
          </a:p>
          <a:p>
            <a:r>
              <a:rPr lang="en-US" sz="2800" dirty="0"/>
              <a:t>Access Control for SDN</a:t>
            </a:r>
          </a:p>
          <a:p>
            <a:r>
              <a:rPr lang="en-US" sz="2800" dirty="0"/>
              <a:t>SDN-RBAC Model</a:t>
            </a:r>
          </a:p>
          <a:p>
            <a:r>
              <a:rPr lang="en-US" sz="2800" dirty="0"/>
              <a:t>App Sessions in SDN-RBAC</a:t>
            </a:r>
          </a:p>
          <a:p>
            <a:r>
              <a:rPr lang="en-US" sz="2800" dirty="0"/>
              <a:t>SDN-RBAC System Architecture</a:t>
            </a:r>
          </a:p>
          <a:p>
            <a:r>
              <a:rPr lang="en-US" sz="2800" dirty="0"/>
              <a:t>Use Case and Configuration</a:t>
            </a:r>
          </a:p>
          <a:p>
            <a:r>
              <a:rPr lang="en-US" sz="2800" dirty="0"/>
              <a:t>Performance Evaluation</a:t>
            </a:r>
          </a:p>
          <a:p>
            <a:r>
              <a:rPr lang="en-US" sz="2800" dirty="0"/>
              <a:t>Conclusion and Future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A9357A-4215-42EF-9030-94BB4B921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5CF7E-639E-4E57-A141-E5E73CB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05335-4E88-4D99-B27A-A43A37C9F1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9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26895B7-B1DD-4849-9AC4-FB9C9058DD79}"/>
              </a:ext>
            </a:extLst>
          </p:cNvPr>
          <p:cNvSpPr/>
          <p:nvPr/>
        </p:nvSpPr>
        <p:spPr>
          <a:xfrm>
            <a:off x="1683831" y="2302261"/>
            <a:ext cx="5872216" cy="2246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C90BCD64-25ED-4F4F-B93A-549872583AD3}"/>
              </a:ext>
            </a:extLst>
          </p:cNvPr>
          <p:cNvSpPr/>
          <p:nvPr/>
        </p:nvSpPr>
        <p:spPr>
          <a:xfrm>
            <a:off x="1793328" y="2509421"/>
            <a:ext cx="2303342" cy="196453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D1AA79-6384-47C8-814E-77CB14AF4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D92C2-42D9-4ECF-9E8B-AA689EAB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6C674-1452-4FB1-8956-B6A5CD74DE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420B8FD-E2B8-4492-991F-CA38B4EB8B0C}"/>
              </a:ext>
            </a:extLst>
          </p:cNvPr>
          <p:cNvGraphicFramePr>
            <a:graphicFrameLocks noGrp="1"/>
          </p:cNvGraphicFramePr>
          <p:nvPr/>
        </p:nvGraphicFramePr>
        <p:xfrm>
          <a:off x="1980292" y="2634072"/>
          <a:ext cx="194543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16">
                  <a:extLst>
                    <a:ext uri="{9D8B030D-6E8A-4147-A177-3AD203B41FA5}">
                      <a16:colId xmlns:a16="http://schemas.microsoft.com/office/drawing/2014/main" val="2076120486"/>
                    </a:ext>
                  </a:extLst>
                </a:gridCol>
                <a:gridCol w="972716">
                  <a:extLst>
                    <a:ext uri="{9D8B030D-6E8A-4147-A177-3AD203B41FA5}">
                      <a16:colId xmlns:a16="http://schemas.microsoft.com/office/drawing/2014/main" val="2021262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Topology 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Entry Pushing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20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Routing Service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Device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5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Statistics Collection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Link Discovery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2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Switch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41033"/>
                  </a:ext>
                </a:extLst>
              </a:tr>
            </a:tbl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17AF801-FB34-4F1D-BBA5-0BF53EDFBA15}"/>
              </a:ext>
            </a:extLst>
          </p:cNvPr>
          <p:cNvCxnSpPr>
            <a:cxnSpLocks/>
          </p:cNvCxnSpPr>
          <p:nvPr/>
        </p:nvCxnSpPr>
        <p:spPr>
          <a:xfrm>
            <a:off x="4516361" y="1727680"/>
            <a:ext cx="0" cy="574870"/>
          </a:xfrm>
          <a:prstGeom prst="straightConnector1">
            <a:avLst/>
          </a:prstGeom>
          <a:ln w="47625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B737F99-3931-44D4-831F-6BE5119B677E}"/>
              </a:ext>
            </a:extLst>
          </p:cNvPr>
          <p:cNvSpPr/>
          <p:nvPr/>
        </p:nvSpPr>
        <p:spPr>
          <a:xfrm>
            <a:off x="1662226" y="1049867"/>
            <a:ext cx="5843474" cy="7842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2A895DE-003C-4C9F-B872-CE9195B1F9C1}"/>
              </a:ext>
            </a:extLst>
          </p:cNvPr>
          <p:cNvGrpSpPr/>
          <p:nvPr/>
        </p:nvGrpSpPr>
        <p:grpSpPr>
          <a:xfrm>
            <a:off x="1715207" y="1090508"/>
            <a:ext cx="1028336" cy="637172"/>
            <a:chOff x="3611397" y="1181100"/>
            <a:chExt cx="822382" cy="505939"/>
          </a:xfrm>
        </p:grpSpPr>
        <p:pic>
          <p:nvPicPr>
            <p:cNvPr id="49" name="Picture 18" descr="Image result for application icon">
              <a:extLst>
                <a:ext uri="{FF2B5EF4-FFF2-40B4-BE49-F238E27FC236}">
                  <a16:creationId xmlns:a16="http://schemas.microsoft.com/office/drawing/2014/main" id="{E9CAE50A-30B8-484E-AF56-ADC09E2DDF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3681141" y="1181100"/>
              <a:ext cx="648830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0DAAC46-EDF3-4E0C-9531-011B3DDA1F41}"/>
                </a:ext>
              </a:extLst>
            </p:cNvPr>
            <p:cNvSpPr/>
            <p:nvPr/>
          </p:nvSpPr>
          <p:spPr>
            <a:xfrm>
              <a:off x="3611397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Routing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E50BC0-979C-4CF4-ACFF-5A73DC85904D}"/>
              </a:ext>
            </a:extLst>
          </p:cNvPr>
          <p:cNvGrpSpPr/>
          <p:nvPr/>
        </p:nvGrpSpPr>
        <p:grpSpPr>
          <a:xfrm>
            <a:off x="2557807" y="1090508"/>
            <a:ext cx="1042404" cy="637172"/>
            <a:chOff x="4661604" y="1181100"/>
            <a:chExt cx="822382" cy="505939"/>
          </a:xfrm>
        </p:grpSpPr>
        <p:pic>
          <p:nvPicPr>
            <p:cNvPr id="52" name="Picture 18" descr="Image result for application icon">
              <a:extLst>
                <a:ext uri="{FF2B5EF4-FFF2-40B4-BE49-F238E27FC236}">
                  <a16:creationId xmlns:a16="http://schemas.microsoft.com/office/drawing/2014/main" id="{B7C9F9F9-E33A-48F0-953E-05BDACC621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4742576" y="1181100"/>
              <a:ext cx="648830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B5AADF5-EB00-4925-975E-A49DF822BE45}"/>
                </a:ext>
              </a:extLst>
            </p:cNvPr>
            <p:cNvSpPr/>
            <p:nvPr/>
          </p:nvSpPr>
          <p:spPr>
            <a:xfrm>
              <a:off x="4661604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Firewall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3AFE1BF-331C-498A-A9BF-13D1FB97009F}"/>
              </a:ext>
            </a:extLst>
          </p:cNvPr>
          <p:cNvGrpSpPr/>
          <p:nvPr/>
        </p:nvGrpSpPr>
        <p:grpSpPr>
          <a:xfrm>
            <a:off x="3529426" y="1090508"/>
            <a:ext cx="967579" cy="637172"/>
            <a:chOff x="5452491" y="1181100"/>
            <a:chExt cx="822382" cy="505939"/>
          </a:xfrm>
        </p:grpSpPr>
        <p:pic>
          <p:nvPicPr>
            <p:cNvPr id="55" name="Picture 18" descr="Image result for application icon">
              <a:extLst>
                <a:ext uri="{FF2B5EF4-FFF2-40B4-BE49-F238E27FC236}">
                  <a16:creationId xmlns:a16="http://schemas.microsoft.com/office/drawing/2014/main" id="{F796F941-5D07-4AF9-9DDA-B56113D429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5462557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63368FE-3381-461B-8778-5E23F779629D}"/>
                </a:ext>
              </a:extLst>
            </p:cNvPr>
            <p:cNvSpPr/>
            <p:nvPr/>
          </p:nvSpPr>
          <p:spPr>
            <a:xfrm>
              <a:off x="5452491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Load </a:t>
              </a:r>
            </a:p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Balancing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F9DD26D-0757-4E8C-907C-285E27781F75}"/>
              </a:ext>
            </a:extLst>
          </p:cNvPr>
          <p:cNvGrpSpPr/>
          <p:nvPr/>
        </p:nvGrpSpPr>
        <p:grpSpPr>
          <a:xfrm>
            <a:off x="4514215" y="1090508"/>
            <a:ext cx="1992390" cy="637172"/>
            <a:chOff x="6398272" y="1181100"/>
            <a:chExt cx="1689806" cy="505939"/>
          </a:xfrm>
        </p:grpSpPr>
        <p:pic>
          <p:nvPicPr>
            <p:cNvPr id="58" name="Picture 18" descr="Image result for application icon">
              <a:extLst>
                <a:ext uri="{FF2B5EF4-FFF2-40B4-BE49-F238E27FC236}">
                  <a16:creationId xmlns:a16="http://schemas.microsoft.com/office/drawing/2014/main" id="{3F80A75D-519C-4F64-B5C6-E4D257D985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6426285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58B57D7-D204-4470-A1F2-3110E942B2B1}"/>
                </a:ext>
              </a:extLst>
            </p:cNvPr>
            <p:cNvSpPr/>
            <p:nvPr/>
          </p:nvSpPr>
          <p:spPr>
            <a:xfrm>
              <a:off x="6398272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Intrusion Prevention</a:t>
              </a:r>
            </a:p>
          </p:txBody>
        </p:sp>
        <p:pic>
          <p:nvPicPr>
            <p:cNvPr id="157" name="Picture 18" descr="Image result for application icon">
              <a:extLst>
                <a:ext uri="{FF2B5EF4-FFF2-40B4-BE49-F238E27FC236}">
                  <a16:creationId xmlns:a16="http://schemas.microsoft.com/office/drawing/2014/main" id="{94101C01-3ECB-4CBB-85F8-2CBDE26787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7289242" y="1181100"/>
              <a:ext cx="798836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05EA7B8-CDA1-4790-894F-8E26FF832C67}"/>
                </a:ext>
              </a:extLst>
            </p:cNvPr>
            <p:cNvSpPr/>
            <p:nvPr/>
          </p:nvSpPr>
          <p:spPr>
            <a:xfrm>
              <a:off x="7261229" y="1320205"/>
              <a:ext cx="822382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Network  Visualization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5A7014A-39CE-4B6F-B79E-92DA982DB10E}"/>
              </a:ext>
            </a:extLst>
          </p:cNvPr>
          <p:cNvGrpSpPr/>
          <p:nvPr/>
        </p:nvGrpSpPr>
        <p:grpSpPr>
          <a:xfrm>
            <a:off x="6831753" y="1090508"/>
            <a:ext cx="625101" cy="637172"/>
            <a:chOff x="8268418" y="1181100"/>
            <a:chExt cx="625101" cy="505939"/>
          </a:xfrm>
        </p:grpSpPr>
        <p:pic>
          <p:nvPicPr>
            <p:cNvPr id="61" name="Picture 18" descr="Image result for application icon">
              <a:extLst>
                <a:ext uri="{FF2B5EF4-FFF2-40B4-BE49-F238E27FC236}">
                  <a16:creationId xmlns:a16="http://schemas.microsoft.com/office/drawing/2014/main" id="{19F12484-E7D9-42FB-921C-36E031570D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94" b="8872"/>
            <a:stretch/>
          </p:blipFill>
          <p:spPr bwMode="auto">
            <a:xfrm>
              <a:off x="8268418" y="1181100"/>
              <a:ext cx="625101" cy="505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9BB0F0A-D62A-4BD5-A78C-D8130D154CF8}"/>
                </a:ext>
              </a:extLst>
            </p:cNvPr>
            <p:cNvSpPr/>
            <p:nvPr/>
          </p:nvSpPr>
          <p:spPr>
            <a:xfrm>
              <a:off x="8305577" y="1320205"/>
              <a:ext cx="485903" cy="31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Other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DAEC2DEE-620B-4EA2-B2AA-D889655483A5}"/>
              </a:ext>
            </a:extLst>
          </p:cNvPr>
          <p:cNvSpPr/>
          <p:nvPr/>
        </p:nvSpPr>
        <p:spPr>
          <a:xfrm>
            <a:off x="6503782" y="1320205"/>
            <a:ext cx="357687" cy="313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38997E8-84FB-4C87-A088-9A94638984B0}"/>
              </a:ext>
            </a:extLst>
          </p:cNvPr>
          <p:cNvSpPr/>
          <p:nvPr/>
        </p:nvSpPr>
        <p:spPr>
          <a:xfrm>
            <a:off x="3230880" y="1916342"/>
            <a:ext cx="125013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REST/Java APIs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DAD214-4805-4404-B0A2-BD510A5A5BF2}"/>
              </a:ext>
            </a:extLst>
          </p:cNvPr>
          <p:cNvSpPr txBox="1"/>
          <p:nvPr/>
        </p:nvSpPr>
        <p:spPr>
          <a:xfrm>
            <a:off x="2389114" y="2302550"/>
            <a:ext cx="1086969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b="1" dirty="0"/>
              <a:t>Network Services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170E628-F0AB-4919-8630-07D2FD89D140}"/>
              </a:ext>
            </a:extLst>
          </p:cNvPr>
          <p:cNvSpPr txBox="1"/>
          <p:nvPr/>
        </p:nvSpPr>
        <p:spPr>
          <a:xfrm>
            <a:off x="5363929" y="2293425"/>
            <a:ext cx="178049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100" b="1" dirty="0"/>
              <a:t>Virtual Network Resources</a:t>
            </a:r>
          </a:p>
        </p:txBody>
      </p:sp>
      <p:pic>
        <p:nvPicPr>
          <p:cNvPr id="80" name="Picture 79" descr="icon 13.png">
            <a:extLst>
              <a:ext uri="{FF2B5EF4-FFF2-40B4-BE49-F238E27FC236}">
                <a16:creationId xmlns:a16="http://schemas.microsoft.com/office/drawing/2014/main" id="{625BEA25-9ABB-49C1-892E-DC400EC12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28" y="4888530"/>
            <a:ext cx="6006739" cy="1317496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C1497B1-E0C3-4287-8F26-344328B20A34}"/>
              </a:ext>
            </a:extLst>
          </p:cNvPr>
          <p:cNvCxnSpPr>
            <a:cxnSpLocks/>
            <a:stCxn id="93" idx="1"/>
            <a:endCxn id="116" idx="0"/>
          </p:cNvCxnSpPr>
          <p:nvPr/>
        </p:nvCxnSpPr>
        <p:spPr>
          <a:xfrm flipH="1">
            <a:off x="2786545" y="5153540"/>
            <a:ext cx="1518170" cy="2198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1FE0CC0E-4AEF-44E3-981A-AE69C6C88C94}"/>
              </a:ext>
            </a:extLst>
          </p:cNvPr>
          <p:cNvCxnSpPr>
            <a:cxnSpLocks/>
            <a:stCxn id="93" idx="3"/>
            <a:endCxn id="113" idx="3"/>
          </p:cNvCxnSpPr>
          <p:nvPr/>
        </p:nvCxnSpPr>
        <p:spPr>
          <a:xfrm>
            <a:off x="4722545" y="5153540"/>
            <a:ext cx="955124" cy="156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040060B-B127-4212-BF40-FAAA51D4A54C}"/>
              </a:ext>
            </a:extLst>
          </p:cNvPr>
          <p:cNvCxnSpPr>
            <a:cxnSpLocks/>
            <a:stCxn id="93" idx="0"/>
            <a:endCxn id="94" idx="2"/>
          </p:cNvCxnSpPr>
          <p:nvPr/>
        </p:nvCxnSpPr>
        <p:spPr>
          <a:xfrm flipH="1">
            <a:off x="3809730" y="5061587"/>
            <a:ext cx="703900" cy="645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5FB75E3-5244-4638-9B57-D5DB92B6AD27}"/>
              </a:ext>
            </a:extLst>
          </p:cNvPr>
          <p:cNvGrpSpPr/>
          <p:nvPr/>
        </p:nvGrpSpPr>
        <p:grpSpPr>
          <a:xfrm>
            <a:off x="2077881" y="4995188"/>
            <a:ext cx="5230434" cy="1148562"/>
            <a:chOff x="2124376" y="4687372"/>
            <a:chExt cx="5230430" cy="1573951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1A6E96-F3CB-470F-BAA3-E89B86B141D0}"/>
                </a:ext>
              </a:extLst>
            </p:cNvPr>
            <p:cNvCxnSpPr>
              <a:cxnSpLocks/>
              <a:stCxn id="103" idx="3"/>
              <a:endCxn id="111" idx="1"/>
            </p:cNvCxnSpPr>
            <p:nvPr/>
          </p:nvCxnSpPr>
          <p:spPr>
            <a:xfrm flipV="1">
              <a:off x="6858333" y="5452152"/>
              <a:ext cx="221070" cy="346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4C5A41A-4616-4AA9-B1BE-CD7C3630CF20}"/>
                </a:ext>
              </a:extLst>
            </p:cNvPr>
            <p:cNvCxnSpPr>
              <a:cxnSpLocks/>
              <a:stCxn id="103" idx="2"/>
              <a:endCxn id="110" idx="1"/>
            </p:cNvCxnSpPr>
            <p:nvPr/>
          </p:nvCxnSpPr>
          <p:spPr>
            <a:xfrm>
              <a:off x="6649418" y="5612826"/>
              <a:ext cx="117152" cy="156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6812144-1ED3-44C9-B1A4-3187993FE724}"/>
                </a:ext>
              </a:extLst>
            </p:cNvPr>
            <p:cNvCxnSpPr>
              <a:cxnSpLocks/>
              <a:stCxn id="114" idx="0"/>
              <a:endCxn id="109" idx="0"/>
            </p:cNvCxnSpPr>
            <p:nvPr/>
          </p:nvCxnSpPr>
          <p:spPr>
            <a:xfrm>
              <a:off x="5281656" y="5494162"/>
              <a:ext cx="213533" cy="3525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26F55AE-812F-4F84-9DF9-C11EBA291255}"/>
                </a:ext>
              </a:extLst>
            </p:cNvPr>
            <p:cNvCxnSpPr>
              <a:cxnSpLocks/>
              <a:stCxn id="114" idx="0"/>
              <a:endCxn id="107" idx="3"/>
            </p:cNvCxnSpPr>
            <p:nvPr/>
          </p:nvCxnSpPr>
          <p:spPr>
            <a:xfrm flipH="1">
              <a:off x="5185772" y="5494163"/>
              <a:ext cx="95885" cy="547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EE0A5F-D7A2-4544-93E9-61F0A12F4537}"/>
                </a:ext>
              </a:extLst>
            </p:cNvPr>
            <p:cNvCxnSpPr>
              <a:cxnSpLocks/>
              <a:stCxn id="113" idx="3"/>
              <a:endCxn id="103" idx="0"/>
            </p:cNvCxnSpPr>
            <p:nvPr/>
          </p:nvCxnSpPr>
          <p:spPr>
            <a:xfrm>
              <a:off x="5724162" y="5118559"/>
              <a:ext cx="925256" cy="242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A8FE099-7AE1-4A41-9EB0-72F202CDE40F}"/>
                </a:ext>
              </a:extLst>
            </p:cNvPr>
            <p:cNvCxnSpPr>
              <a:cxnSpLocks/>
              <a:stCxn id="94" idx="0"/>
              <a:endCxn id="108" idx="0"/>
            </p:cNvCxnSpPr>
            <p:nvPr/>
          </p:nvCxnSpPr>
          <p:spPr>
            <a:xfrm>
              <a:off x="3856224" y="5410706"/>
              <a:ext cx="177727" cy="435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B9988D1-E7CD-406B-8F00-E76293792885}"/>
                </a:ext>
              </a:extLst>
            </p:cNvPr>
            <p:cNvCxnSpPr>
              <a:cxnSpLocks/>
              <a:stCxn id="94" idx="0"/>
              <a:endCxn id="104" idx="3"/>
            </p:cNvCxnSpPr>
            <p:nvPr/>
          </p:nvCxnSpPr>
          <p:spPr>
            <a:xfrm flipH="1">
              <a:off x="3678964" y="5410706"/>
              <a:ext cx="177260" cy="5528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026690C-EC2D-4285-A8AA-441A703AB2A4}"/>
                </a:ext>
              </a:extLst>
            </p:cNvPr>
            <p:cNvCxnSpPr>
              <a:cxnSpLocks/>
              <a:stCxn id="116" idx="0"/>
              <a:endCxn id="105" idx="3"/>
            </p:cNvCxnSpPr>
            <p:nvPr/>
          </p:nvCxnSpPr>
          <p:spPr>
            <a:xfrm flipH="1">
              <a:off x="2636346" y="5205690"/>
              <a:ext cx="196694" cy="6123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90BEC20-1813-441E-A786-51E41A046382}"/>
                </a:ext>
              </a:extLst>
            </p:cNvPr>
            <p:cNvCxnSpPr>
              <a:cxnSpLocks/>
              <a:stCxn id="116" idx="1"/>
              <a:endCxn id="106" idx="3"/>
            </p:cNvCxnSpPr>
            <p:nvPr/>
          </p:nvCxnSpPr>
          <p:spPr>
            <a:xfrm flipH="1">
              <a:off x="2399779" y="5331682"/>
              <a:ext cx="224342" cy="1036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F8983A9-E3C1-4F19-AFFC-DFDB4366F5ED}"/>
                </a:ext>
              </a:extLst>
            </p:cNvPr>
            <p:cNvCxnSpPr>
              <a:cxnSpLocks/>
              <a:stCxn id="94" idx="1"/>
              <a:endCxn id="116" idx="1"/>
            </p:cNvCxnSpPr>
            <p:nvPr/>
          </p:nvCxnSpPr>
          <p:spPr>
            <a:xfrm flipH="1" flipV="1">
              <a:off x="2624122" y="5331682"/>
              <a:ext cx="1023188" cy="205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5C5B838-8004-417A-B6C0-C1EF8D67EAD0}"/>
                </a:ext>
              </a:extLst>
            </p:cNvPr>
            <p:cNvCxnSpPr>
              <a:cxnSpLocks/>
              <a:stCxn id="114" idx="1"/>
              <a:endCxn id="94" idx="3"/>
            </p:cNvCxnSpPr>
            <p:nvPr/>
          </p:nvCxnSpPr>
          <p:spPr>
            <a:xfrm flipH="1" flipV="1">
              <a:off x="4065138" y="5536714"/>
              <a:ext cx="1007603" cy="834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97" name="Picture 50" descr="Related image">
              <a:extLst>
                <a:ext uri="{FF2B5EF4-FFF2-40B4-BE49-F238E27FC236}">
                  <a16:creationId xmlns:a16="http://schemas.microsoft.com/office/drawing/2014/main" id="{01567153-454A-432D-A673-021A145B6E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6689390" y="5257530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50" descr="Related image">
              <a:extLst>
                <a:ext uri="{FF2B5EF4-FFF2-40B4-BE49-F238E27FC236}">
                  <a16:creationId xmlns:a16="http://schemas.microsoft.com/office/drawing/2014/main" id="{51100000-17F6-42F9-B8F5-F36BBBDACC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5061432" y="5415323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50" descr="Related image">
              <a:extLst>
                <a:ext uri="{FF2B5EF4-FFF2-40B4-BE49-F238E27FC236}">
                  <a16:creationId xmlns:a16="http://schemas.microsoft.com/office/drawing/2014/main" id="{1FF1EE06-B82C-4749-A3E9-36E5B450B1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5539269" y="4896049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50" descr="Related image">
              <a:extLst>
                <a:ext uri="{FF2B5EF4-FFF2-40B4-BE49-F238E27FC236}">
                  <a16:creationId xmlns:a16="http://schemas.microsoft.com/office/drawing/2014/main" id="{A786F811-5C46-48CB-AB36-F790F044E5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4642527" y="4687372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50" descr="Related image">
              <a:extLst>
                <a:ext uri="{FF2B5EF4-FFF2-40B4-BE49-F238E27FC236}">
                  <a16:creationId xmlns:a16="http://schemas.microsoft.com/office/drawing/2014/main" id="{D9B3808B-2332-4041-B930-41E9E0353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2606982" y="5107568"/>
              <a:ext cx="171271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2347CFA-3FA3-4515-A0C8-21353EA5E069}"/>
                </a:ext>
              </a:extLst>
            </p:cNvPr>
            <p:cNvCxnSpPr>
              <a:cxnSpLocks/>
              <a:stCxn id="114" idx="1"/>
              <a:endCxn id="103" idx="3"/>
            </p:cNvCxnSpPr>
            <p:nvPr/>
          </p:nvCxnSpPr>
          <p:spPr>
            <a:xfrm flipV="1">
              <a:off x="5072741" y="5486816"/>
              <a:ext cx="1785590" cy="133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03" name="Picture 4">
              <a:extLst>
                <a:ext uri="{FF2B5EF4-FFF2-40B4-BE49-F238E27FC236}">
                  <a16:creationId xmlns:a16="http://schemas.microsoft.com/office/drawing/2014/main" id="{46049C4D-0FBC-486C-B46D-AEC7F551627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0503" y="5360808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F725B8D9-43EB-427B-A5AA-E072A275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3561" y="5756228"/>
              <a:ext cx="275403" cy="414643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C295A27-51FF-43B2-A7DE-1A3352B0E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943" y="5610743"/>
              <a:ext cx="275403" cy="414643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F7770D7E-1045-42ED-B00A-134A4C327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76" y="5227984"/>
              <a:ext cx="275403" cy="414643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04AD007F-57E1-4FB7-A3F1-85FDAB0C7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68" y="5834653"/>
              <a:ext cx="275403" cy="414643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0FB2727-CBA7-48BC-B1D4-7B36F2671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6249" y="5846680"/>
              <a:ext cx="275403" cy="414643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F9DA73A8-72A4-4B29-8B4E-25A5C79B6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487" y="5846680"/>
              <a:ext cx="275403" cy="414643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9EB3E4A2-5704-470D-A9FC-28EE88073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9" y="5562407"/>
              <a:ext cx="275403" cy="414643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881844DE-B1CD-4EDF-AC07-06D7B15AA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403" y="5244832"/>
              <a:ext cx="275403" cy="414643"/>
            </a:xfrm>
            <a:prstGeom prst="rect">
              <a:avLst/>
            </a:prstGeom>
          </p:spPr>
        </p:pic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D108873-2A64-4788-BEAA-37EBF1CD5030}"/>
                </a:ext>
              </a:extLst>
            </p:cNvPr>
            <p:cNvCxnSpPr>
              <a:cxnSpLocks/>
              <a:stCxn id="113" idx="2"/>
              <a:endCxn id="114" idx="0"/>
            </p:cNvCxnSpPr>
            <p:nvPr/>
          </p:nvCxnSpPr>
          <p:spPr>
            <a:xfrm flipH="1">
              <a:off x="5281657" y="5244567"/>
              <a:ext cx="233591" cy="2495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98A1EBDA-5E7C-4F43-BE9F-11437246076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332" y="4992546"/>
              <a:ext cx="417830" cy="25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4" name="Picture 4">
              <a:extLst>
                <a:ext uri="{FF2B5EF4-FFF2-40B4-BE49-F238E27FC236}">
                  <a16:creationId xmlns:a16="http://schemas.microsoft.com/office/drawing/2014/main" id="{30F3A415-929E-4E8A-9DD3-E99FA91D652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741" y="5494161"/>
              <a:ext cx="417830" cy="252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5" name="Picture 50" descr="Related image">
              <a:extLst>
                <a:ext uri="{FF2B5EF4-FFF2-40B4-BE49-F238E27FC236}">
                  <a16:creationId xmlns:a16="http://schemas.microsoft.com/office/drawing/2014/main" id="{77EA57F6-2C32-4A9E-BE01-10AAD11C31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31288" r="25992" b="4881"/>
            <a:stretch/>
          </p:blipFill>
          <p:spPr bwMode="auto">
            <a:xfrm>
              <a:off x="3770589" y="5302011"/>
              <a:ext cx="171272" cy="181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4">
              <a:extLst>
                <a:ext uri="{FF2B5EF4-FFF2-40B4-BE49-F238E27FC236}">
                  <a16:creationId xmlns:a16="http://schemas.microsoft.com/office/drawing/2014/main" id="{88109DFD-5945-4880-8AF0-C5F5F9C4D77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125" y="5205690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5C005323-60A4-4EF9-9A22-26DC4E19920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1208" y="4778363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4" name="Picture 4">
              <a:extLst>
                <a:ext uri="{FF2B5EF4-FFF2-40B4-BE49-F238E27FC236}">
                  <a16:creationId xmlns:a16="http://schemas.microsoft.com/office/drawing/2014/main" id="{3553F285-F846-4A97-BE96-7B31F10111D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309" y="5410706"/>
              <a:ext cx="417830" cy="252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37913E9-9596-4254-94D5-DF6AB4118A3D}"/>
              </a:ext>
            </a:extLst>
          </p:cNvPr>
          <p:cNvCxnSpPr>
            <a:cxnSpLocks/>
          </p:cNvCxnSpPr>
          <p:nvPr/>
        </p:nvCxnSpPr>
        <p:spPr>
          <a:xfrm>
            <a:off x="4522139" y="4549123"/>
            <a:ext cx="0" cy="512464"/>
          </a:xfrm>
          <a:prstGeom prst="straightConnector1">
            <a:avLst/>
          </a:prstGeom>
          <a:ln w="47625">
            <a:solidFill>
              <a:schemeClr val="tx1"/>
            </a:solidFill>
            <a:prstDash val="solid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B3604F18-97BD-4A2D-8EBA-172120B69F7B}"/>
              </a:ext>
            </a:extLst>
          </p:cNvPr>
          <p:cNvSpPr txBox="1"/>
          <p:nvPr/>
        </p:nvSpPr>
        <p:spPr>
          <a:xfrm>
            <a:off x="2949389" y="4630493"/>
            <a:ext cx="15978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OpenFlow Protocol</a:t>
            </a:r>
          </a:p>
        </p:txBody>
      </p:sp>
      <p:sp>
        <p:nvSpPr>
          <p:cNvPr id="117" name="Flowchart: Alternate Process 116">
            <a:extLst>
              <a:ext uri="{FF2B5EF4-FFF2-40B4-BE49-F238E27FC236}">
                <a16:creationId xmlns:a16="http://schemas.microsoft.com/office/drawing/2014/main" id="{22BF745A-E2CE-4FDE-8183-B2143BD0F8FD}"/>
              </a:ext>
            </a:extLst>
          </p:cNvPr>
          <p:cNvSpPr/>
          <p:nvPr/>
        </p:nvSpPr>
        <p:spPr>
          <a:xfrm>
            <a:off x="4768246" y="2513033"/>
            <a:ext cx="2690588" cy="1960924"/>
          </a:xfrm>
          <a:prstGeom prst="flowChartAlternateProcess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" name="Picture 8" descr="Related image">
            <a:extLst>
              <a:ext uri="{FF2B5EF4-FFF2-40B4-BE49-F238E27FC236}">
                <a16:creationId xmlns:a16="http://schemas.microsoft.com/office/drawing/2014/main" id="{BC10163A-5739-47C1-9847-9AA49C1A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3955" y="3966372"/>
            <a:ext cx="321735" cy="3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BA1E2FAA-42C3-43D2-A60D-DFF6E607F681}"/>
              </a:ext>
            </a:extLst>
          </p:cNvPr>
          <p:cNvSpPr txBox="1"/>
          <p:nvPr/>
        </p:nvSpPr>
        <p:spPr>
          <a:xfrm>
            <a:off x="6140951" y="2908411"/>
            <a:ext cx="69739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Switches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3BCABC9-6A27-4803-AAD5-C8BEB4EB0762}"/>
              </a:ext>
            </a:extLst>
          </p:cNvPr>
          <p:cNvSpPr txBox="1"/>
          <p:nvPr/>
        </p:nvSpPr>
        <p:spPr>
          <a:xfrm>
            <a:off x="6708044" y="3559922"/>
            <a:ext cx="69739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VLANs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D533EFE-3884-4F60-B802-130AE2EA8703}"/>
              </a:ext>
            </a:extLst>
          </p:cNvPr>
          <p:cNvGrpSpPr/>
          <p:nvPr/>
        </p:nvGrpSpPr>
        <p:grpSpPr>
          <a:xfrm>
            <a:off x="6716852" y="3199830"/>
            <a:ext cx="591463" cy="355126"/>
            <a:chOff x="4123063" y="2695127"/>
            <a:chExt cx="584195" cy="350762"/>
          </a:xfrm>
        </p:grpSpPr>
        <p:pic>
          <p:nvPicPr>
            <p:cNvPr id="123" name="Picture 22" descr="Image result for network switches icon">
              <a:extLst>
                <a:ext uri="{FF2B5EF4-FFF2-40B4-BE49-F238E27FC236}">
                  <a16:creationId xmlns:a16="http://schemas.microsoft.com/office/drawing/2014/main" id="{5CB05864-3E6F-497A-B520-EA8E1ECDD4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3063" y="2695127"/>
              <a:ext cx="350762" cy="350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2" descr="Image result for network switches icon">
              <a:extLst>
                <a:ext uri="{FF2B5EF4-FFF2-40B4-BE49-F238E27FC236}">
                  <a16:creationId xmlns:a16="http://schemas.microsoft.com/office/drawing/2014/main" id="{C8A7A6D5-77E0-444D-92A3-64D6D1DB1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496" y="2695127"/>
              <a:ext cx="350762" cy="350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51A5D97-1C40-41EF-B9B9-B5FC72EF81DF}"/>
              </a:ext>
            </a:extLst>
          </p:cNvPr>
          <p:cNvGrpSpPr/>
          <p:nvPr/>
        </p:nvGrpSpPr>
        <p:grpSpPr>
          <a:xfrm>
            <a:off x="6276085" y="2594962"/>
            <a:ext cx="444044" cy="290687"/>
            <a:chOff x="5532227" y="2730412"/>
            <a:chExt cx="438587" cy="287114"/>
          </a:xfrm>
        </p:grpSpPr>
        <p:pic>
          <p:nvPicPr>
            <p:cNvPr id="126" name="Picture 4">
              <a:extLst>
                <a:ext uri="{FF2B5EF4-FFF2-40B4-BE49-F238E27FC236}">
                  <a16:creationId xmlns:a16="http://schemas.microsoft.com/office/drawing/2014/main" id="{349D7C2C-4D5F-413F-8D11-6B329DFB25F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227" y="2868038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B942BAC-F731-4E30-B39C-D6D56ED15D8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1634" y="2730412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8" name="Picture 4">
              <a:extLst>
                <a:ext uri="{FF2B5EF4-FFF2-40B4-BE49-F238E27FC236}">
                  <a16:creationId xmlns:a16="http://schemas.microsoft.com/office/drawing/2014/main" id="{FCDC9588-7555-48B8-8756-CAAD135046B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8890" y="2840614"/>
              <a:ext cx="271924" cy="149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29" name="Picture 24" descr="Image result for network switches icon">
            <a:extLst>
              <a:ext uri="{FF2B5EF4-FFF2-40B4-BE49-F238E27FC236}">
                <a16:creationId xmlns:a16="http://schemas.microsoft.com/office/drawing/2014/main" id="{CB74C9C3-A4B6-4E3A-9EAD-FFCA31717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t="7766" r="30428" b="8558"/>
          <a:stretch/>
        </p:blipFill>
        <p:spPr bwMode="auto">
          <a:xfrm>
            <a:off x="5711080" y="3922638"/>
            <a:ext cx="305438" cy="3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B2625D49-7EDE-42CF-905D-E51FDC5DF2C2}"/>
              </a:ext>
            </a:extLst>
          </p:cNvPr>
          <p:cNvSpPr txBox="1"/>
          <p:nvPr/>
        </p:nvSpPr>
        <p:spPr>
          <a:xfrm>
            <a:off x="5577919" y="4264045"/>
            <a:ext cx="5948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Links</a:t>
            </a:r>
          </a:p>
        </p:txBody>
      </p:sp>
      <p:pic>
        <p:nvPicPr>
          <p:cNvPr id="131" name="Picture 32" descr="Image result for network ports icon">
            <a:extLst>
              <a:ext uri="{FF2B5EF4-FFF2-40B4-BE49-F238E27FC236}">
                <a16:creationId xmlns:a16="http://schemas.microsoft.com/office/drawing/2014/main" id="{45DECEDD-7622-45E4-A72E-BE8769E46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8550" r="8389" b="12057"/>
          <a:stretch/>
        </p:blipFill>
        <p:spPr bwMode="auto">
          <a:xfrm>
            <a:off x="6838343" y="2594957"/>
            <a:ext cx="378309" cy="3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0FF27EB0-C50A-421F-885A-84C64FCF5706}"/>
              </a:ext>
            </a:extLst>
          </p:cNvPr>
          <p:cNvSpPr txBox="1"/>
          <p:nvPr/>
        </p:nvSpPr>
        <p:spPr>
          <a:xfrm>
            <a:off x="6806638" y="2908411"/>
            <a:ext cx="425776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Ports</a:t>
            </a:r>
          </a:p>
        </p:txBody>
      </p:sp>
      <p:pic>
        <p:nvPicPr>
          <p:cNvPr id="133" name="Picture 38" descr="Related image">
            <a:extLst>
              <a:ext uri="{FF2B5EF4-FFF2-40B4-BE49-F238E27FC236}">
                <a16:creationId xmlns:a16="http://schemas.microsoft.com/office/drawing/2014/main" id="{F0F5B8D5-DD02-4E2E-AE8C-8C62CEFF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40" y="3106723"/>
            <a:ext cx="501966" cy="5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B993E57D-FBE9-4111-84FA-BFEA9FB7874A}"/>
              </a:ext>
            </a:extLst>
          </p:cNvPr>
          <p:cNvSpPr txBox="1"/>
          <p:nvPr/>
        </p:nvSpPr>
        <p:spPr>
          <a:xfrm>
            <a:off x="6197792" y="3538915"/>
            <a:ext cx="596784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Config-</a:t>
            </a:r>
            <a:br>
              <a:rPr lang="en-US" sz="1050" b="1" dirty="0"/>
            </a:br>
            <a:r>
              <a:rPr lang="en-US" sz="1050" b="1" dirty="0" err="1"/>
              <a:t>urations</a:t>
            </a:r>
            <a:endParaRPr lang="en-US" sz="1050" b="1" dirty="0"/>
          </a:p>
        </p:txBody>
      </p:sp>
      <p:pic>
        <p:nvPicPr>
          <p:cNvPr id="135" name="Picture 44" descr="Image result for icons network traffic">
            <a:extLst>
              <a:ext uri="{FF2B5EF4-FFF2-40B4-BE49-F238E27FC236}">
                <a16:creationId xmlns:a16="http://schemas.microsoft.com/office/drawing/2014/main" id="{B2F4BF39-080B-4BF9-908E-59ABF90E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96" y="3125398"/>
            <a:ext cx="454208" cy="4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A0826F4B-D36E-4D94-B8AA-CA7BAA8BBC4D}"/>
              </a:ext>
            </a:extLst>
          </p:cNvPr>
          <p:cNvSpPr txBox="1"/>
          <p:nvPr/>
        </p:nvSpPr>
        <p:spPr>
          <a:xfrm>
            <a:off x="5526663" y="3535434"/>
            <a:ext cx="620608" cy="4154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Traffic payloads</a:t>
            </a:r>
          </a:p>
        </p:txBody>
      </p:sp>
      <p:pic>
        <p:nvPicPr>
          <p:cNvPr id="137" name="Picture 467" descr="Image result for statistics icon">
            <a:extLst>
              <a:ext uri="{FF2B5EF4-FFF2-40B4-BE49-F238E27FC236}">
                <a16:creationId xmlns:a16="http://schemas.microsoft.com/office/drawing/2014/main" id="{BDFF6DB7-1885-43B3-9C42-E40DCFCDC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8558" r="21369" b="8927"/>
          <a:stretch/>
        </p:blipFill>
        <p:spPr bwMode="auto">
          <a:xfrm>
            <a:off x="5031548" y="3185808"/>
            <a:ext cx="306960" cy="3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08A4124A-5E01-4788-8CA1-DBF9069189D3}"/>
              </a:ext>
            </a:extLst>
          </p:cNvPr>
          <p:cNvSpPr txBox="1"/>
          <p:nvPr/>
        </p:nvSpPr>
        <p:spPr>
          <a:xfrm>
            <a:off x="4901214" y="3540007"/>
            <a:ext cx="59444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Statistics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EC7D80C-B32F-4E12-AD07-0FCE24C1B72A}"/>
              </a:ext>
            </a:extLst>
          </p:cNvPr>
          <p:cNvSpPr txBox="1"/>
          <p:nvPr/>
        </p:nvSpPr>
        <p:spPr>
          <a:xfrm>
            <a:off x="6683997" y="4257226"/>
            <a:ext cx="803410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Other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ADBA081-2164-43A3-B991-4CA3C22A41E3}"/>
              </a:ext>
            </a:extLst>
          </p:cNvPr>
          <p:cNvSpPr txBox="1"/>
          <p:nvPr/>
        </p:nvSpPr>
        <p:spPr>
          <a:xfrm>
            <a:off x="4889356" y="2908411"/>
            <a:ext cx="59444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Topology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86C02495-4843-428B-A8A6-72F7F8666B0A}"/>
              </a:ext>
            </a:extLst>
          </p:cNvPr>
          <p:cNvSpPr txBox="1"/>
          <p:nvPr/>
        </p:nvSpPr>
        <p:spPr>
          <a:xfrm>
            <a:off x="5023625" y="4264045"/>
            <a:ext cx="34321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Hosts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36B62FF-4AA0-454D-AF57-B0AD4CF50300}"/>
              </a:ext>
            </a:extLst>
          </p:cNvPr>
          <p:cNvSpPr txBox="1"/>
          <p:nvPr/>
        </p:nvSpPr>
        <p:spPr>
          <a:xfrm>
            <a:off x="6254176" y="4263640"/>
            <a:ext cx="512402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Devices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430EC9C-396B-421C-A436-F7D326A51B68}"/>
              </a:ext>
            </a:extLst>
          </p:cNvPr>
          <p:cNvGrpSpPr/>
          <p:nvPr/>
        </p:nvGrpSpPr>
        <p:grpSpPr>
          <a:xfrm>
            <a:off x="4934652" y="3965577"/>
            <a:ext cx="599098" cy="317807"/>
            <a:chOff x="1062279" y="1422288"/>
            <a:chExt cx="1017765" cy="539901"/>
          </a:xfrm>
        </p:grpSpPr>
        <p:pic>
          <p:nvPicPr>
            <p:cNvPr id="146" name="Picture 16" descr="Image result for workstation icon">
              <a:extLst>
                <a:ext uri="{FF2B5EF4-FFF2-40B4-BE49-F238E27FC236}">
                  <a16:creationId xmlns:a16="http://schemas.microsoft.com/office/drawing/2014/main" id="{F4330766-E727-40BF-B878-E60F9B4E0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359" y="1422288"/>
              <a:ext cx="539900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16" descr="Image result for workstation icon">
              <a:extLst>
                <a:ext uri="{FF2B5EF4-FFF2-40B4-BE49-F238E27FC236}">
                  <a16:creationId xmlns:a16="http://schemas.microsoft.com/office/drawing/2014/main" id="{C5716764-1411-4208-BDB7-09D08F60B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144" y="1422288"/>
              <a:ext cx="539900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16" descr="Image result for workstation icon">
              <a:extLst>
                <a:ext uri="{FF2B5EF4-FFF2-40B4-BE49-F238E27FC236}">
                  <a16:creationId xmlns:a16="http://schemas.microsoft.com/office/drawing/2014/main" id="{3D6B2F4B-7716-491F-8179-6D6DA02DB6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84"/>
            <a:stretch/>
          </p:blipFill>
          <p:spPr bwMode="auto">
            <a:xfrm>
              <a:off x="1062279" y="1422288"/>
              <a:ext cx="253837" cy="53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6A9CAD2-BEF0-4724-B5D9-48922E999988}"/>
              </a:ext>
            </a:extLst>
          </p:cNvPr>
          <p:cNvGrpSpPr/>
          <p:nvPr/>
        </p:nvGrpSpPr>
        <p:grpSpPr>
          <a:xfrm>
            <a:off x="6273143" y="3988955"/>
            <a:ext cx="474465" cy="308297"/>
            <a:chOff x="6196952" y="3204708"/>
            <a:chExt cx="378454" cy="245911"/>
          </a:xfrm>
        </p:grpSpPr>
        <p:pic>
          <p:nvPicPr>
            <p:cNvPr id="150" name="Picture 18" descr="Image result for printers icon">
              <a:extLst>
                <a:ext uri="{FF2B5EF4-FFF2-40B4-BE49-F238E27FC236}">
                  <a16:creationId xmlns:a16="http://schemas.microsoft.com/office/drawing/2014/main" id="{EFF1D44E-9189-4DC7-BED5-2FD46E373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944" y="3204708"/>
              <a:ext cx="233462" cy="23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34" descr="Related image">
              <a:extLst>
                <a:ext uri="{FF2B5EF4-FFF2-40B4-BE49-F238E27FC236}">
                  <a16:creationId xmlns:a16="http://schemas.microsoft.com/office/drawing/2014/main" id="{1595CE51-E0A5-4E31-A87E-69A66E27CE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70" t="5186" r="29741" b="51667"/>
            <a:stretch/>
          </p:blipFill>
          <p:spPr bwMode="auto">
            <a:xfrm>
              <a:off x="6196952" y="3220450"/>
              <a:ext cx="139172" cy="230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2" name="Picture 10" descr="Image result for network topology icon">
            <a:extLst>
              <a:ext uri="{FF2B5EF4-FFF2-40B4-BE49-F238E27FC236}">
                <a16:creationId xmlns:a16="http://schemas.microsoft.com/office/drawing/2014/main" id="{BC1E0B08-82A9-4B3D-905D-EE95EA530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" t="4155" r="6039" b="10065"/>
          <a:stretch/>
        </p:blipFill>
        <p:spPr bwMode="auto">
          <a:xfrm>
            <a:off x="4913314" y="2576532"/>
            <a:ext cx="545692" cy="34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F41707BB-F014-480F-933B-8295A19D5FA6}"/>
              </a:ext>
            </a:extLst>
          </p:cNvPr>
          <p:cNvSpPr txBox="1"/>
          <p:nvPr/>
        </p:nvSpPr>
        <p:spPr>
          <a:xfrm>
            <a:off x="5412974" y="2904653"/>
            <a:ext cx="869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Flow tables</a:t>
            </a:r>
          </a:p>
        </p:txBody>
      </p:sp>
      <p:pic>
        <p:nvPicPr>
          <p:cNvPr id="154" name="Picture 50" descr="Related image">
            <a:extLst>
              <a:ext uri="{FF2B5EF4-FFF2-40B4-BE49-F238E27FC236}">
                <a16:creationId xmlns:a16="http://schemas.microsoft.com/office/drawing/2014/main" id="{BB16CB10-AB99-4A81-B86C-6BA596ABD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3799" r="4463" b="4881"/>
          <a:stretch/>
        </p:blipFill>
        <p:spPr bwMode="auto">
          <a:xfrm>
            <a:off x="5667616" y="2567004"/>
            <a:ext cx="348902" cy="36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DAC7B1CE-D4CA-4611-9164-20D99322EFB4}"/>
              </a:ext>
            </a:extLst>
          </p:cNvPr>
          <p:cNvSpPr/>
          <p:nvPr/>
        </p:nvSpPr>
        <p:spPr>
          <a:xfrm>
            <a:off x="4120638" y="3168800"/>
            <a:ext cx="622208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50" b="1" dirty="0"/>
              <a:t>Manage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2F2BA707-3076-446F-9193-ED7E832E2FCC}"/>
              </a:ext>
            </a:extLst>
          </p:cNvPr>
          <p:cNvCxnSpPr>
            <a:cxnSpLocks/>
            <a:stCxn id="44" idx="3"/>
            <a:endCxn id="117" idx="1"/>
          </p:cNvCxnSpPr>
          <p:nvPr/>
        </p:nvCxnSpPr>
        <p:spPr>
          <a:xfrm>
            <a:off x="4096670" y="3491689"/>
            <a:ext cx="671576" cy="1806"/>
          </a:xfrm>
          <a:prstGeom prst="straightConnector1">
            <a:avLst/>
          </a:prstGeom>
          <a:ln w="47625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CA94A58A-E170-4EEC-8260-D28CCFEC5C56}"/>
              </a:ext>
            </a:extLst>
          </p:cNvPr>
          <p:cNvSpPr txBox="1"/>
          <p:nvPr/>
        </p:nvSpPr>
        <p:spPr>
          <a:xfrm>
            <a:off x="231113" y="1137198"/>
            <a:ext cx="156221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Application Plane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AB39455-50F3-492C-B050-7EA71F04C80C}"/>
              </a:ext>
            </a:extLst>
          </p:cNvPr>
          <p:cNvSpPr txBox="1"/>
          <p:nvPr/>
        </p:nvSpPr>
        <p:spPr>
          <a:xfrm>
            <a:off x="260623" y="3046022"/>
            <a:ext cx="129059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Control Plane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04C54B4-88E1-4D8A-8B19-35BBBC856CF7}"/>
              </a:ext>
            </a:extLst>
          </p:cNvPr>
          <p:cNvSpPr txBox="1"/>
          <p:nvPr/>
        </p:nvSpPr>
        <p:spPr>
          <a:xfrm>
            <a:off x="231112" y="5353226"/>
            <a:ext cx="158008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/>
              <a:t>Data Plane</a:t>
            </a:r>
          </a:p>
          <a:p>
            <a:r>
              <a:rPr lang="en-US" sz="1400" b="1" dirty="0"/>
              <a:t>(Infrastructure)</a:t>
            </a:r>
          </a:p>
        </p:txBody>
      </p:sp>
      <p:grpSp>
        <p:nvGrpSpPr>
          <p:cNvPr id="166" name="Group 39">
            <a:extLst>
              <a:ext uri="{FF2B5EF4-FFF2-40B4-BE49-F238E27FC236}">
                <a16:creationId xmlns:a16="http://schemas.microsoft.com/office/drawing/2014/main" id="{E5F2A6AC-5FA8-481C-BAE5-43690F104945}"/>
              </a:ext>
            </a:extLst>
          </p:cNvPr>
          <p:cNvGrpSpPr>
            <a:grpSpLocks/>
          </p:cNvGrpSpPr>
          <p:nvPr/>
        </p:nvGrpSpPr>
        <p:grpSpPr bwMode="auto">
          <a:xfrm>
            <a:off x="4537468" y="4561786"/>
            <a:ext cx="751840" cy="301512"/>
            <a:chOff x="4809596" y="3324225"/>
            <a:chExt cx="1432560" cy="592669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52B0F7BF-621A-47A9-A4C2-238CEEC5724E}"/>
                </a:ext>
              </a:extLst>
            </p:cNvPr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Tw Cen MT"/>
              </a:endParaRPr>
            </a:p>
          </p:txBody>
        </p:sp>
        <p:pic>
          <p:nvPicPr>
            <p:cNvPr id="170" name="Picture 31" descr="OpenFlow-Logo-Medium.tif">
              <a:extLst>
                <a:ext uri="{FF2B5EF4-FFF2-40B4-BE49-F238E27FC236}">
                  <a16:creationId xmlns:a16="http://schemas.microsoft.com/office/drawing/2014/main" id="{FAA6F6F7-506B-4983-BD5E-DFC6F172E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19CBBB2-32B1-4FBF-9CC1-9167F88C3B20}"/>
              </a:ext>
            </a:extLst>
          </p:cNvPr>
          <p:cNvSpPr/>
          <p:nvPr/>
        </p:nvSpPr>
        <p:spPr>
          <a:xfrm>
            <a:off x="5029525" y="1803859"/>
            <a:ext cx="3476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Open Interface: needs control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A055F5-0B97-4A7F-A91C-A08D9820FBD6}"/>
              </a:ext>
            </a:extLst>
          </p:cNvPr>
          <p:cNvCxnSpPr>
            <a:cxnSpLocks/>
            <a:stCxn id="162" idx="1"/>
          </p:cNvCxnSpPr>
          <p:nvPr/>
        </p:nvCxnSpPr>
        <p:spPr>
          <a:xfrm flipH="1">
            <a:off x="4548409" y="1988525"/>
            <a:ext cx="481116" cy="149869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3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8DD5F3-EDED-4101-881F-12955E38E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23" y="1055077"/>
            <a:ext cx="8186461" cy="5121886"/>
          </a:xfrm>
        </p:spPr>
        <p:txBody>
          <a:bodyPr>
            <a:normAutofit/>
          </a:bodyPr>
          <a:lstStyle/>
          <a:p>
            <a:pPr marL="174625" indent="-174625"/>
            <a:r>
              <a:rPr lang="en-US" sz="2400" b="1" dirty="0"/>
              <a:t>Access control problem:</a:t>
            </a:r>
          </a:p>
          <a:p>
            <a:pPr marL="520700" lvl="1" indent="-174625"/>
            <a:r>
              <a:rPr lang="en-US" sz="2100" dirty="0"/>
              <a:t>Control which subjects (SDN apps) can access which objects (virtual network resources) for performing which actions (SDN operations).</a:t>
            </a:r>
          </a:p>
          <a:p>
            <a:pPr marL="174625" indent="-174625"/>
            <a:endParaRPr lang="en-US" sz="2400" dirty="0"/>
          </a:p>
          <a:p>
            <a:pPr marL="174625" indent="-174625"/>
            <a:r>
              <a:rPr lang="en-US" sz="2400" b="1" dirty="0"/>
              <a:t>Key issues for SDN include:</a:t>
            </a:r>
          </a:p>
          <a:p>
            <a:pPr marL="520700" lvl="1" indent="-174625"/>
            <a:r>
              <a:rPr lang="en-US" sz="2000" dirty="0"/>
              <a:t>Reducing network exposure to attack surface.</a:t>
            </a:r>
          </a:p>
          <a:p>
            <a:pPr marL="803275" lvl="2" indent="-174625"/>
            <a:r>
              <a:rPr lang="en-US" sz="1700" dirty="0"/>
              <a:t>Apply principle of least privileges for SDN apps.</a:t>
            </a:r>
          </a:p>
          <a:p>
            <a:pPr marL="803275" lvl="2" indent="-174625"/>
            <a:r>
              <a:rPr lang="en-US" sz="1700" dirty="0"/>
              <a:t>Minimize active permissions available for an SDN app.</a:t>
            </a:r>
          </a:p>
          <a:p>
            <a:pPr marL="520700" lvl="1" indent="-174625"/>
            <a:r>
              <a:rPr lang="en-US" sz="2000" dirty="0"/>
              <a:t>Facilitate administration of access control.</a:t>
            </a:r>
          </a:p>
          <a:p>
            <a:pPr marL="520700" lvl="1" indent="-174625"/>
            <a:endParaRPr lang="en-US" sz="2300" dirty="0"/>
          </a:p>
          <a:p>
            <a:pPr marL="174625" indent="-174625"/>
            <a:r>
              <a:rPr lang="en-US" sz="2300" b="1" dirty="0"/>
              <a:t>Challenges:</a:t>
            </a:r>
          </a:p>
          <a:p>
            <a:pPr marL="520700" lvl="1" indent="-174625"/>
            <a:r>
              <a:rPr lang="en-US" sz="2000" dirty="0"/>
              <a:t>Handling sessions of controller apps (no direct user interaction). </a:t>
            </a:r>
          </a:p>
          <a:p>
            <a:pPr marL="520700" lvl="1" indent="-174625"/>
            <a:r>
              <a:rPr lang="en-US" sz="2000" dirty="0"/>
              <a:t>Implementing access control with minimal change to controller’s code.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589E56-2699-4DAE-967D-A8175B201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Access control for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27CA1-A00A-43CD-B41C-492F2643F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A36EE-D00E-467D-B3C6-557086580F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5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706263-2964-4C59-B370-1949BC890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1742" y="2379580"/>
            <a:ext cx="6405559" cy="24285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AEEE33-DA51-4647-9C65-A981861B5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SDN-RBAC: Conceptual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BDB70-C8C7-4528-843B-55B5AEC4F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1660-5F18-4E27-A8CC-5A328AF737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9AC24D-7553-4402-8571-7632FB262A5B}"/>
              </a:ext>
            </a:extLst>
          </p:cNvPr>
          <p:cNvSpPr/>
          <p:nvPr/>
        </p:nvSpPr>
        <p:spPr>
          <a:xfrm>
            <a:off x="676131" y="4516980"/>
            <a:ext cx="39805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Session examples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deep packet inspection session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transmission rate monitoring session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web-traffic filtering session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shortest path precomputation session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traffic redirection session</a:t>
            </a:r>
          </a:p>
          <a:p>
            <a:pPr marL="171450" lvl="0" indent="-171450">
              <a:buFontTx/>
              <a:buChar char="-"/>
            </a:pPr>
            <a:r>
              <a:rPr lang="en-US" i="1" dirty="0" err="1"/>
              <a:t>etc</a:t>
            </a:r>
            <a:endParaRPr lang="en-US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AF8AA-B0A1-4EA0-95E3-04444426DCF7}"/>
              </a:ext>
            </a:extLst>
          </p:cNvPr>
          <p:cNvSpPr/>
          <p:nvPr/>
        </p:nvSpPr>
        <p:spPr>
          <a:xfrm>
            <a:off x="5567037" y="4822664"/>
            <a:ext cx="3562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Object Type example:</a:t>
            </a:r>
          </a:p>
          <a:p>
            <a:pPr marL="171450" indent="-171450">
              <a:buFontTx/>
              <a:buChar char="-"/>
            </a:pPr>
            <a:r>
              <a:rPr lang="en-US" i="1" dirty="0"/>
              <a:t>PORT- VLAN-5, PORT-VLAN-10</a:t>
            </a:r>
          </a:p>
          <a:p>
            <a:pPr marL="171450" indent="-171450">
              <a:buFontTx/>
              <a:buChar char="-"/>
            </a:pPr>
            <a:r>
              <a:rPr lang="en-US" i="1" dirty="0"/>
              <a:t>LINK-CS, LINK-ACC</a:t>
            </a:r>
          </a:p>
          <a:p>
            <a:pPr marL="171450" indent="-171450">
              <a:buFontTx/>
              <a:buChar char="-"/>
            </a:pPr>
            <a:r>
              <a:rPr lang="en-US" i="1" dirty="0"/>
              <a:t>HOST-TENANT-X, HOST-TENANT-Y</a:t>
            </a:r>
          </a:p>
          <a:p>
            <a:pPr marL="171450" indent="-171450">
              <a:buFontTx/>
              <a:buChar char="-"/>
            </a:pPr>
            <a:r>
              <a:rPr lang="en-US" i="1" dirty="0"/>
              <a:t>etc.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4364EA-D177-4915-8F54-8E0F7E256E6C}"/>
              </a:ext>
            </a:extLst>
          </p:cNvPr>
          <p:cNvSpPr/>
          <p:nvPr/>
        </p:nvSpPr>
        <p:spPr>
          <a:xfrm>
            <a:off x="2780047" y="991910"/>
            <a:ext cx="26708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Role examples: 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Routing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Device Handler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Bandwidth Monitoring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Link Handler 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Port Handler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etc.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7A80FF-2A9F-4C98-BB0C-E81FC9884F4F}"/>
              </a:ext>
            </a:extLst>
          </p:cNvPr>
          <p:cNvSpPr/>
          <p:nvPr/>
        </p:nvSpPr>
        <p:spPr>
          <a:xfrm>
            <a:off x="5610577" y="1099966"/>
            <a:ext cx="3265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Operation examples: 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Get Port BW Statistics 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Insert Flow to Switch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get All Devices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etc.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8ABE3B-3F42-4D47-80FC-8D3D0A1F0257}"/>
              </a:ext>
            </a:extLst>
          </p:cNvPr>
          <p:cNvSpPr/>
          <p:nvPr/>
        </p:nvSpPr>
        <p:spPr>
          <a:xfrm>
            <a:off x="231112" y="1209622"/>
            <a:ext cx="2670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App examples: 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Routing app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Load Balancing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Topology Visualizer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Network Debugger</a:t>
            </a:r>
          </a:p>
          <a:p>
            <a:pPr marL="171450" lvl="0" indent="-171450">
              <a:buFontTx/>
              <a:buChar char="-"/>
            </a:pPr>
            <a:r>
              <a:rPr lang="en-US" i="1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896885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30ECEE-08D7-4FDD-AF9B-A6DF6C27A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861"/>
          <a:stretch/>
        </p:blipFill>
        <p:spPr>
          <a:xfrm>
            <a:off x="167640" y="2268271"/>
            <a:ext cx="8828386" cy="38966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89FB62-586B-4752-9B62-AAD2C684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SDN-RBAC: Formal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442CA-A4C5-45C9-9CD2-D425249B7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DBFC0-1978-4C63-ABC8-E3D9A62325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5FBF80-F618-4364-8B8D-610C64104247}"/>
              </a:ext>
            </a:extLst>
          </p:cNvPr>
          <p:cNvSpPr/>
          <p:nvPr/>
        </p:nvSpPr>
        <p:spPr>
          <a:xfrm>
            <a:off x="472440" y="2294306"/>
            <a:ext cx="1623060" cy="2479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EAD77C-D54F-49A7-9BA6-914C4451C763}"/>
              </a:ext>
            </a:extLst>
          </p:cNvPr>
          <p:cNvSpPr/>
          <p:nvPr/>
        </p:nvSpPr>
        <p:spPr>
          <a:xfrm>
            <a:off x="472440" y="3180131"/>
            <a:ext cx="1623060" cy="2479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DF14A1-76AC-43E8-AE14-5BB28DA2069A}"/>
              </a:ext>
            </a:extLst>
          </p:cNvPr>
          <p:cNvSpPr/>
          <p:nvPr/>
        </p:nvSpPr>
        <p:spPr>
          <a:xfrm>
            <a:off x="472440" y="4018331"/>
            <a:ext cx="1623060" cy="2479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C0EE32-917A-41C5-98AA-0CDE3AC63C47}"/>
              </a:ext>
            </a:extLst>
          </p:cNvPr>
          <p:cNvSpPr/>
          <p:nvPr/>
        </p:nvSpPr>
        <p:spPr>
          <a:xfrm>
            <a:off x="290552" y="1288466"/>
            <a:ext cx="2407460" cy="6866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Basic Element Sets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D771C-C3BE-4AE7-8753-DEB443C67057}"/>
              </a:ext>
            </a:extLst>
          </p:cNvPr>
          <p:cNvSpPr/>
          <p:nvPr/>
        </p:nvSpPr>
        <p:spPr>
          <a:xfrm>
            <a:off x="3078607" y="1288466"/>
            <a:ext cx="2407460" cy="6866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Assignment Relations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E2C23-78ED-484B-8153-5AD3B15BDC38}"/>
              </a:ext>
            </a:extLst>
          </p:cNvPr>
          <p:cNvSpPr/>
          <p:nvPr/>
        </p:nvSpPr>
        <p:spPr>
          <a:xfrm>
            <a:off x="5758132" y="1288466"/>
            <a:ext cx="2407460" cy="6866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Mapping Functions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16722-DBF6-43A3-BF51-6F2B206E8567}"/>
              </a:ext>
            </a:extLst>
          </p:cNvPr>
          <p:cNvCxnSpPr>
            <a:stCxn id="3" idx="2"/>
            <a:endCxn id="9" idx="0"/>
          </p:cNvCxnSpPr>
          <p:nvPr/>
        </p:nvCxnSpPr>
        <p:spPr>
          <a:xfrm rot="5400000">
            <a:off x="2632282" y="-364391"/>
            <a:ext cx="514858" cy="2790857"/>
          </a:xfrm>
          <a:prstGeom prst="bentConnector3">
            <a:avLst>
              <a:gd name="adj1" fmla="val 72200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7F5BA93-FC1A-42EE-A54B-5DC1FA2B6C5E}"/>
              </a:ext>
            </a:extLst>
          </p:cNvPr>
          <p:cNvCxnSpPr>
            <a:stCxn id="3" idx="2"/>
            <a:endCxn id="10" idx="0"/>
          </p:cNvCxnSpPr>
          <p:nvPr/>
        </p:nvCxnSpPr>
        <p:spPr>
          <a:xfrm flipH="1">
            <a:off x="4282337" y="773608"/>
            <a:ext cx="2802" cy="51485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9480E3C-027D-4D34-8F7A-3C90168EF5E1}"/>
              </a:ext>
            </a:extLst>
          </p:cNvPr>
          <p:cNvCxnSpPr>
            <a:stCxn id="3" idx="2"/>
            <a:endCxn id="11" idx="0"/>
          </p:cNvCxnSpPr>
          <p:nvPr/>
        </p:nvCxnSpPr>
        <p:spPr>
          <a:xfrm rot="16200000" flipH="1">
            <a:off x="5366071" y="-307325"/>
            <a:ext cx="514858" cy="2676723"/>
          </a:xfrm>
          <a:prstGeom prst="bentConnector3">
            <a:avLst>
              <a:gd name="adj1" fmla="val 72200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9528186-C10F-4A84-9B54-82C34A3449F8}"/>
              </a:ext>
            </a:extLst>
          </p:cNvPr>
          <p:cNvSpPr txBox="1"/>
          <p:nvPr/>
        </p:nvSpPr>
        <p:spPr>
          <a:xfrm>
            <a:off x="6858000" y="4368951"/>
            <a:ext cx="228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Used directly in </a:t>
            </a:r>
            <a:r>
              <a:rPr lang="en-US" b="1" dirty="0" err="1">
                <a:solidFill>
                  <a:srgbClr val="FF0000"/>
                </a:solidFill>
              </a:rPr>
              <a:t>checkAccess</a:t>
            </a:r>
            <a:r>
              <a:rPr lang="en-US" b="1" dirty="0">
                <a:solidFill>
                  <a:srgbClr val="FF0000"/>
                </a:solidFill>
              </a:rPr>
              <a:t> system function.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5C6404-0FD1-4B9A-B13F-5B04230DFB9A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282336" y="4830616"/>
            <a:ext cx="2575664" cy="88692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9998CC43-23B4-4335-B4EB-B8DBA114DD9D}"/>
              </a:ext>
            </a:extLst>
          </p:cNvPr>
          <p:cNvSpPr/>
          <p:nvPr/>
        </p:nvSpPr>
        <p:spPr>
          <a:xfrm>
            <a:off x="545591" y="5690108"/>
            <a:ext cx="3736745" cy="247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4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19EE65-A874-47BC-9905-6C42CC3E7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60" y="3129281"/>
            <a:ext cx="8725480" cy="181991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1E6D51-C961-4081-AFE9-471C5F16D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SDN-RBAC: Specifications of System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EB962-1541-4513-AEFA-3A84A6DFA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27D17-DEE6-4D5C-B0E0-AC24F0C32F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3638E-58EE-4C87-BB82-B22C02AC93E8}"/>
              </a:ext>
            </a:extLst>
          </p:cNvPr>
          <p:cNvSpPr/>
          <p:nvPr/>
        </p:nvSpPr>
        <p:spPr>
          <a:xfrm>
            <a:off x="231112" y="3348990"/>
            <a:ext cx="2374928" cy="6042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8338D-3494-4270-AC4C-733FB631F344}"/>
              </a:ext>
            </a:extLst>
          </p:cNvPr>
          <p:cNvSpPr/>
          <p:nvPr/>
        </p:nvSpPr>
        <p:spPr>
          <a:xfrm>
            <a:off x="290552" y="1288466"/>
            <a:ext cx="2407460" cy="6866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Session Creation/Deletion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F78FB-7C8C-4F41-B4EC-298A1F2667DD}"/>
              </a:ext>
            </a:extLst>
          </p:cNvPr>
          <p:cNvSpPr/>
          <p:nvPr/>
        </p:nvSpPr>
        <p:spPr>
          <a:xfrm>
            <a:off x="3078607" y="1288466"/>
            <a:ext cx="2407460" cy="6866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Adding/Dropping Active Role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7CBB53-377F-45BA-85B6-C7EDD389BE22}"/>
              </a:ext>
            </a:extLst>
          </p:cNvPr>
          <p:cNvSpPr/>
          <p:nvPr/>
        </p:nvSpPr>
        <p:spPr>
          <a:xfrm>
            <a:off x="5758132" y="1288466"/>
            <a:ext cx="2407460" cy="68663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Access Check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742AB0-8EF1-4E79-BAAA-558BC775D2F6}"/>
              </a:ext>
            </a:extLst>
          </p:cNvPr>
          <p:cNvCxnSpPr>
            <a:cxnSpLocks/>
            <a:stCxn id="3" idx="2"/>
            <a:endCxn id="10" idx="0"/>
          </p:cNvCxnSpPr>
          <p:nvPr/>
        </p:nvCxnSpPr>
        <p:spPr>
          <a:xfrm rot="5400000">
            <a:off x="2632282" y="-364391"/>
            <a:ext cx="514858" cy="2790857"/>
          </a:xfrm>
          <a:prstGeom prst="bentConnector3">
            <a:avLst>
              <a:gd name="adj1" fmla="val 74864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nector: Elbow 16">
            <a:extLst>
              <a:ext uri="{FF2B5EF4-FFF2-40B4-BE49-F238E27FC236}">
                <a16:creationId xmlns:a16="http://schemas.microsoft.com/office/drawing/2014/main" id="{E48AFEF0-3946-4E71-A361-4D36CE3DA38A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 flipH="1">
            <a:off x="4282337" y="773608"/>
            <a:ext cx="2802" cy="51485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35E84E9-72BD-42C7-A10E-724788A1316F}"/>
              </a:ext>
            </a:extLst>
          </p:cNvPr>
          <p:cNvCxnSpPr>
            <a:cxnSpLocks/>
            <a:stCxn id="3" idx="2"/>
            <a:endCxn id="12" idx="0"/>
          </p:cNvCxnSpPr>
          <p:nvPr/>
        </p:nvCxnSpPr>
        <p:spPr>
          <a:xfrm rot="16200000" flipH="1">
            <a:off x="5366071" y="-307325"/>
            <a:ext cx="514858" cy="2676723"/>
          </a:xfrm>
          <a:prstGeom prst="bentConnector3">
            <a:avLst>
              <a:gd name="adj1" fmla="val 74864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A6FABAD-3361-4B09-B4E5-142F3A6CBB0E}"/>
              </a:ext>
            </a:extLst>
          </p:cNvPr>
          <p:cNvSpPr/>
          <p:nvPr/>
        </p:nvSpPr>
        <p:spPr>
          <a:xfrm>
            <a:off x="231112" y="3968494"/>
            <a:ext cx="2374928" cy="6042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7AF12-D56F-42C5-B473-89C43D5EB8B7}"/>
              </a:ext>
            </a:extLst>
          </p:cNvPr>
          <p:cNvSpPr/>
          <p:nvPr/>
        </p:nvSpPr>
        <p:spPr>
          <a:xfrm>
            <a:off x="231112" y="4588001"/>
            <a:ext cx="2374928" cy="3254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DEFBFB-2B6E-413E-9953-A9156DA78756}"/>
              </a:ext>
            </a:extLst>
          </p:cNvPr>
          <p:cNvSpPr txBox="1"/>
          <p:nvPr/>
        </p:nvSpPr>
        <p:spPr>
          <a:xfrm>
            <a:off x="4343067" y="5329071"/>
            <a:ext cx="160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retrieving the object type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2F1423-5FA8-4B34-B778-40AB8BC3FF40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3209545" y="4949191"/>
            <a:ext cx="1133522" cy="70304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54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A6C6ED-184E-4EC5-875F-A1503942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Two types:</a:t>
            </a:r>
          </a:p>
          <a:p>
            <a:pPr lvl="1"/>
            <a:r>
              <a:rPr lang="en-US" sz="2900" dirty="0"/>
              <a:t>Atomic network sessions</a:t>
            </a:r>
          </a:p>
          <a:p>
            <a:pPr lvl="2"/>
            <a:r>
              <a:rPr lang="en-US" sz="2500" dirty="0"/>
              <a:t>Self-contained task definition.</a:t>
            </a:r>
          </a:p>
          <a:p>
            <a:pPr lvl="1"/>
            <a:r>
              <a:rPr lang="en-US" sz="2900" dirty="0"/>
              <a:t>Dependent network sessions.</a:t>
            </a:r>
          </a:p>
          <a:p>
            <a:pPr lvl="2"/>
            <a:r>
              <a:rPr lang="en-US" sz="2500" dirty="0"/>
              <a:t>Inter-session dependency </a:t>
            </a:r>
          </a:p>
          <a:p>
            <a:pPr lvl="2"/>
            <a:r>
              <a:rPr lang="en-US" sz="2500" dirty="0"/>
              <a:t>Conduct inter-session interaction at runtime.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168CD1-2D90-4E6F-9282-AAD2B1967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Sessions in SDN-RBAC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9DD26-FEF2-4940-A2B0-CABF4CF6A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81C02-9BC1-480E-A077-44EDC3D28E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42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9148DD-31B6-4E24-A147-483F61A06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Methods for Inter-session Interaction </a:t>
            </a:r>
            <a:br>
              <a:rPr lang="en-US" sz="2000" dirty="0"/>
            </a:br>
            <a:r>
              <a:rPr lang="en-US" sz="2000" dirty="0"/>
              <a:t>for SDN-RBAC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7810E-A6B2-41DB-ABF5-727B86478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34B48F-D977-4D0A-BD13-ED9BC62E03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A0542-0856-4185-8C77-3B9F453B53A1}"/>
              </a:ext>
            </a:extLst>
          </p:cNvPr>
          <p:cNvSpPr txBox="1"/>
          <p:nvPr/>
        </p:nvSpPr>
        <p:spPr>
          <a:xfrm>
            <a:off x="891540" y="1066800"/>
            <a:ext cx="102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Atomic sessions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9613D9-1862-4ED3-BF94-C9C84FC4114A}"/>
              </a:ext>
            </a:extLst>
          </p:cNvPr>
          <p:cNvSpPr txBox="1"/>
          <p:nvPr/>
        </p:nvSpPr>
        <p:spPr>
          <a:xfrm>
            <a:off x="2290688" y="1066800"/>
            <a:ext cx="1702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sessions access shared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2AD2D-E091-419F-BD91-1FC67CBDFBFE}"/>
              </a:ext>
            </a:extLst>
          </p:cNvPr>
          <p:cNvSpPr txBox="1"/>
          <p:nvPr/>
        </p:nvSpPr>
        <p:spPr>
          <a:xfrm>
            <a:off x="4056843" y="1066800"/>
            <a:ext cx="1254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Conditional session creation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4812D-3433-4631-BBB1-47879F5E4B89}"/>
              </a:ext>
            </a:extLst>
          </p:cNvPr>
          <p:cNvSpPr txBox="1"/>
          <p:nvPr/>
        </p:nvSpPr>
        <p:spPr>
          <a:xfrm>
            <a:off x="5390343" y="1066800"/>
            <a:ext cx="1551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via inter-session interaction APIs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FA3A3-A231-4D34-B195-01EFD4D992D3}"/>
              </a:ext>
            </a:extLst>
          </p:cNvPr>
          <p:cNvSpPr txBox="1"/>
          <p:nvPr/>
        </p:nvSpPr>
        <p:spPr>
          <a:xfrm>
            <a:off x="6929583" y="1066800"/>
            <a:ext cx="1702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Active role set sent from master to slave sessions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1C53E1-FD80-4874-81C2-C97673896097}"/>
              </a:ext>
            </a:extLst>
          </p:cNvPr>
          <p:cNvSpPr/>
          <p:nvPr/>
        </p:nvSpPr>
        <p:spPr>
          <a:xfrm>
            <a:off x="7360920" y="6138957"/>
            <a:ext cx="1737360" cy="671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E7A065-226F-431C-99D1-F3197555A4E0}"/>
              </a:ext>
            </a:extLst>
          </p:cNvPr>
          <p:cNvSpPr/>
          <p:nvPr/>
        </p:nvSpPr>
        <p:spPr>
          <a:xfrm>
            <a:off x="182880" y="6017037"/>
            <a:ext cx="8854440" cy="26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3564E6-6CD7-4EF1-A3A3-ADE61E35E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234026"/>
            <a:ext cx="7886700" cy="43046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BF7E39-DFC6-425A-8046-5CC4C4E74DD6}"/>
              </a:ext>
            </a:extLst>
          </p:cNvPr>
          <p:cNvCxnSpPr/>
          <p:nvPr/>
        </p:nvCxnSpPr>
        <p:spPr>
          <a:xfrm>
            <a:off x="2234416" y="1143000"/>
            <a:ext cx="0" cy="93726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BC717C-1B20-4D37-A019-F6306BFF149F}"/>
              </a:ext>
            </a:extLst>
          </p:cNvPr>
          <p:cNvCxnSpPr/>
          <p:nvPr/>
        </p:nvCxnSpPr>
        <p:spPr>
          <a:xfrm>
            <a:off x="4047976" y="1143000"/>
            <a:ext cx="0" cy="93726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F50AE2-06BB-4F7E-A2F4-57F3E3FCB954}"/>
              </a:ext>
            </a:extLst>
          </p:cNvPr>
          <p:cNvCxnSpPr/>
          <p:nvPr/>
        </p:nvCxnSpPr>
        <p:spPr>
          <a:xfrm>
            <a:off x="5369239" y="1143000"/>
            <a:ext cx="0" cy="93726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602A86-9708-479F-A124-106B40FA5728}"/>
              </a:ext>
            </a:extLst>
          </p:cNvPr>
          <p:cNvCxnSpPr/>
          <p:nvPr/>
        </p:nvCxnSpPr>
        <p:spPr>
          <a:xfrm>
            <a:off x="6923719" y="1143000"/>
            <a:ext cx="0" cy="93726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879529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tailEnd type="none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ICS-Template</Template>
  <TotalTime>0</TotalTime>
  <Words>814</Words>
  <Application>Microsoft Office PowerPoint</Application>
  <PresentationFormat>Letter Paper (8.5x11 in)</PresentationFormat>
  <Paragraphs>221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Tw Cen MT</vt:lpstr>
      <vt:lpstr>Wingdings</vt:lpstr>
      <vt:lpstr>ICS-Theme</vt:lpstr>
      <vt:lpstr>SDN-RBAC: An Access Control Model  for SDN Controller Applications </vt:lpstr>
      <vt:lpstr>Agenda</vt:lpstr>
      <vt:lpstr>Introduction</vt:lpstr>
      <vt:lpstr>Access control for SDN</vt:lpstr>
      <vt:lpstr>SDN-RBAC: Conceptual Model</vt:lpstr>
      <vt:lpstr>SDN-RBAC: Formal Definitions</vt:lpstr>
      <vt:lpstr>SDN-RBAC: Specifications of System Functions</vt:lpstr>
      <vt:lpstr>Sessions in SDN-RBAC</vt:lpstr>
      <vt:lpstr>Methods for Inter-session Interaction  for SDN-RBAC</vt:lpstr>
      <vt:lpstr>Methods for Inter-session Interaction  for SDN-RBAC</vt:lpstr>
      <vt:lpstr> Session Handling Approaches</vt:lpstr>
      <vt:lpstr>SDN-RBAC: System Architecture</vt:lpstr>
      <vt:lpstr>Use Case: Data Usage Manager  (A Multi-session App)</vt:lpstr>
      <vt:lpstr>Use Case: Configuration in SDN-RBAC</vt:lpstr>
      <vt:lpstr>Demonstration in Floodlight:  Data Cap Manager App</vt:lpstr>
      <vt:lpstr>SDN-RBAC Average Decision Time</vt:lpstr>
      <vt:lpstr>Controller with SDN-RBAC  Performance Evaluation</vt:lpstr>
      <vt:lpstr>Conclusion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Cyber Security (ICS) &amp; Center for Security and Privacy Enhanced  Cloud Computing (C-SPECC)</dc:title>
  <dc:creator>James Benson</dc:creator>
  <cp:lastModifiedBy>Abdullah Al-Alaj</cp:lastModifiedBy>
  <cp:revision>926</cp:revision>
  <cp:lastPrinted>2019-09-09T15:27:46Z</cp:lastPrinted>
  <dcterms:created xsi:type="dcterms:W3CDTF">2017-09-29T21:23:01Z</dcterms:created>
  <dcterms:modified xsi:type="dcterms:W3CDTF">2019-11-05T20:12:44Z</dcterms:modified>
</cp:coreProperties>
</file>