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7"/>
  </p:handoutMasterIdLst>
  <p:sldIdLst>
    <p:sldId id="256" r:id="rId2"/>
    <p:sldId id="304" r:id="rId3"/>
    <p:sldId id="319" r:id="rId4"/>
    <p:sldId id="317" r:id="rId5"/>
    <p:sldId id="305" r:id="rId6"/>
    <p:sldId id="299" r:id="rId7"/>
    <p:sldId id="306" r:id="rId8"/>
    <p:sldId id="308" r:id="rId9"/>
    <p:sldId id="309" r:id="rId10"/>
    <p:sldId id="310" r:id="rId11"/>
    <p:sldId id="318" r:id="rId12"/>
    <p:sldId id="282" r:id="rId13"/>
    <p:sldId id="302" r:id="rId14"/>
    <p:sldId id="321" r:id="rId15"/>
    <p:sldId id="311" r:id="rId16"/>
    <p:sldId id="312" r:id="rId17"/>
    <p:sldId id="279" r:id="rId18"/>
    <p:sldId id="315" r:id="rId19"/>
    <p:sldId id="270" r:id="rId20"/>
    <p:sldId id="296" r:id="rId21"/>
    <p:sldId id="313" r:id="rId22"/>
    <p:sldId id="322" r:id="rId23"/>
    <p:sldId id="320" r:id="rId24"/>
    <p:sldId id="314" r:id="rId25"/>
    <p:sldId id="316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8B7B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60" autoAdjust="0"/>
  </p:normalViewPr>
  <p:slideViewPr>
    <p:cSldViewPr>
      <p:cViewPr varScale="1">
        <p:scale>
          <a:sx n="75" d="100"/>
          <a:sy n="75" d="100"/>
        </p:scale>
        <p:origin x="-9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9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1E14FFB-2584-4F66-9B6C-DD5D05063D8F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C3A078D7-F895-4079-BDA0-F736E1509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57DC49-3DC7-44EA-9F8F-0ACF45D7BC78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61E9C6-F905-428C-A564-BCD541BF7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92678-B672-4B61-ADAF-3B9628FE4CC1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4BBE3-7E3B-4B27-8B07-E869A6C9B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C98A3-726F-49E7-9A08-2C30397B968D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98229-6209-4FCF-BD64-C2124E5B7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B6645-45D4-407B-938F-59375B096B83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603D6-70A6-467C-A905-76C14779E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3302F-E377-4713-84B3-6B30F74A4EC5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BCCDA-A277-4B2F-AD53-2A58E71CD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3B193F-3305-4BD5-9958-34372FAFAE76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81FA18-6EBD-43C3-B8DC-3F8FA9A0D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73CC1-69B0-4E0C-8E12-CDFCB79ED824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C58C-5343-4B10-A4AF-DC969EC39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15771E-3F18-49F9-8861-BA75393DCFC7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38D28F-961F-4C38-A9F7-1BC3DAC2E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0C835-C262-442D-B179-A9D7CE0363D9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04343-2A58-4B2B-BC50-BAE4AEAE3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80609C-D173-4CC0-99AA-370DAF2A3E00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514215-1353-4A38-8B8B-8EF74B661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68BE49-8036-42F5-8EF6-22769DA6D7DD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2D360A-B8F3-4302-981C-9E630F995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B9D2C7-75EE-488A-86CC-438FB22747E3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DC1A1D-7F6F-41F9-958D-FBA01E583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76200"/>
            <a:ext cx="7499350" cy="9144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47800" y="11430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0E7922A-DCC9-4974-AFD9-94D9CE9B23D4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541F2F8-986E-4371-8188-57F051DE1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5" r:id="rId2"/>
    <p:sldLayoutId id="2147483722" r:id="rId3"/>
    <p:sldLayoutId id="2147483716" r:id="rId4"/>
    <p:sldLayoutId id="2147483723" r:id="rId5"/>
    <p:sldLayoutId id="2147483717" r:id="rId6"/>
    <p:sldLayoutId id="2147483724" r:id="rId7"/>
    <p:sldLayoutId id="2147483725" r:id="rId8"/>
    <p:sldLayoutId id="2147483726" r:id="rId9"/>
    <p:sldLayoutId id="2147483718" r:id="rId10"/>
    <p:sldLayoutId id="2147483719" r:id="rId11"/>
    <p:sldLayoutId id="214748372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8382000" cy="2362200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FF"/>
                </a:solidFill>
              </a:rPr>
              <a:t>Social Network-Based </a:t>
            </a:r>
            <a:r>
              <a:rPr lang="en-US" sz="3200" b="1" dirty="0" err="1">
                <a:solidFill>
                  <a:srgbClr val="0000FF"/>
                </a:solidFill>
              </a:rPr>
              <a:t>Botnet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   Command-and-Control</a:t>
            </a:r>
            <a:r>
              <a:rPr lang="en-US" sz="3200" b="1" dirty="0">
                <a:solidFill>
                  <a:srgbClr val="0000FF"/>
                </a:solidFill>
              </a:rPr>
              <a:t>:</a:t>
            </a:r>
            <a:br>
              <a:rPr lang="en-US" sz="3200" b="1" dirty="0">
                <a:solidFill>
                  <a:srgbClr val="0000FF"/>
                </a:solidFill>
              </a:rPr>
            </a:br>
            <a:r>
              <a:rPr lang="en-US" sz="3200" b="1" dirty="0">
                <a:solidFill>
                  <a:srgbClr val="0000FF"/>
                </a:solidFill>
              </a:rPr>
              <a:t>Emerging Threats and Countermeasures</a:t>
            </a:r>
            <a:endParaRPr lang="en-US" sz="22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667000"/>
            <a:ext cx="7848600" cy="3962400"/>
          </a:xfrm>
        </p:spPr>
        <p:txBody>
          <a:bodyPr>
            <a:normAutofit fontScale="92500" lnSpcReduction="10000"/>
          </a:bodyPr>
          <a:lstStyle/>
          <a:p>
            <a:pPr marL="26988" algn="ctr" eaLnBrk="1" hangingPunct="1"/>
            <a:r>
              <a:rPr lang="en-US" sz="2400" dirty="0" err="1" smtClean="0">
                <a:solidFill>
                  <a:srgbClr val="320E04"/>
                </a:solidFill>
              </a:rPr>
              <a:t>Erhan</a:t>
            </a:r>
            <a:r>
              <a:rPr lang="en-US" sz="2400" dirty="0" smtClean="0">
                <a:solidFill>
                  <a:srgbClr val="320E04"/>
                </a:solidFill>
              </a:rPr>
              <a:t> J. Kartaltepe</a:t>
            </a:r>
            <a:r>
              <a:rPr lang="en-US" sz="2400" baseline="30000" dirty="0" smtClean="0">
                <a:solidFill>
                  <a:srgbClr val="320E04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320E04"/>
                </a:solidFill>
              </a:rPr>
              <a:t>,   Jose Andre Morales</a:t>
            </a:r>
            <a:r>
              <a:rPr lang="en-US" sz="2400" baseline="30000" dirty="0" smtClean="0">
                <a:solidFill>
                  <a:srgbClr val="320E04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320E04"/>
                </a:solidFill>
              </a:rPr>
              <a:t>,</a:t>
            </a:r>
          </a:p>
          <a:p>
            <a:pPr marL="26988" algn="ctr" eaLnBrk="1" hangingPunct="1"/>
            <a:r>
              <a:rPr lang="en-US" sz="2400" u="sng" dirty="0" err="1" smtClean="0">
                <a:solidFill>
                  <a:srgbClr val="320E04"/>
                </a:solidFill>
              </a:rPr>
              <a:t>Shouhuai</a:t>
            </a:r>
            <a:r>
              <a:rPr lang="en-US" sz="2400" u="sng" dirty="0" smtClean="0">
                <a:solidFill>
                  <a:srgbClr val="320E04"/>
                </a:solidFill>
              </a:rPr>
              <a:t> Xu</a:t>
            </a:r>
            <a:r>
              <a:rPr lang="en-US" sz="2400" baseline="30000" dirty="0" smtClean="0">
                <a:solidFill>
                  <a:srgbClr val="320E04"/>
                </a:solidFill>
              </a:rPr>
              <a:t>2</a:t>
            </a:r>
            <a:r>
              <a:rPr lang="en-US" sz="2400" dirty="0" smtClean="0">
                <a:solidFill>
                  <a:srgbClr val="320E04"/>
                </a:solidFill>
              </a:rPr>
              <a:t>,   Ravi Sandhu</a:t>
            </a:r>
            <a:r>
              <a:rPr lang="en-US" sz="2400" baseline="30000" dirty="0" smtClean="0">
                <a:solidFill>
                  <a:srgbClr val="320E04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26988" algn="ctr" eaLnBrk="1" hangingPunct="1"/>
            <a:endParaRPr lang="en-US" sz="2400" baseline="30000" dirty="0" smtClean="0">
              <a:solidFill>
                <a:srgbClr val="320E04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8" algn="ctr" eaLnBrk="1" hangingPunct="1"/>
            <a:endParaRPr lang="en-US" sz="2400" baseline="30000" dirty="0" smtClean="0">
              <a:solidFill>
                <a:srgbClr val="320E04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8" algn="ctr" eaLnBrk="1" hangingPunct="1"/>
            <a:r>
              <a:rPr lang="en-US" sz="2400" baseline="30000" dirty="0" smtClean="0">
                <a:solidFill>
                  <a:srgbClr val="320E04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solidFill>
                  <a:srgbClr val="320E04"/>
                </a:solidFill>
                <a:latin typeface="Arial" pitchFamily="34" charset="0"/>
                <a:cs typeface="Arial" pitchFamily="34" charset="0"/>
              </a:rPr>
              <a:t>Institute for Cyber Security</a:t>
            </a:r>
          </a:p>
          <a:p>
            <a:pPr marL="26988" algn="ctr" eaLnBrk="1" hangingPunct="1"/>
            <a:r>
              <a:rPr lang="en-US" sz="2400" dirty="0" smtClean="0">
                <a:solidFill>
                  <a:srgbClr val="320E04"/>
                </a:solidFill>
                <a:latin typeface="Arial" pitchFamily="34" charset="0"/>
                <a:cs typeface="Arial" pitchFamily="34" charset="0"/>
              </a:rPr>
              <a:t>University of Texas at San Antonio</a:t>
            </a:r>
          </a:p>
          <a:p>
            <a:pPr marL="26988" algn="ctr" eaLnBrk="1" hangingPunct="1"/>
            <a:endParaRPr lang="en-US" sz="2400" dirty="0" smtClean="0">
              <a:solidFill>
                <a:srgbClr val="320E04"/>
              </a:solidFill>
              <a:latin typeface="Arial" pitchFamily="34" charset="0"/>
              <a:cs typeface="Arial" pitchFamily="34" charset="0"/>
            </a:endParaRPr>
          </a:p>
          <a:p>
            <a:pPr marL="26988" algn="ctr" eaLnBrk="1" hangingPunct="1"/>
            <a:r>
              <a:rPr lang="en-US" sz="2400" baseline="30000" dirty="0" smtClean="0">
                <a:solidFill>
                  <a:srgbClr val="320E04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rgbClr val="320E04"/>
                </a:solidFill>
                <a:latin typeface="Arial" pitchFamily="34" charset="0"/>
                <a:cs typeface="Arial" pitchFamily="34" charset="0"/>
              </a:rPr>
              <a:t>Department of Computer Science</a:t>
            </a:r>
          </a:p>
          <a:p>
            <a:pPr marL="26988" algn="ctr" eaLnBrk="1" hangingPunct="1"/>
            <a:r>
              <a:rPr lang="en-US" sz="2400" dirty="0" smtClean="0">
                <a:solidFill>
                  <a:srgbClr val="320E04"/>
                </a:solidFill>
                <a:latin typeface="Arial" pitchFamily="34" charset="0"/>
                <a:cs typeface="Arial" pitchFamily="34" charset="0"/>
              </a:rPr>
              <a:t>University of Texas at San Antonio</a:t>
            </a:r>
          </a:p>
          <a:p>
            <a:pPr marL="26988" algn="ctr" eaLnBrk="1" hangingPunct="1"/>
            <a:endParaRPr lang="en-US" sz="2400" dirty="0" smtClean="0">
              <a:solidFill>
                <a:srgbClr val="320E04"/>
              </a:solidFill>
              <a:latin typeface="Arial" pitchFamily="34" charset="0"/>
              <a:cs typeface="Arial" pitchFamily="34" charset="0"/>
            </a:endParaRPr>
          </a:p>
          <a:p>
            <a:pPr marL="26988" algn="ctr" eaLnBrk="1" hangingPunct="1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ACNS’10, Beijing, China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Imagine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NazBot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+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8610600" cy="5181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400" smtClean="0"/>
              <a:t>Imagine a next-gen botnet C&amp;C (call it Naz+).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smtClean="0"/>
              <a:t>The bots can read commands via any social network-based automatic channel.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smtClean="0"/>
              <a:t>The bots read commands from any account on any website.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smtClean="0"/>
              <a:t>The bots can employ other encoding, encryption, and steganography.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smtClean="0"/>
              <a:t>The bots can read from multiple ports, including SSL port 443.</a:t>
            </a:r>
          </a:p>
          <a:p>
            <a:pPr eaLnBrk="1" hangingPunct="1">
              <a:spcBef>
                <a:spcPts val="1200"/>
              </a:spcBef>
            </a:pPr>
            <a:r>
              <a:rPr lang="en-US" sz="2400" smtClean="0"/>
              <a:t>Such a bot might have a more complicated flow.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714875"/>
            <a:ext cx="5910263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990600"/>
            <a:ext cx="7772400" cy="4572000"/>
          </a:xfrm>
        </p:spPr>
        <p:txBody>
          <a:bodyPr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Part I: Twitter-based Bots &amp; Beyond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Part II: Defense &amp; limitations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Server-side Defense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Client-side Defense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Integrated Server-Client Defense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Server-side Defense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848600" cy="55626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sz="2400" smtClean="0"/>
              <a:t>As demonstrated, sites such as Twitter are currently abused to conduct botnet C&amp;C. </a:t>
            </a:r>
          </a:p>
          <a:p>
            <a:pPr eaLnBrk="1" hangingPunct="1">
              <a:spcBef>
                <a:spcPts val="1800"/>
              </a:spcBef>
            </a:pPr>
            <a:r>
              <a:rPr lang="en-US" sz="2400" smtClean="0"/>
              <a:t>Thus, these servers must defend against both current and future botnets that would abuse them for botnet C&amp;C.</a:t>
            </a:r>
          </a:p>
          <a:p>
            <a:pPr eaLnBrk="1" hangingPunct="1">
              <a:spcBef>
                <a:spcPts val="1800"/>
              </a:spcBef>
            </a:pPr>
            <a:r>
              <a:rPr lang="en-US" sz="2400" smtClean="0"/>
              <a:t>Observations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smtClean="0"/>
              <a:t>All social network messages are text, and botmasters must encode their commands textually.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smtClean="0"/>
              <a:t>Moreover, just like legitimate messages may include web links, so might C&amp;C messages (e.g., links for downloading payload).</a:t>
            </a:r>
          </a:p>
          <a:p>
            <a:pPr eaLnBrk="1" hangingPunct="1">
              <a:spcBef>
                <a:spcPts val="1800"/>
              </a:spcBef>
            </a:pPr>
            <a:r>
              <a:rPr lang="en-US" sz="2400" smtClean="0"/>
              <a:t>A server-side defense should distinguish between encoded and plain text and to follow links to their destination.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Server-side Defense: Advantages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8" name="Content Placeholder 3"/>
          <p:cNvSpPr>
            <a:spLocks noGrp="1"/>
          </p:cNvSpPr>
          <p:nvPr>
            <p:ph idx="1"/>
          </p:nvPr>
        </p:nvSpPr>
        <p:spPr>
          <a:xfrm>
            <a:off x="882650" y="838200"/>
            <a:ext cx="8413750" cy="5486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Account agnostic: Looks for text attributes that are shared with encoded text rather than individual behavioral patterns.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Language agnostic: Looks at text for attributes that are shared with encoded text rather than individual words.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Easy to deploy:  Uses light-weight machine learning algorithms and thus deployed as software-as-a-service.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Web aware: Follows links to determine if the destination is trusted, using SSL authentication (if possible) as a trust infrastructure.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0"/>
            <a:ext cx="77089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Server-side Defense: Architecture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762000"/>
            <a:ext cx="753605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43000" y="490734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 typeface="+mj-lt"/>
              <a:buAutoNum type="arabicPeriod" startAt="2"/>
            </a:pPr>
            <a:r>
              <a:rPr lang="en-US" sz="2400" dirty="0" smtClean="0"/>
              <a:t>Social network’s content updater sends the text content to the server-end system.</a:t>
            </a:r>
          </a:p>
          <a:p>
            <a:pPr marL="342900" indent="-342900" eaLnBrk="1" hangingPunct="1">
              <a:buFont typeface="+mj-lt"/>
              <a:buAutoNum type="arabicPeriod" startAt="2"/>
            </a:pPr>
            <a:r>
              <a:rPr lang="en-US" sz="2400" dirty="0" smtClean="0"/>
              <a:t>Detection mechanism determines if the text is suspicious.</a:t>
            </a:r>
          </a:p>
        </p:txBody>
      </p:sp>
      <p:sp>
        <p:nvSpPr>
          <p:cNvPr id="7" name="Oval Callout 6"/>
          <p:cNvSpPr/>
          <p:nvPr/>
        </p:nvSpPr>
        <p:spPr>
          <a:xfrm rot="8224044">
            <a:off x="6091508" y="2747041"/>
            <a:ext cx="2219678" cy="220211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3200" y="3429000"/>
            <a:ext cx="14157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Security embedded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Server-side Testing and Results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sz="2400" smtClean="0"/>
              <a:t>Prototype used Weka’s decision tree algorithm to classify Base64/Hex-encoded and natural language text. </a:t>
            </a:r>
          </a:p>
          <a:p>
            <a:pPr eaLnBrk="1" hangingPunct="1">
              <a:spcBef>
                <a:spcPts val="2400"/>
              </a:spcBef>
            </a:pPr>
            <a:r>
              <a:rPr lang="en-US" sz="2400" smtClean="0"/>
              <a:t>4000 messages from 200 Twitter accounts built a pool of “non-suspicious” text.</a:t>
            </a:r>
          </a:p>
          <a:p>
            <a:pPr eaLnBrk="1" hangingPunct="1">
              <a:spcBef>
                <a:spcPts val="2400"/>
              </a:spcBef>
            </a:pPr>
            <a:r>
              <a:rPr lang="en-US" sz="2400" smtClean="0"/>
              <a:t>Our bot commands were 400 encrypted, encoded, random commands.</a:t>
            </a:r>
            <a:endParaRPr lang="en-US" sz="2000" smtClean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648200"/>
            <a:ext cx="7635875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Server-side Performance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47800" y="1143000"/>
            <a:ext cx="7467600" cy="4800600"/>
          </a:xfrm>
        </p:spPr>
        <p:txBody>
          <a:bodyPr>
            <a:noAutofit/>
          </a:bodyPr>
          <a:lstStyle/>
          <a:p>
            <a:pPr marL="82296" indent="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marL="365760" indent="-283464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/>
          </a:p>
          <a:p>
            <a:pPr marL="365760" indent="-283464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/>
          </a:p>
          <a:p>
            <a:pPr marL="365760" indent="-283464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/>
          </a:p>
          <a:p>
            <a:pPr marL="82296" indent="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marL="365760" indent="-283464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Twitter’s usage analysis is displayed below. Verifying </a:t>
            </a:r>
            <a:r>
              <a:rPr lang="en-US" sz="2400" dirty="0"/>
              <a:t>one message </a:t>
            </a:r>
            <a:r>
              <a:rPr lang="en-US" sz="2400" dirty="0" smtClean="0"/>
              <a:t>daily (and first three for new accounts) check 173.7 </a:t>
            </a:r>
            <a:r>
              <a:rPr lang="en-US" sz="2400" dirty="0" err="1" smtClean="0"/>
              <a:t>mps</a:t>
            </a:r>
            <a:r>
              <a:rPr lang="en-US" sz="2400" dirty="0" smtClean="0"/>
              <a:t> (increasing 12.1 monthly). Only active and explosive users </a:t>
            </a:r>
            <a:r>
              <a:rPr lang="en-US" sz="2400" dirty="0" smtClean="0">
                <a:sym typeface="Wingdings" pitchFamily="2" charset="2"/>
              </a:rPr>
              <a:t> 25.6 </a:t>
            </a:r>
            <a:r>
              <a:rPr lang="en-US" sz="2400" dirty="0" err="1" smtClean="0">
                <a:sym typeface="Wingdings" pitchFamily="2" charset="2"/>
              </a:rPr>
              <a:t>mps</a:t>
            </a:r>
            <a:r>
              <a:rPr lang="en-US" sz="2400" dirty="0" smtClean="0">
                <a:sym typeface="Wingdings" pitchFamily="2" charset="2"/>
              </a:rPr>
              <a:t> (increasing 2.1 monthly).</a:t>
            </a:r>
            <a:endParaRPr lang="en-US" sz="2400" dirty="0"/>
          </a:p>
        </p:txBody>
      </p:sp>
      <p:pic>
        <p:nvPicPr>
          <p:cNvPr id="26627" name="Picture 2" descr="C:\Documents and Settings\Erhan J. Kartaltepe\My Documents\MATLAB\librar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1275" y="990600"/>
            <a:ext cx="3565525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1" descr="C:\Documents and Settings\Erhan J. Kartaltepe\My Documents\MATLAB\servi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990600"/>
            <a:ext cx="3565525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5514975"/>
            <a:ext cx="72580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Client-side Defense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81534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en-US" sz="2400" dirty="0" smtClean="0"/>
              <a:t>Attributes we look at:</a:t>
            </a:r>
          </a:p>
          <a:p>
            <a:pPr lvl="1" eaLnBrk="1" hangingPunct="1">
              <a:lnSpc>
                <a:spcPct val="80000"/>
              </a:lnSpc>
              <a:spcBef>
                <a:spcPts val="1800"/>
              </a:spcBef>
            </a:pPr>
            <a:r>
              <a:rPr lang="en-US" sz="2400" dirty="0" smtClean="0"/>
              <a:t>Self-Concealing:  Attempts to avoid detection with the use of stealth mechanisms (lack of a GUI or HCI).</a:t>
            </a:r>
          </a:p>
          <a:p>
            <a:pPr lvl="1" eaLnBrk="1" hangingPunct="1">
              <a:lnSpc>
                <a:spcPct val="80000"/>
              </a:lnSpc>
              <a:spcBef>
                <a:spcPts val="1800"/>
              </a:spcBef>
            </a:pPr>
            <a:r>
              <a:rPr lang="en-US" sz="2400" dirty="0" smtClean="0"/>
              <a:t>Dubious Network Traffic:  Engages in network communication with another machine in a covert or devious way (exclusive social network request, encoded text processing).</a:t>
            </a:r>
          </a:p>
          <a:p>
            <a:pPr lvl="1" eaLnBrk="1" hangingPunct="1">
              <a:lnSpc>
                <a:spcPct val="80000"/>
              </a:lnSpc>
              <a:spcBef>
                <a:spcPts val="1800"/>
              </a:spcBef>
            </a:pPr>
            <a:r>
              <a:rPr lang="en-US" sz="2400" dirty="0" smtClean="0"/>
              <a:t>Unreliable Provenance:  Lacks a reliable origin (self-reference replication, dynamic code injection, or unverifiable digital signature of code).</a:t>
            </a:r>
          </a:p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en-US" sz="2400" dirty="0" smtClean="0"/>
              <a:t>We classify a process P as being suspicious of being a social network-based </a:t>
            </a:r>
            <a:r>
              <a:rPr lang="en-US" sz="2400" dirty="0" err="1" smtClean="0"/>
              <a:t>bot</a:t>
            </a:r>
            <a:r>
              <a:rPr lang="en-US" sz="2400" dirty="0" smtClean="0"/>
              <a:t> C&amp;C process if it is either self-concealing or has an unreliable provenance (or both), and engages in dubious network traffic.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Detection Model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295400" y="1447800"/>
            <a:ext cx="7772400" cy="4267200"/>
          </a:xfrm>
          <a:blipFill rotWithShape="1">
            <a:blip r:embed="rId2" cstate="print"/>
            <a:stretch>
              <a:fillRect l="-157" t="-1143" r="-2118" b="-23857"/>
            </a:stretch>
          </a:blipFill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Client-side Detection Results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848600" cy="2667000"/>
          </a:xfrm>
        </p:spPr>
        <p:txBody>
          <a:bodyPr>
            <a:no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>
                <a:latin typeface="+mj-lt"/>
              </a:rPr>
              <a:t>We used a test set of benign applications, non-social network-based bots, and </a:t>
            </a:r>
            <a:r>
              <a:rPr lang="en-US" sz="2400" dirty="0" err="1" smtClean="0">
                <a:latin typeface="+mj-lt"/>
              </a:rPr>
              <a:t>Naz</a:t>
            </a:r>
            <a:r>
              <a:rPr lang="en-US" sz="2400" dirty="0" smtClean="0">
                <a:latin typeface="+mj-lt"/>
              </a:rPr>
              <a:t>/</a:t>
            </a:r>
            <a:r>
              <a:rPr lang="en-US" sz="2400" dirty="0" err="1" smtClean="0">
                <a:latin typeface="+mj-lt"/>
              </a:rPr>
              <a:t>Naz</a:t>
            </a:r>
            <a:r>
              <a:rPr lang="en-US" sz="2400" dirty="0" smtClean="0">
                <a:latin typeface="+mj-lt"/>
              </a:rPr>
              <a:t>+.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+mj-lt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+mj-lt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+mj-lt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+mj-lt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+mj-lt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+mj-lt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+mj-lt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+mj-lt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+mj-lt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>
                <a:latin typeface="+mj-lt"/>
              </a:rPr>
              <a:t>A limitation is </a:t>
            </a:r>
            <a:r>
              <a:rPr lang="en-US" sz="2400" dirty="0">
                <a:latin typeface="+mj-lt"/>
              </a:rPr>
              <a:t>the lack of </a:t>
            </a:r>
            <a:r>
              <a:rPr lang="en-US" sz="2400" dirty="0" smtClean="0">
                <a:latin typeface="+mj-lt"/>
              </a:rPr>
              <a:t>other social </a:t>
            </a:r>
            <a:r>
              <a:rPr lang="en-US" sz="2400" dirty="0">
                <a:latin typeface="+mj-lt"/>
              </a:rPr>
              <a:t>network-based botnet </a:t>
            </a:r>
            <a:r>
              <a:rPr lang="en-US" sz="2400" dirty="0" smtClean="0">
                <a:latin typeface="+mj-lt"/>
              </a:rPr>
              <a:t>C&amp;Cs analysis, due to their lack of discovery.</a:t>
            </a: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676400"/>
            <a:ext cx="5753100" cy="398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239000" y="1600200"/>
            <a:ext cx="685800" cy="4114800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Threats of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Botnets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295400" y="1143000"/>
            <a:ext cx="75565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latin typeface="Calibri" pitchFamily="34" charset="0"/>
              </a:rPr>
              <a:t>Can launch many attacks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latin typeface="Calibri" pitchFamily="34" charset="0"/>
              </a:rPr>
              <a:t>Including against crypto --- putting trustworthiness of cryptographic services/utilities in question: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>
                <a:latin typeface="Calibri" pitchFamily="34" charset="0"/>
              </a:rPr>
              <a:t>Compromising cryptographic keys (without being detected after a long time)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>
                <a:latin typeface="Calibri" pitchFamily="34" charset="0"/>
              </a:rPr>
              <a:t>Compromising cryptographic functions (oracle accesses)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384550"/>
            <a:ext cx="3438525" cy="278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Client-side Performance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08900" cy="51816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Using CPU Mark’s </a:t>
            </a:r>
            <a:r>
              <a:rPr lang="en-US" sz="2400" dirty="0" err="1" smtClean="0">
                <a:latin typeface="Calibri" pitchFamily="34" charset="0"/>
              </a:rPr>
              <a:t>PerformanceTest</a:t>
            </a:r>
            <a:r>
              <a:rPr lang="en-US" sz="2400" dirty="0" smtClean="0">
                <a:latin typeface="Calibri" pitchFamily="34" charset="0"/>
              </a:rPr>
              <a:t> 7.0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Running the data collector added a 4.8% overhead to the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overall system.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Track one to five processes added between 13.3% and 28.9% overhead.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Integrated Defense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924800" cy="4267200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We can certainly integrate the client-side and the server-side countermeasures</a:t>
            </a:r>
          </a:p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We have the prototype systems based on this paper (and others) that we plan to put into real-life experiments at some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6350" y="76200"/>
            <a:ext cx="7791450" cy="914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Limitations (of Integrated Defense)</a:t>
            </a:r>
            <a:endParaRPr lang="en-US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924800" cy="4267200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sz="2400" smtClean="0"/>
              <a:t>Even when our classifier is utilized by a social network provider and a machine has our client solution installed, using both still has some limitations due to steganography.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smtClean="0"/>
              <a:t>A bot that reads steganographic commands and can evade our client-side sensors.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smtClean="0"/>
              <a:t>A bot that reads steganographic commands and masquerades as a benign process.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smtClean="0"/>
              <a:t>A bot that reads steganographic commands and runs scripts.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Related Work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848600" cy="4267200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Well-recognized approaches (many references):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dirty="0" smtClean="0"/>
              <a:t>Network-centric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dirty="0" smtClean="0"/>
              <a:t>Host-centric</a:t>
            </a:r>
          </a:p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Yet-to-understand approaches: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dirty="0" smtClean="0"/>
              <a:t>Application-centric (hinted/reiterated by the fact that the twitter.com bots were detected by “digging around” although the concept was mentioned several times years ago)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Conclusions and Future Work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72400" cy="42672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sz="2400" smtClean="0"/>
              <a:t>Our future work includes: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smtClean="0"/>
              <a:t>implementing the client-side countermeasures as real-time detection systems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smtClean="0"/>
              <a:t>improving the server-side classifier to detect steganography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smtClean="0"/>
              <a:t>handling multiple stepping stones in payload redirection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smtClean="0"/>
              <a:t>porting the client-side countermeasures to other computer and mobile platforms.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Thank You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4294967295"/>
          </p:nvPr>
        </p:nvSpPr>
        <p:spPr>
          <a:xfrm>
            <a:off x="2667000" y="2819400"/>
            <a:ext cx="4876800" cy="76200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Font typeface="Wingdings 2" pitchFamily="18" charset="2"/>
              <a:buNone/>
            </a:pPr>
            <a:r>
              <a:rPr lang="en-US" smtClean="0"/>
              <a:t>Questions and comments?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52600"/>
            <a:ext cx="7772400" cy="3657600"/>
          </a:xfrm>
        </p:spPr>
        <p:txBody>
          <a:bodyPr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Part I: Twitter-based Bots &amp; Beyond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Current Generation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Possible Future Generation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Part II: Defense &amp; limitations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NazBot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TwitterBot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) Refresher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054100" y="1143000"/>
            <a:ext cx="7937500" cy="4953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alibri" pitchFamily="34" charset="0"/>
              </a:rPr>
              <a:t>In 2009, Jose </a:t>
            </a:r>
            <a:r>
              <a:rPr lang="en-US" sz="2400" dirty="0" err="1" smtClean="0">
                <a:latin typeface="Calibri" pitchFamily="34" charset="0"/>
              </a:rPr>
              <a:t>Nazario</a:t>
            </a:r>
            <a:r>
              <a:rPr lang="en-US" sz="2400" dirty="0" smtClean="0">
                <a:latin typeface="Calibri" pitchFamily="34" charset="0"/>
              </a:rPr>
              <a:t> from Arbor Networks accidentally found a </a:t>
            </a:r>
            <a:r>
              <a:rPr lang="en-US" sz="2400" dirty="0" err="1" smtClean="0">
                <a:latin typeface="Calibri" pitchFamily="34" charset="0"/>
              </a:rPr>
              <a:t>bot</a:t>
            </a:r>
            <a:r>
              <a:rPr lang="en-US" sz="2400" dirty="0" smtClean="0">
                <a:latin typeface="Calibri" pitchFamily="34" charset="0"/>
              </a:rPr>
              <a:t> that used Twitter as its command-and-control (we’re nicknaming it </a:t>
            </a:r>
            <a:r>
              <a:rPr lang="en-US" sz="2400" dirty="0" err="1" smtClean="0">
                <a:latin typeface="Calibri" pitchFamily="34" charset="0"/>
              </a:rPr>
              <a:t>NazBot</a:t>
            </a:r>
            <a:r>
              <a:rPr lang="en-US" sz="2400" dirty="0" smtClean="0">
                <a:latin typeface="Calibri" pitchFamily="34" charset="0"/>
              </a:rPr>
              <a:t>).</a:t>
            </a:r>
          </a:p>
          <a:p>
            <a:pPr eaLnBrk="1" hangingPunct="1"/>
            <a:endParaRPr lang="en-US" sz="2400" dirty="0" smtClean="0">
              <a:latin typeface="Calibri" pitchFamily="34" charset="0"/>
            </a:endParaRPr>
          </a:p>
          <a:p>
            <a:pPr eaLnBrk="1" hangingPunct="1"/>
            <a:r>
              <a:rPr lang="en-US" sz="2400" dirty="0" smtClean="0">
                <a:latin typeface="Calibri" pitchFamily="34" charset="0"/>
              </a:rPr>
              <a:t>A user (“upd4t3”) updated its Twitter account to control </a:t>
            </a:r>
            <a:r>
              <a:rPr lang="en-US" sz="2400" dirty="0" err="1" smtClean="0">
                <a:latin typeface="Calibri" pitchFamily="34" charset="0"/>
              </a:rPr>
              <a:t>NazBot</a:t>
            </a:r>
            <a:r>
              <a:rPr lang="en-US" sz="2400" dirty="0" smtClean="0">
                <a:latin typeface="Calibri" pitchFamily="34" charset="0"/>
              </a:rPr>
              <a:t>; the </a:t>
            </a:r>
            <a:r>
              <a:rPr lang="en-US" sz="2400" dirty="0" err="1" smtClean="0">
                <a:latin typeface="Calibri" pitchFamily="34" charset="0"/>
              </a:rPr>
              <a:t>bot</a:t>
            </a:r>
            <a:r>
              <a:rPr lang="en-US" sz="2400" dirty="0" smtClean="0">
                <a:latin typeface="Calibri" pitchFamily="34" charset="0"/>
              </a:rPr>
              <a:t> read the updates via an RSS feed.</a:t>
            </a:r>
          </a:p>
          <a:p>
            <a:pPr eaLnBrk="1" hangingPunct="1"/>
            <a:endParaRPr lang="en-US" sz="2400" dirty="0" smtClean="0">
              <a:latin typeface="Calibri" pitchFamily="34" charset="0"/>
            </a:endParaRPr>
          </a:p>
          <a:p>
            <a:pPr eaLnBrk="1" hangingPunct="1"/>
            <a:r>
              <a:rPr lang="en-US" sz="2400" dirty="0" smtClean="0">
                <a:latin typeface="Calibri" pitchFamily="34" charset="0"/>
              </a:rPr>
              <a:t>The </a:t>
            </a:r>
            <a:r>
              <a:rPr lang="en-US" sz="2400" dirty="0" err="1" smtClean="0">
                <a:latin typeface="Calibri" pitchFamily="34" charset="0"/>
              </a:rPr>
              <a:t>bot</a:t>
            </a:r>
            <a:r>
              <a:rPr lang="en-US" sz="2400" dirty="0" smtClean="0">
                <a:latin typeface="Calibri" pitchFamily="34" charset="0"/>
              </a:rPr>
              <a:t> decoded the messages, which were Base64-encoded URLs, and downloaded their malicious payload.</a:t>
            </a:r>
          </a:p>
          <a:p>
            <a:pPr eaLnBrk="1" hangingPunct="1"/>
            <a:endParaRPr lang="en-US" sz="2400" dirty="0" smtClean="0">
              <a:latin typeface="Calibri" pitchFamily="34" charset="0"/>
            </a:endParaRPr>
          </a:p>
          <a:p>
            <a:pPr eaLnBrk="1" hangingPunct="1"/>
            <a:r>
              <a:rPr lang="en-US" sz="2400" dirty="0" smtClean="0">
                <a:latin typeface="Calibri" pitchFamily="34" charset="0"/>
              </a:rPr>
              <a:t>The payload (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gbpm.exe</a:t>
            </a:r>
            <a:r>
              <a:rPr lang="en-US" sz="2400" dirty="0" smtClean="0">
                <a:latin typeface="Calibri" pitchFamily="34" charset="0"/>
              </a:rPr>
              <a:t> and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gbpm.dll</a:t>
            </a:r>
            <a:r>
              <a:rPr lang="en-US" sz="2400" dirty="0" smtClean="0">
                <a:latin typeface="Calibri" pitchFamily="34" charset="0"/>
              </a:rPr>
              <a:t>) were password and info stealers that did the actual malicious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NazBot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: Abusing twitter.com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3716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50" y="76200"/>
            <a:ext cx="749935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NazBot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Flow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(controlled 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experiment)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924800" cy="5181600"/>
          </a:xfrm>
        </p:spPr>
        <p:txBody>
          <a:bodyPr/>
          <a:lstStyle/>
          <a:p>
            <a:pPr marL="538163" indent="-457200" eaLnBrk="1" hangingPunct="1">
              <a:buFont typeface="Gill Sans MT" pitchFamily="34" charset="0"/>
              <a:buAutoNum type="arabicPeriod"/>
            </a:pPr>
            <a:endParaRPr lang="en-US" sz="2400" dirty="0" smtClean="0">
              <a:latin typeface="Calibri" pitchFamily="34" charset="0"/>
            </a:endParaRP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endParaRPr lang="en-US" sz="2400" dirty="0" smtClean="0">
              <a:latin typeface="Calibri" pitchFamily="34" charset="0"/>
            </a:endParaRP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endParaRPr lang="en-US" sz="2400" dirty="0" smtClean="0">
              <a:latin typeface="Calibri" pitchFamily="34" charset="0"/>
            </a:endParaRP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endParaRPr lang="en-US" sz="2400" dirty="0" smtClean="0">
              <a:latin typeface="Calibri" pitchFamily="34" charset="0"/>
            </a:endParaRP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r>
              <a:rPr lang="en-US" sz="2400" dirty="0" smtClean="0">
                <a:latin typeface="Calibri" pitchFamily="34" charset="0"/>
              </a:rPr>
              <a:t>Makes a HTTP GET request to (our fake) upd4t3’s Twitter RSS feed.</a:t>
            </a: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r>
              <a:rPr lang="en-US" sz="2400" dirty="0" smtClean="0">
                <a:latin typeface="Calibri" pitchFamily="34" charset="0"/>
              </a:rPr>
              <a:t>Returns the RSS feed, containing Base64-encoded text.</a:t>
            </a: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r>
              <a:rPr lang="en-US" sz="2400" dirty="0" smtClean="0">
                <a:latin typeface="Calibri" pitchFamily="34" charset="0"/>
              </a:rPr>
              <a:t>Decodes text as bit.ly URLS (we set up); makes a request to each.</a:t>
            </a: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r>
              <a:rPr lang="en-US" sz="2400" dirty="0" smtClean="0">
                <a:latin typeface="Calibri" pitchFamily="34" charset="0"/>
              </a:rPr>
              <a:t>Redirects to a malicious zip file on our server.</a:t>
            </a: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r>
              <a:rPr lang="en-US" sz="2400" dirty="0" smtClean="0">
                <a:latin typeface="Calibri" pitchFamily="34" charset="0"/>
              </a:rPr>
              <a:t>Downloads malicious payload (the real ones).</a:t>
            </a: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r>
              <a:rPr lang="en-US" sz="2400" dirty="0" smtClean="0">
                <a:latin typeface="Calibri" pitchFamily="34" charset="0"/>
              </a:rPr>
              <a:t>Unzips the payload, copies itself, executes the contents.</a:t>
            </a:r>
          </a:p>
          <a:p>
            <a:pPr marL="538163" indent="-457200" eaLnBrk="1" hangingPunct="1">
              <a:buFont typeface="Gill Sans MT" pitchFamily="34" charset="0"/>
              <a:buAutoNum type="arabicPeriod"/>
            </a:pPr>
            <a:r>
              <a:rPr lang="en-US" sz="2400" dirty="0" smtClean="0">
                <a:latin typeface="Calibri" pitchFamily="34" charset="0"/>
              </a:rPr>
              <a:t>Gather and transmits victim’s information to </a:t>
            </a:r>
            <a:r>
              <a:rPr lang="en-US" sz="2400" dirty="0" err="1" smtClean="0">
                <a:latin typeface="Calibri" pitchFamily="34" charset="0"/>
              </a:rPr>
              <a:t>botmaster</a:t>
            </a:r>
            <a:r>
              <a:rPr lang="en-US" sz="2400" dirty="0" smtClean="0">
                <a:latin typeface="Calibri" pitchFamily="34" charset="0"/>
              </a:rPr>
              <a:t>.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52412"/>
            <a:ext cx="5038725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NazBot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Control Flow (“anatomy”)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8018463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066800" y="5786735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Calibri" pitchFamily="34" charset="0"/>
              </a:rPr>
              <a:t>Based on monitored network activities and </a:t>
            </a:r>
            <a:r>
              <a:rPr lang="en-US" sz="2400" dirty="0" err="1" smtClean="0">
                <a:latin typeface="Calibri" pitchFamily="34" charset="0"/>
              </a:rPr>
              <a:t>CWSandbox</a:t>
            </a:r>
            <a:r>
              <a:rPr lang="en-US" sz="2400" dirty="0" smtClean="0">
                <a:latin typeface="Calibri" pitchFamily="34" charset="0"/>
              </a:rPr>
              <a:t> output.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NazBotnet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C&amp;C Strengths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8077200" cy="5562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800"/>
              </a:spcBef>
            </a:pPr>
            <a:r>
              <a:rPr lang="en-US" sz="2400" dirty="0" smtClean="0"/>
              <a:t>The </a:t>
            </a:r>
            <a:r>
              <a:rPr lang="en-US" sz="2400" dirty="0" err="1" smtClean="0"/>
              <a:t>Naz</a:t>
            </a:r>
            <a:r>
              <a:rPr lang="en-US" sz="2400" dirty="0" smtClean="0"/>
              <a:t> </a:t>
            </a:r>
            <a:r>
              <a:rPr lang="en-US" sz="2400" dirty="0" err="1" smtClean="0"/>
              <a:t>Botnet</a:t>
            </a:r>
            <a:r>
              <a:rPr lang="en-US" sz="2400" dirty="0" smtClean="0"/>
              <a:t> C&amp;C has a number of strengths.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 smtClean="0"/>
              <a:t>Abusing trusted popular websites as a C&amp;C server: Sites such as Twitter, </a:t>
            </a:r>
            <a:r>
              <a:rPr lang="en-US" sz="2400" dirty="0" err="1" smtClean="0"/>
              <a:t>FaceBook</a:t>
            </a:r>
            <a:r>
              <a:rPr lang="en-US" sz="2400" dirty="0" smtClean="0"/>
              <a:t>, are legitimate and heavily used.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 smtClean="0"/>
              <a:t>Exploiting popular port for C&amp;C communication:  Using port 80 with legitimate HTTP requests and responses are not suspicious.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 smtClean="0"/>
              <a:t>Abusing application features for C&amp;C: Common features such as an RSS feeds to auto-update bots are indiscernible from normal traffic.</a:t>
            </a:r>
          </a:p>
          <a:p>
            <a:pPr eaLnBrk="1" hangingPunct="1">
              <a:spcBef>
                <a:spcPts val="1800"/>
              </a:spcBef>
            </a:pPr>
            <a:r>
              <a:rPr lang="en-US" sz="2400" dirty="0" smtClean="0"/>
              <a:t>The above demonstrates that </a:t>
            </a:r>
            <a:r>
              <a:rPr lang="en-US" sz="2400" dirty="0" err="1" smtClean="0"/>
              <a:t>botmasters</a:t>
            </a:r>
            <a:r>
              <a:rPr lang="en-US" sz="2400" dirty="0" smtClean="0"/>
              <a:t> have begun to exploit the “</a:t>
            </a:r>
            <a:r>
              <a:rPr lang="en-US" sz="2400" dirty="0" smtClean="0">
                <a:solidFill>
                  <a:srgbClr val="FF0000"/>
                </a:solidFill>
              </a:rPr>
              <a:t>hiding in plain sight</a:t>
            </a:r>
            <a:r>
              <a:rPr lang="en-US" sz="2400" dirty="0" smtClean="0"/>
              <a:t>” approach to conduct stealthy </a:t>
            </a:r>
            <a:r>
              <a:rPr lang="en-US" sz="2400" dirty="0" err="1" smtClean="0"/>
              <a:t>botnet</a:t>
            </a:r>
            <a:r>
              <a:rPr lang="en-US" sz="2400" dirty="0" smtClean="0"/>
              <a:t> C&amp;C.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NazBotnet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C&amp;C Weaknesses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8229600" cy="5791200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The </a:t>
            </a:r>
            <a:r>
              <a:rPr lang="en-US" sz="2400" dirty="0" err="1" smtClean="0"/>
              <a:t>Naz</a:t>
            </a:r>
            <a:r>
              <a:rPr lang="en-US" sz="2400" dirty="0" smtClean="0"/>
              <a:t> </a:t>
            </a:r>
            <a:r>
              <a:rPr lang="en-US" sz="2400" dirty="0" err="1" smtClean="0"/>
              <a:t>Botnet</a:t>
            </a:r>
            <a:r>
              <a:rPr lang="en-US" sz="2400" dirty="0" smtClean="0"/>
              <a:t> C&amp;C also demonstrated weaknesses (</a:t>
            </a:r>
            <a:r>
              <a:rPr lang="en-US" sz="2400" dirty="0" smtClean="0">
                <a:solidFill>
                  <a:srgbClr val="FF0000"/>
                </a:solidFill>
              </a:rPr>
              <a:t>not meant to help the bad guys</a:t>
            </a:r>
            <a:r>
              <a:rPr lang="en-US" sz="2400" dirty="0" smtClean="0"/>
              <a:t>)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dirty="0" smtClean="0"/>
              <a:t>The bots only read from RSS feeds:, not Atom, email, etc..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dirty="0" smtClean="0"/>
              <a:t>The bots read commands from one account on two sites: easy to dismantle the </a:t>
            </a:r>
            <a:r>
              <a:rPr lang="en-US" sz="2400" dirty="0" err="1" smtClean="0"/>
              <a:t>botnets</a:t>
            </a:r>
            <a:r>
              <a:rPr lang="en-US" sz="2400" dirty="0" smtClean="0"/>
              <a:t>, once detected.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dirty="0" smtClean="0"/>
              <a:t>The bots used Base64-encoded ASCII: Trivial to recognize/decode. </a:t>
            </a:r>
          </a:p>
          <a:p>
            <a:pPr lvl="1" eaLnBrk="1" hangingPunct="1">
              <a:spcBef>
                <a:spcPts val="2400"/>
              </a:spcBef>
            </a:pPr>
            <a:r>
              <a:rPr lang="en-US" sz="2400" dirty="0" smtClean="0"/>
              <a:t>The bots did not use other standard ports: Port 80 is stealthy, but others such as SSL port 443.</a:t>
            </a:r>
          </a:p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As we discuss, these weaknesses can be avoided in future social network-based, help the defenders look ahead.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3713</TotalTime>
  <Words>1219</Words>
  <Application>Microsoft Office PowerPoint</Application>
  <PresentationFormat>On-screen Show (4:3)</PresentationFormat>
  <Paragraphs>135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Solstice</vt:lpstr>
      <vt:lpstr>Social Network-Based Botnet    Command-and-Control: Emerging Threats and Countermeasures</vt:lpstr>
      <vt:lpstr>Threats of Botnets</vt:lpstr>
      <vt:lpstr>Part I: Twitter-based Bots &amp; Beyond  Current Generation  Possible Future Generation Part II: Defense &amp; limitations</vt:lpstr>
      <vt:lpstr>NazBot (TwitterBot) Refresher</vt:lpstr>
      <vt:lpstr>NazBot: Abusing twitter.com</vt:lpstr>
      <vt:lpstr>NazBot Flow (controlled  experiment)</vt:lpstr>
      <vt:lpstr>NazBot Control Flow (“anatomy”)</vt:lpstr>
      <vt:lpstr>NazBotnet C&amp;C Strengths</vt:lpstr>
      <vt:lpstr>NazBotnet C&amp;C Weaknesses</vt:lpstr>
      <vt:lpstr>Imagine NazBot+</vt:lpstr>
      <vt:lpstr>Part I: Twitter-based Bots &amp; Beyond Part II: Defense &amp; limitations  Server-side Defense  Client-side Defense  Integrated Server-Client Defense</vt:lpstr>
      <vt:lpstr>Server-side Defense</vt:lpstr>
      <vt:lpstr>Server-side Defense: Advantages</vt:lpstr>
      <vt:lpstr>Server-side Defense: Architecture</vt:lpstr>
      <vt:lpstr>Server-side Testing and Results</vt:lpstr>
      <vt:lpstr>Server-side Performance</vt:lpstr>
      <vt:lpstr>Client-side Defense</vt:lpstr>
      <vt:lpstr>Detection Model</vt:lpstr>
      <vt:lpstr>Client-side Detection Results</vt:lpstr>
      <vt:lpstr>Client-side Performance</vt:lpstr>
      <vt:lpstr>Integrated Defense</vt:lpstr>
      <vt:lpstr>Limitations (of Integrated Defense)</vt:lpstr>
      <vt:lpstr>Related Work</vt:lpstr>
      <vt:lpstr>Conclusions and Future Work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Noncespaces: Using Randomization to Enforce Information Flow Tracking and Thwart Cross-Site Scripting Attacks</dc:title>
  <dc:creator>Erhan Kartaltepe</dc:creator>
  <cp:lastModifiedBy>Ravi Sandhu</cp:lastModifiedBy>
  <cp:revision>640</cp:revision>
  <dcterms:created xsi:type="dcterms:W3CDTF">2009-07-15T13:01:42Z</dcterms:created>
  <dcterms:modified xsi:type="dcterms:W3CDTF">2010-08-26T03:51:51Z</dcterms:modified>
</cp:coreProperties>
</file>