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6"/>
  </p:notesMasterIdLst>
  <p:handoutMasterIdLst>
    <p:handoutMasterId r:id="rId27"/>
  </p:handoutMasterIdLst>
  <p:sldIdLst>
    <p:sldId id="256" r:id="rId2"/>
    <p:sldId id="303" r:id="rId3"/>
    <p:sldId id="307" r:id="rId4"/>
    <p:sldId id="305" r:id="rId5"/>
    <p:sldId id="306" r:id="rId6"/>
    <p:sldId id="262" r:id="rId7"/>
    <p:sldId id="308" r:id="rId8"/>
    <p:sldId id="263" r:id="rId9"/>
    <p:sldId id="309" r:id="rId10"/>
    <p:sldId id="275" r:id="rId11"/>
    <p:sldId id="276" r:id="rId12"/>
    <p:sldId id="278" r:id="rId13"/>
    <p:sldId id="318" r:id="rId14"/>
    <p:sldId id="281" r:id="rId15"/>
    <p:sldId id="319" r:id="rId16"/>
    <p:sldId id="284" r:id="rId17"/>
    <p:sldId id="285" r:id="rId18"/>
    <p:sldId id="320" r:id="rId19"/>
    <p:sldId id="321" r:id="rId20"/>
    <p:sldId id="322" r:id="rId21"/>
    <p:sldId id="323" r:id="rId22"/>
    <p:sldId id="324" r:id="rId23"/>
    <p:sldId id="325" r:id="rId24"/>
    <p:sldId id="327" r:id="rId25"/>
  </p:sldIdLst>
  <p:sldSz cx="9144000" cy="6858000" type="letter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5A22"/>
    <a:srgbClr val="FF950E"/>
    <a:srgbClr val="FF8B02"/>
    <a:srgbClr val="FF9002"/>
    <a:srgbClr val="FFDE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9958" autoAdjust="0"/>
    <p:restoredTop sz="95838" autoAdjust="0"/>
  </p:normalViewPr>
  <p:slideViewPr>
    <p:cSldViewPr snapToGrid="0" snapToObjects="1">
      <p:cViewPr varScale="1">
        <p:scale>
          <a:sx n="104" d="100"/>
          <a:sy n="104" d="100"/>
        </p:scale>
        <p:origin x="1578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95" d="100"/>
          <a:sy n="95" d="100"/>
        </p:scale>
        <p:origin x="3720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028440" cy="351737"/>
          </a:xfrm>
          <a:prstGeom prst="rect">
            <a:avLst/>
          </a:prstGeom>
        </p:spPr>
        <p:txBody>
          <a:bodyPr vert="horz" lIns="93171" tIns="46586" rIns="93171" bIns="4658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811" y="0"/>
            <a:ext cx="4028440" cy="351737"/>
          </a:xfrm>
          <a:prstGeom prst="rect">
            <a:avLst/>
          </a:prstGeom>
        </p:spPr>
        <p:txBody>
          <a:bodyPr vert="horz" lIns="93171" tIns="46586" rIns="93171" bIns="46586" rtlCol="0"/>
          <a:lstStyle>
            <a:lvl1pPr algn="r">
              <a:defRPr sz="1200"/>
            </a:lvl1pPr>
          </a:lstStyle>
          <a:p>
            <a:fld id="{119E405A-2F73-244F-8FE1-027F8A2BDFFE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658665"/>
            <a:ext cx="4028440" cy="351736"/>
          </a:xfrm>
          <a:prstGeom prst="rect">
            <a:avLst/>
          </a:prstGeom>
        </p:spPr>
        <p:txBody>
          <a:bodyPr vert="horz" lIns="93171" tIns="46586" rIns="93171" bIns="4658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811" y="6658665"/>
            <a:ext cx="4028440" cy="351736"/>
          </a:xfrm>
          <a:prstGeom prst="rect">
            <a:avLst/>
          </a:prstGeom>
        </p:spPr>
        <p:txBody>
          <a:bodyPr vert="horz" lIns="93171" tIns="46586" rIns="93171" bIns="46586" rtlCol="0" anchor="b"/>
          <a:lstStyle>
            <a:lvl1pPr algn="r">
              <a:defRPr sz="1200"/>
            </a:lvl1pPr>
          </a:lstStyle>
          <a:p>
            <a:fld id="{A66106D5-64BA-C849-A80D-7D2FDDB93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659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028440" cy="351737"/>
          </a:xfrm>
          <a:prstGeom prst="rect">
            <a:avLst/>
          </a:prstGeom>
        </p:spPr>
        <p:txBody>
          <a:bodyPr vert="horz" lIns="93171" tIns="46586" rIns="93171" bIns="4658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11" y="0"/>
            <a:ext cx="4028440" cy="351737"/>
          </a:xfrm>
          <a:prstGeom prst="rect">
            <a:avLst/>
          </a:prstGeom>
        </p:spPr>
        <p:txBody>
          <a:bodyPr vert="horz" lIns="93171" tIns="46586" rIns="93171" bIns="46586" rtlCol="0"/>
          <a:lstStyle>
            <a:lvl1pPr algn="r">
              <a:defRPr sz="1200"/>
            </a:lvl1pPr>
          </a:lstStyle>
          <a:p>
            <a:fld id="{325433DC-0F38-3E4B-A547-C4FDF825D5D8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71813" y="876300"/>
            <a:ext cx="3152775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1" tIns="46586" rIns="93171" bIns="4658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1" y="3373755"/>
            <a:ext cx="7437120" cy="2760345"/>
          </a:xfrm>
          <a:prstGeom prst="rect">
            <a:avLst/>
          </a:prstGeom>
        </p:spPr>
        <p:txBody>
          <a:bodyPr vert="horz" lIns="93171" tIns="46586" rIns="93171" bIns="4658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658665"/>
            <a:ext cx="4028440" cy="351736"/>
          </a:xfrm>
          <a:prstGeom prst="rect">
            <a:avLst/>
          </a:prstGeom>
        </p:spPr>
        <p:txBody>
          <a:bodyPr vert="horz" lIns="93171" tIns="46586" rIns="93171" bIns="4658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11" y="6658665"/>
            <a:ext cx="4028440" cy="351736"/>
          </a:xfrm>
          <a:prstGeom prst="rect">
            <a:avLst/>
          </a:prstGeom>
        </p:spPr>
        <p:txBody>
          <a:bodyPr vert="horz" lIns="93171" tIns="46586" rIns="93171" bIns="46586" rtlCol="0" anchor="b"/>
          <a:lstStyle>
            <a:lvl1pPr algn="r">
              <a:defRPr sz="1200"/>
            </a:lvl1pPr>
          </a:lstStyle>
          <a:p>
            <a:fld id="{851ABA11-A19C-3E46-B99A-9DEC51A1FA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765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94786"/>
            <a:ext cx="6858000" cy="1929283"/>
          </a:xfrm>
        </p:spPr>
        <p:txBody>
          <a:bodyPr anchor="b"/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924069"/>
            <a:ext cx="6858000" cy="2333731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964642"/>
            <a:ext cx="7886700" cy="521232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818728" y="311384"/>
            <a:ext cx="4932822" cy="462224"/>
          </a:xfrm>
        </p:spPr>
        <p:txBody>
          <a:bodyPr anchor="b"/>
          <a:lstStyle>
            <a:lvl1pPr algn="ctr">
              <a:defRPr sz="32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1034979"/>
            <a:ext cx="1971675" cy="514198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034979"/>
            <a:ext cx="5800725" cy="514198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55077"/>
            <a:ext cx="7886700" cy="512188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1818728" y="311384"/>
            <a:ext cx="4932822" cy="462224"/>
          </a:xfrm>
        </p:spPr>
        <p:txBody>
          <a:bodyPr anchor="b"/>
          <a:lstStyle>
            <a:lvl1pPr algn="ctr">
              <a:defRPr sz="32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964643"/>
            <a:ext cx="7886700" cy="521232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818728" y="311384"/>
            <a:ext cx="4932822" cy="462224"/>
          </a:xfrm>
        </p:spPr>
        <p:txBody>
          <a:bodyPr anchor="b"/>
          <a:lstStyle>
            <a:lvl1pPr algn="ctr">
              <a:defRPr sz="32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964642"/>
            <a:ext cx="3886200" cy="521232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964642"/>
            <a:ext cx="3886200" cy="521232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818728" y="311384"/>
            <a:ext cx="4932822" cy="462224"/>
          </a:xfrm>
        </p:spPr>
        <p:txBody>
          <a:bodyPr anchor="b"/>
          <a:lstStyle>
            <a:lvl1pPr algn="ctr">
              <a:defRPr sz="32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981004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04916"/>
            <a:ext cx="3868340" cy="438474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981004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04916"/>
            <a:ext cx="3887391" cy="438474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818728" y="311384"/>
            <a:ext cx="4932822" cy="462224"/>
          </a:xfrm>
        </p:spPr>
        <p:txBody>
          <a:bodyPr anchor="b"/>
          <a:lstStyle>
            <a:lvl1pPr algn="ctr">
              <a:defRPr sz="32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4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1818728" y="311384"/>
            <a:ext cx="4932822" cy="462224"/>
          </a:xfrm>
        </p:spPr>
        <p:txBody>
          <a:bodyPr anchor="b"/>
          <a:lstStyle>
            <a:lvl1pPr algn="ctr">
              <a:defRPr sz="32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818728" y="311384"/>
            <a:ext cx="4932822" cy="462224"/>
          </a:xfrm>
        </p:spPr>
        <p:txBody>
          <a:bodyPr anchor="b"/>
          <a:lstStyle>
            <a:lvl1pPr algn="ctr">
              <a:defRPr sz="32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987426"/>
            <a:ext cx="2949178" cy="488156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818728" y="311384"/>
            <a:ext cx="4932822" cy="462224"/>
          </a:xfrm>
        </p:spPr>
        <p:txBody>
          <a:bodyPr anchor="b"/>
          <a:lstStyle>
            <a:lvl1pPr algn="ctr">
              <a:defRPr sz="32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964642"/>
            <a:ext cx="2949178" cy="490434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818728" y="311384"/>
            <a:ext cx="4932822" cy="462224"/>
          </a:xfrm>
        </p:spPr>
        <p:txBody>
          <a:bodyPr anchor="b"/>
          <a:lstStyle>
            <a:lvl1pPr algn="ctr">
              <a:defRPr sz="32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287270"/>
            <a:ext cx="7886700" cy="20855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3376246"/>
            <a:ext cx="7886700" cy="28007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  <p:pic>
        <p:nvPicPr>
          <p:cNvPr id="8" name="Content Placeholder 3"/>
          <p:cNvPicPr>
            <a:picLocks noChangeAspect="1"/>
          </p:cNvPicPr>
          <p:nvPr userDrawn="1"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046" y="6235089"/>
            <a:ext cx="1269547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265" y="246124"/>
            <a:ext cx="1887192" cy="7591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12" y="179355"/>
            <a:ext cx="1471275" cy="796072"/>
          </a:xfrm>
          <a:prstGeom prst="rect">
            <a:avLst/>
          </a:prstGeom>
        </p:spPr>
      </p:pic>
      <p:cxnSp>
        <p:nvCxnSpPr>
          <p:cNvPr id="17" name="Straight Connector 16"/>
          <p:cNvCxnSpPr/>
          <p:nvPr userDrawn="1"/>
        </p:nvCxnSpPr>
        <p:spPr>
          <a:xfrm>
            <a:off x="1850065" y="980743"/>
            <a:ext cx="5029200" cy="0"/>
          </a:xfrm>
          <a:prstGeom prst="line">
            <a:avLst/>
          </a:prstGeom>
          <a:ln w="50800" cap="rnd">
            <a:solidFill>
              <a:srgbClr val="FF950E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>
            <a:off x="479024" y="6206025"/>
            <a:ext cx="8413185" cy="0"/>
          </a:xfrm>
          <a:prstGeom prst="line">
            <a:avLst/>
          </a:prstGeom>
          <a:ln w="50800" cap="rnd">
            <a:solidFill>
              <a:srgbClr val="FF950E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</p:spTree>
    <p:extLst>
      <p:ext uri="{BB962C8B-B14F-4D97-AF65-F5344CB8AC3E}">
        <p14:creationId xmlns:p14="http://schemas.microsoft.com/office/powerpoint/2010/main" val="278248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://www.profsandhu.com/" TargetMode="External"/><Relationship Id="rId5" Type="http://schemas.openxmlformats.org/officeDocument/2006/relationships/hyperlink" Target="http://www.ics.utsa.edu/" TargetMode="External"/><Relationship Id="rId4" Type="http://schemas.openxmlformats.org/officeDocument/2006/relationships/hyperlink" Target="mailto:ravi.sandhu@utsa.edu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400" b="1" dirty="0">
                <a:solidFill>
                  <a:prstClr val="black"/>
                </a:solidFill>
              </a:rPr>
              <a:t>Access Control Convergence: Challenges and Opportunities</a:t>
            </a:r>
            <a:br>
              <a:rPr lang="en-US" sz="4400" b="1" dirty="0">
                <a:solidFill>
                  <a:prstClr val="black"/>
                </a:solidFill>
              </a:rPr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2999" y="2721017"/>
            <a:ext cx="6858000" cy="2333731"/>
          </a:xfrm>
        </p:spPr>
        <p:txBody>
          <a:bodyPr>
            <a:noAutofit/>
          </a:bodyPr>
          <a:lstStyle/>
          <a:p>
            <a:r>
              <a:rPr lang="en-US" sz="3200" dirty="0"/>
              <a:t>Ravi Sandhu</a:t>
            </a:r>
            <a:br>
              <a:rPr lang="en-US" dirty="0"/>
            </a:br>
            <a:r>
              <a:rPr lang="en-US" dirty="0"/>
              <a:t>Executive Director and Chief Scientist</a:t>
            </a:r>
          </a:p>
          <a:p>
            <a:r>
              <a:rPr lang="en-US" dirty="0"/>
              <a:t>Institute for Cyber Security</a:t>
            </a:r>
            <a:br>
              <a:rPr lang="en-US" dirty="0"/>
            </a:br>
            <a:br>
              <a:rPr lang="en-US" dirty="0"/>
            </a:br>
            <a:r>
              <a:rPr lang="en-US" dirty="0"/>
              <a:t>Professor of Computer Science</a:t>
            </a:r>
            <a:br>
              <a:rPr lang="en-US" dirty="0"/>
            </a:br>
            <a:r>
              <a:rPr lang="en-US" dirty="0"/>
              <a:t>Lutcher Brown Chair in Cyber Security</a:t>
            </a:r>
          </a:p>
          <a:p>
            <a:endParaRPr lang="en-US" dirty="0"/>
          </a:p>
          <a:p>
            <a:r>
              <a:rPr lang="en-US" dirty="0"/>
              <a:t>UBISEC</a:t>
            </a:r>
          </a:p>
          <a:p>
            <a:r>
              <a:rPr lang="en-US" dirty="0"/>
              <a:t>December 29, 2021</a:t>
            </a:r>
          </a:p>
          <a:p>
            <a:r>
              <a:rPr lang="en-US" sz="1400" dirty="0">
                <a:hlinkClick r:id="rId4"/>
              </a:rPr>
              <a:t>ravi.sandhu@utsa.edu</a:t>
            </a:r>
            <a:r>
              <a:rPr lang="en-US" sz="1400" dirty="0"/>
              <a:t>  </a:t>
            </a:r>
            <a:r>
              <a:rPr lang="en-US" sz="1400" dirty="0">
                <a:hlinkClick r:id="rId5"/>
              </a:rPr>
              <a:t>www.ics.utsa.edu</a:t>
            </a:r>
            <a:r>
              <a:rPr lang="en-US" sz="1400" dirty="0"/>
              <a:t> </a:t>
            </a:r>
            <a:r>
              <a:rPr lang="en-US" sz="1400" dirty="0">
                <a:hlinkClick r:id="rId6"/>
              </a:rPr>
              <a:t>www.profsandhu.com</a:t>
            </a:r>
            <a:r>
              <a:rPr lang="en-US" sz="1400" dirty="0"/>
              <a:t> </a:t>
            </a:r>
          </a:p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4F9D99-3E73-486F-A7E4-9C456EA65B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/>
              <a:t>World-Leading Research with Real-World Impact!</a:t>
            </a:r>
            <a:endParaRPr lang="en-US" i="1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E156-4BDA-425A-AE15-14F9D157E6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B5F52E-1A2D-AF47-834F-5A302267C843}" type="slidenum">
              <a:rPr lang="en-US" smtClean="0"/>
              <a:t>1</a:t>
            </a:fld>
            <a:endParaRPr lang="en-US" dirty="0"/>
          </a:p>
        </p:txBody>
      </p:sp>
      <p:sp>
        <p:nvSpPr>
          <p:cNvPr id="8" name="Date Placeholder 5">
            <a:extLst>
              <a:ext uri="{FF2B5EF4-FFF2-40B4-BE49-F238E27FC236}">
                <a16:creationId xmlns:a16="http://schemas.microsoft.com/office/drawing/2014/main" id="{BFB925B1-2B03-4A39-8903-7E05198BB7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</p:spPr>
        <p:txBody>
          <a:bodyPr/>
          <a:lstStyle/>
          <a:p>
            <a:r>
              <a:rPr lang="en-US" dirty="0"/>
              <a:t>© Ravi Sandhu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B822E6CA-DE0C-4E13-B3E6-653B0A6CB3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97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397"/>
    </mc:Choice>
    <mc:Fallback xmlns="">
      <p:transition spd="slow" advTm="823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5D08432-EB83-456A-B908-D85D197B51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</p:spPr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/>
              <a:t>World-Leading Research with Real-World Impact!</a:t>
            </a:r>
            <a:endParaRPr lang="en-US" i="1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30C8C3E-1D8C-4F6B-8AE8-DB438B3DA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B5F52E-1A2D-AF47-834F-5A302267C843}" type="slidenum">
              <a:rPr lang="en-US" smtClean="0"/>
              <a:t>10</a:t>
            </a:fld>
            <a:endParaRPr lang="en-US" dirty="0"/>
          </a:p>
        </p:txBody>
      </p:sp>
      <p:sp>
        <p:nvSpPr>
          <p:cNvPr id="12" name="Date Placeholder 5">
            <a:extLst>
              <a:ext uri="{FF2B5EF4-FFF2-40B4-BE49-F238E27FC236}">
                <a16:creationId xmlns:a16="http://schemas.microsoft.com/office/drawing/2014/main" id="{5A3A4C78-B569-4E49-B237-E75B5C4C88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</p:spPr>
        <p:txBody>
          <a:bodyPr/>
          <a:lstStyle/>
          <a:p>
            <a:r>
              <a:rPr lang="en-US" dirty="0"/>
              <a:t>© Ravi Sandhu</a:t>
            </a:r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9267B71B-2F33-465C-8F08-B8962D3D74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9159" y="274660"/>
            <a:ext cx="4803112" cy="462224"/>
          </a:xfr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eaLnBrk="0">
              <a:defRPr/>
            </a:pPr>
            <a:r>
              <a:rPr lang="en-US" sz="3600" b="1" dirty="0"/>
              <a:t>Access Control</a:t>
            </a:r>
            <a:endParaRPr lang="en-US" sz="3600" b="1" kern="0" dirty="0">
              <a:solidFill>
                <a:srgbClr val="131F49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A62B1CB-8997-BD4F-9CE7-876E16D6D864}"/>
              </a:ext>
            </a:extLst>
          </p:cNvPr>
          <p:cNvSpPr/>
          <p:nvPr/>
        </p:nvSpPr>
        <p:spPr>
          <a:xfrm>
            <a:off x="224204" y="1364415"/>
            <a:ext cx="3479703" cy="646313"/>
          </a:xfrm>
          <a:prstGeom prst="rect">
            <a:avLst/>
          </a:prstGeom>
        </p:spPr>
        <p:txBody>
          <a:bodyPr wrap="square" lIns="91423" tIns="45711" rIns="91423" bIns="45711">
            <a:spAutoFit/>
          </a:bodyPr>
          <a:lstStyle/>
          <a:p>
            <a:pPr algn="ctr"/>
            <a:r>
              <a:rPr lang="en-US" b="1" dirty="0"/>
              <a:t>Discretionary Access Control (DAC)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1970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C325A3C-CA03-E843-A42F-F512086D1C87}"/>
              </a:ext>
            </a:extLst>
          </p:cNvPr>
          <p:cNvSpPr/>
          <p:nvPr/>
        </p:nvSpPr>
        <p:spPr>
          <a:xfrm>
            <a:off x="5440094" y="1368224"/>
            <a:ext cx="3383817" cy="646313"/>
          </a:xfrm>
          <a:prstGeom prst="rect">
            <a:avLst/>
          </a:prstGeom>
        </p:spPr>
        <p:txBody>
          <a:bodyPr wrap="square" lIns="91423" tIns="45711" rIns="91423" bIns="45711">
            <a:spAutoFit/>
          </a:bodyPr>
          <a:lstStyle/>
          <a:p>
            <a:pPr algn="ctr"/>
            <a:r>
              <a:rPr lang="en-US" b="1" dirty="0"/>
              <a:t>Mandatory Access Control (MAC) </a:t>
            </a:r>
            <a:r>
              <a:rPr lang="en-US" b="1" dirty="0">
                <a:solidFill>
                  <a:srgbClr val="FF0000"/>
                </a:solidFill>
              </a:rPr>
              <a:t>1970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12482CB-6CB2-5149-88FC-E750C64C7120}"/>
              </a:ext>
            </a:extLst>
          </p:cNvPr>
          <p:cNvSpPr/>
          <p:nvPr/>
        </p:nvSpPr>
        <p:spPr>
          <a:xfrm>
            <a:off x="2790922" y="3120824"/>
            <a:ext cx="3440704" cy="646313"/>
          </a:xfrm>
          <a:prstGeom prst="rect">
            <a:avLst/>
          </a:prstGeom>
        </p:spPr>
        <p:txBody>
          <a:bodyPr wrap="square" lIns="91423" tIns="45711" rIns="91423" bIns="45711">
            <a:spAutoFit/>
          </a:bodyPr>
          <a:lstStyle/>
          <a:p>
            <a:pPr algn="ctr"/>
            <a:r>
              <a:rPr lang="en-US" b="1" dirty="0"/>
              <a:t>Role Based Access Control (RBAC) </a:t>
            </a:r>
            <a:r>
              <a:rPr lang="en-US" b="1" dirty="0">
                <a:solidFill>
                  <a:srgbClr val="FF0000"/>
                </a:solidFill>
              </a:rPr>
              <a:t>1995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F952EE8-D4FC-6248-A833-678A64158780}"/>
              </a:ext>
            </a:extLst>
          </p:cNvPr>
          <p:cNvSpPr/>
          <p:nvPr/>
        </p:nvSpPr>
        <p:spPr>
          <a:xfrm>
            <a:off x="2353580" y="4896284"/>
            <a:ext cx="4339539" cy="1200310"/>
          </a:xfrm>
          <a:prstGeom prst="rect">
            <a:avLst/>
          </a:prstGeom>
        </p:spPr>
        <p:txBody>
          <a:bodyPr wrap="square" lIns="91423" tIns="45711" rIns="91423" bIns="45711">
            <a:spAutoFit/>
          </a:bodyPr>
          <a:lstStyle/>
          <a:p>
            <a:pPr algn="ctr"/>
            <a:r>
              <a:rPr lang="en-US" b="1" dirty="0"/>
              <a:t>Attribute Based Access Control (ABAC)</a:t>
            </a:r>
          </a:p>
          <a:p>
            <a:pPr algn="ctr"/>
            <a:r>
              <a:rPr lang="en-US" b="1" dirty="0"/>
              <a:t>Relationship-Based Access Control (</a:t>
            </a:r>
            <a:r>
              <a:rPr lang="en-US" b="1" dirty="0" err="1"/>
              <a:t>ReBAC</a:t>
            </a:r>
            <a:r>
              <a:rPr lang="en-US" b="1" dirty="0"/>
              <a:t>)</a:t>
            </a:r>
          </a:p>
          <a:p>
            <a:pPr algn="ctr"/>
            <a:r>
              <a:rPr lang="en-US" b="1" dirty="0"/>
              <a:t>Usage Control (UCON)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2020s (Hopefully)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A4306CB-BF1E-0849-AADA-BC26135B8DEC}"/>
              </a:ext>
            </a:extLst>
          </p:cNvPr>
          <p:cNvCxnSpPr/>
          <p:nvPr/>
        </p:nvCxnSpPr>
        <p:spPr bwMode="auto">
          <a:xfrm>
            <a:off x="2110373" y="2198804"/>
            <a:ext cx="2423478" cy="899160"/>
          </a:xfrm>
          <a:prstGeom prst="straightConnector1">
            <a:avLst/>
          </a:prstGeom>
          <a:solidFill>
            <a:srgbClr val="00B8FF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F157CC6-0054-4645-A33E-5C99C4CF3501}"/>
              </a:ext>
            </a:extLst>
          </p:cNvPr>
          <p:cNvCxnSpPr/>
          <p:nvPr/>
        </p:nvCxnSpPr>
        <p:spPr bwMode="auto">
          <a:xfrm>
            <a:off x="4354463" y="2202613"/>
            <a:ext cx="2423478" cy="899160"/>
          </a:xfrm>
          <a:prstGeom prst="straightConnector1">
            <a:avLst/>
          </a:prstGeom>
          <a:solidFill>
            <a:srgbClr val="00B8FF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scene3d>
            <a:camera prst="orthographicFront">
              <a:rot lat="0" lon="10800000" rev="0"/>
            </a:camera>
            <a:lightRig rig="threePt" dir="t"/>
          </a:scene3d>
        </p:spPr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42D333C-8A48-A344-A311-2E93986766E2}"/>
              </a:ext>
            </a:extLst>
          </p:cNvPr>
          <p:cNvCxnSpPr/>
          <p:nvPr/>
        </p:nvCxnSpPr>
        <p:spPr bwMode="auto">
          <a:xfrm>
            <a:off x="4533849" y="3767155"/>
            <a:ext cx="0" cy="1129129"/>
          </a:xfrm>
          <a:prstGeom prst="straightConnector1">
            <a:avLst/>
          </a:prstGeom>
          <a:solidFill>
            <a:srgbClr val="00B8FF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C471CB3-BB0E-40D0-B0AE-00C081FFB5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11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450"/>
    </mc:Choice>
    <mc:Fallback xmlns="">
      <p:transition spd="slow" advTm="1424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5D08432-EB83-456A-B908-D85D197B51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</p:spPr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/>
              <a:t>World-Leading Research with Real-World Impact!</a:t>
            </a:r>
            <a:endParaRPr lang="en-US" i="1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30C8C3E-1D8C-4F6B-8AE8-DB438B3DA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B5F52E-1A2D-AF47-834F-5A302267C843}" type="slidenum">
              <a:rPr lang="en-US" smtClean="0"/>
              <a:t>11</a:t>
            </a:fld>
            <a:endParaRPr lang="en-US" dirty="0"/>
          </a:p>
        </p:txBody>
      </p:sp>
      <p:sp>
        <p:nvSpPr>
          <p:cNvPr id="12" name="Date Placeholder 5">
            <a:extLst>
              <a:ext uri="{FF2B5EF4-FFF2-40B4-BE49-F238E27FC236}">
                <a16:creationId xmlns:a16="http://schemas.microsoft.com/office/drawing/2014/main" id="{5A3A4C78-B569-4E49-B237-E75B5C4C88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</p:spPr>
        <p:txBody>
          <a:bodyPr/>
          <a:lstStyle/>
          <a:p>
            <a:r>
              <a:rPr lang="en-US" dirty="0"/>
              <a:t>© Ravi Sandhu</a:t>
            </a:r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9267B71B-2F33-465C-8F08-B8962D3D74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9159" y="274660"/>
            <a:ext cx="4803112" cy="462224"/>
          </a:xfr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eaLnBrk="0">
              <a:defRPr/>
            </a:pPr>
            <a:r>
              <a:rPr lang="en-US" sz="3200" b="1" dirty="0"/>
              <a:t>Discretionary Access Control (DAC)</a:t>
            </a:r>
            <a:endParaRPr lang="en-US" sz="3200" b="1" kern="0" dirty="0">
              <a:solidFill>
                <a:srgbClr val="131F49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6278DAE9-A29F-A845-9F88-CB4D938923A3}"/>
              </a:ext>
            </a:extLst>
          </p:cNvPr>
          <p:cNvSpPr txBox="1">
            <a:spLocks/>
          </p:cNvSpPr>
          <p:nvPr/>
        </p:nvSpPr>
        <p:spPr>
          <a:xfrm>
            <a:off x="503239" y="705272"/>
            <a:ext cx="8177918" cy="5435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90000"/>
              <a:buFont typeface="Arial"/>
              <a:buNone/>
              <a:defRPr/>
            </a:pPr>
            <a:r>
              <a:rPr lang="en-US" sz="3200" dirty="0">
                <a:ea typeface="ＭＳ Ｐゴシック" pitchFamily="34" charset="-128"/>
              </a:rPr>
              <a:t> </a:t>
            </a:r>
          </a:p>
          <a:p>
            <a:pPr>
              <a:buSzPct val="90000"/>
              <a:buFont typeface="Wingdings" pitchFamily="2" charset="2"/>
              <a:buChar char="Ø"/>
              <a:defRPr/>
            </a:pPr>
            <a:r>
              <a:rPr lang="en-US" sz="3200" dirty="0">
                <a:ea typeface="ＭＳ Ｐゴシック" pitchFamily="34" charset="-128"/>
              </a:rPr>
              <a:t> Core concept:</a:t>
            </a:r>
          </a:p>
          <a:p>
            <a:pPr marL="0" indent="0">
              <a:buSzPct val="90000"/>
              <a:buNone/>
              <a:defRPr/>
            </a:pPr>
            <a:r>
              <a:rPr lang="en-US" sz="3200" dirty="0">
                <a:ea typeface="ＭＳ Ｐゴシック" pitchFamily="34" charset="-128"/>
              </a:rPr>
              <a:t>	Custodian of information determines access </a:t>
            </a:r>
          </a:p>
          <a:p>
            <a:pPr>
              <a:buSzPct val="90000"/>
              <a:buFont typeface="Wingdings" pitchFamily="2" charset="2"/>
              <a:buChar char="Ø"/>
              <a:defRPr/>
            </a:pPr>
            <a:r>
              <a:rPr lang="en-US" sz="3200" dirty="0">
                <a:ea typeface="ＭＳ Ｐゴシック" pitchFamily="34" charset="-128"/>
              </a:rPr>
              <a:t> Core drawback:</a:t>
            </a:r>
          </a:p>
          <a:p>
            <a:pPr marL="0" indent="0">
              <a:buSzPct val="90000"/>
              <a:buNone/>
              <a:defRPr/>
            </a:pPr>
            <a:r>
              <a:rPr lang="en-US" sz="3200" dirty="0">
                <a:ea typeface="ＭＳ Ｐゴシック" pitchFamily="34" charset="-128"/>
              </a:rPr>
              <a:t>	Does not protect copies</a:t>
            </a:r>
            <a:br>
              <a:rPr lang="en-US" sz="3200" dirty="0">
                <a:ea typeface="ＭＳ Ｐゴシック" pitchFamily="34" charset="-128"/>
              </a:rPr>
            </a:br>
            <a:r>
              <a:rPr lang="en-US" sz="3200" dirty="0">
                <a:ea typeface="ＭＳ Ｐゴシック" pitchFamily="34" charset="-128"/>
              </a:rPr>
              <a:t>	Therefore OK for integrity but not for 	confidentiality</a:t>
            </a:r>
            <a:endParaRPr lang="en-US" sz="2800" dirty="0">
              <a:ea typeface="ＭＳ Ｐゴシック" pitchFamily="34" charset="-128"/>
            </a:endParaRPr>
          </a:p>
          <a:p>
            <a:pPr>
              <a:buSzPct val="90000"/>
              <a:buFont typeface="Wingdings" pitchFamily="2" charset="2"/>
              <a:buChar char="Ø"/>
              <a:defRPr/>
            </a:pPr>
            <a:r>
              <a:rPr lang="en-US" sz="3200" dirty="0">
                <a:ea typeface="ＭＳ Ｐゴシック" pitchFamily="34" charset="-128"/>
              </a:rPr>
              <a:t> Sophistication:</a:t>
            </a:r>
          </a:p>
          <a:p>
            <a:pPr marL="0" indent="0">
              <a:buSzPct val="90000"/>
              <a:buNone/>
              <a:defRPr/>
            </a:pPr>
            <a:r>
              <a:rPr lang="en-US" sz="3200" dirty="0">
                <a:ea typeface="ＭＳ Ｐゴシック" pitchFamily="34" charset="-128"/>
              </a:rPr>
              <a:t>	Delegation of custody</a:t>
            </a:r>
          </a:p>
          <a:p>
            <a:pPr marL="0" indent="0">
              <a:buSzPct val="90000"/>
              <a:buNone/>
              <a:defRPr/>
            </a:pPr>
            <a:r>
              <a:rPr lang="en-US" sz="3200" dirty="0">
                <a:ea typeface="ＭＳ Ｐゴシック" pitchFamily="34" charset="-128"/>
              </a:rPr>
              <a:t>	Denials or negative rights</a:t>
            </a:r>
          </a:p>
          <a:p>
            <a:pPr>
              <a:buSzPct val="90000"/>
              <a:buFont typeface="Arial"/>
              <a:buNone/>
              <a:defRPr/>
            </a:pPr>
            <a:endParaRPr lang="en-US" sz="3200" dirty="0">
              <a:ea typeface="ＭＳ Ｐゴシック" pitchFamily="34" charset="-128"/>
            </a:endParaRPr>
          </a:p>
          <a:p>
            <a:pPr lvl="1">
              <a:buSzPct val="90000"/>
              <a:buFont typeface="Wingdings" pitchFamily="2" charset="2"/>
              <a:buChar char="v"/>
              <a:defRPr/>
            </a:pPr>
            <a:endParaRPr lang="en-US" sz="3200" dirty="0">
              <a:ea typeface="ＭＳ Ｐゴシック" pitchFamily="34" charset="-128"/>
            </a:endParaRPr>
          </a:p>
          <a:p>
            <a:pPr lvl="1">
              <a:buSzPct val="90000"/>
              <a:buFont typeface="Wingdings" pitchFamily="2" charset="2"/>
              <a:buChar char="§"/>
              <a:defRPr/>
            </a:pPr>
            <a:endParaRPr lang="en-US" sz="3200" dirty="0">
              <a:ea typeface="ＭＳ Ｐゴシック" pitchFamily="34" charset="-128"/>
            </a:endParaRPr>
          </a:p>
          <a:p>
            <a:pPr lvl="1">
              <a:buSzPct val="90000"/>
              <a:buFont typeface="Wingdings" pitchFamily="2" charset="2"/>
              <a:buChar char="v"/>
              <a:defRPr/>
            </a:pPr>
            <a:endParaRPr lang="en-US" dirty="0">
              <a:ea typeface="ＭＳ Ｐゴシック" pitchFamily="34" charset="-128"/>
            </a:endParaRPr>
          </a:p>
          <a:p>
            <a:pPr lvl="1">
              <a:buSzPct val="90000"/>
              <a:buFont typeface="Wingdings" pitchFamily="2" charset="2"/>
              <a:buChar char="v"/>
              <a:defRPr/>
            </a:pPr>
            <a:endParaRPr lang="en-US" dirty="0"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  <a:defRPr/>
            </a:pPr>
            <a:endParaRPr lang="en-US" sz="2400" dirty="0"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  <a:defRPr/>
            </a:pPr>
            <a:endParaRPr lang="en-US" sz="2400" dirty="0"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  <a:defRPr/>
            </a:pPr>
            <a:endParaRPr lang="en-US" sz="2400" dirty="0"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  <a:defRPr/>
            </a:pPr>
            <a:endParaRPr lang="en-US" sz="2400" dirty="0">
              <a:ea typeface="ＭＳ Ｐゴシック" pitchFamily="34" charset="-128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9244355-12E5-434D-AA03-2E6CC69FE9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76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691"/>
    </mc:Choice>
    <mc:Fallback xmlns="">
      <p:transition spd="slow" advTm="2176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5D08432-EB83-456A-B908-D85D197B51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</p:spPr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/>
              <a:t>World-Leading Research with Real-World Impact!</a:t>
            </a:r>
            <a:endParaRPr lang="en-US" i="1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30C8C3E-1D8C-4F6B-8AE8-DB438B3DA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B5F52E-1A2D-AF47-834F-5A302267C843}" type="slidenum">
              <a:rPr lang="en-US" smtClean="0"/>
              <a:t>12</a:t>
            </a:fld>
            <a:endParaRPr lang="en-US" dirty="0"/>
          </a:p>
        </p:txBody>
      </p:sp>
      <p:sp>
        <p:nvSpPr>
          <p:cNvPr id="12" name="Date Placeholder 5">
            <a:extLst>
              <a:ext uri="{FF2B5EF4-FFF2-40B4-BE49-F238E27FC236}">
                <a16:creationId xmlns:a16="http://schemas.microsoft.com/office/drawing/2014/main" id="{5A3A4C78-B569-4E49-B237-E75B5C4C88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</p:spPr>
        <p:txBody>
          <a:bodyPr/>
          <a:lstStyle/>
          <a:p>
            <a:r>
              <a:rPr lang="en-US" dirty="0"/>
              <a:t>© Ravi Sandhu</a:t>
            </a:r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9267B71B-2F33-465C-8F08-B8962D3D74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9159" y="274660"/>
            <a:ext cx="4803112" cy="462224"/>
          </a:xfr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eaLnBrk="0">
              <a:defRPr/>
            </a:pPr>
            <a:r>
              <a:rPr lang="en-US" sz="3200" b="1" dirty="0"/>
              <a:t>Mandatory Access Control (MAC)</a:t>
            </a:r>
            <a:endParaRPr lang="en-US" sz="3200" b="1" kern="0" dirty="0">
              <a:solidFill>
                <a:srgbClr val="131F49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6278DAE9-A29F-A845-9F88-CB4D938923A3}"/>
              </a:ext>
            </a:extLst>
          </p:cNvPr>
          <p:cNvSpPr txBox="1">
            <a:spLocks/>
          </p:cNvSpPr>
          <p:nvPr/>
        </p:nvSpPr>
        <p:spPr>
          <a:xfrm>
            <a:off x="503239" y="674792"/>
            <a:ext cx="8177918" cy="5435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90000"/>
              <a:buFont typeface="Arial"/>
              <a:buNone/>
              <a:defRPr/>
            </a:pPr>
            <a:r>
              <a:rPr lang="en-US" sz="3200" dirty="0">
                <a:ea typeface="ＭＳ Ｐゴシック" pitchFamily="34" charset="-128"/>
              </a:rPr>
              <a:t> </a:t>
            </a:r>
          </a:p>
          <a:p>
            <a:pPr>
              <a:buSzPct val="90000"/>
              <a:buFont typeface="Wingdings" pitchFamily="2" charset="2"/>
              <a:buChar char="Ø"/>
              <a:defRPr/>
            </a:pPr>
            <a:r>
              <a:rPr lang="en-US" sz="3200" dirty="0">
                <a:ea typeface="ＭＳ Ｐゴシック" pitchFamily="34" charset="-128"/>
              </a:rPr>
              <a:t> Core concept:</a:t>
            </a:r>
          </a:p>
          <a:p>
            <a:pPr marL="0" indent="0">
              <a:buSzPct val="90000"/>
              <a:buNone/>
              <a:defRPr/>
            </a:pPr>
            <a:r>
              <a:rPr lang="en-US" sz="3200" dirty="0">
                <a:ea typeface="ＭＳ Ｐゴシック" pitchFamily="34" charset="-128"/>
              </a:rPr>
              <a:t>	One-way information flow via security labels</a:t>
            </a:r>
            <a:br>
              <a:rPr lang="en-US" sz="3200" dirty="0">
                <a:ea typeface="ＭＳ Ｐゴシック" pitchFamily="34" charset="-128"/>
              </a:rPr>
            </a:br>
            <a:r>
              <a:rPr lang="en-US" sz="3200" dirty="0">
                <a:ea typeface="ＭＳ Ｐゴシック" pitchFamily="34" charset="-128"/>
              </a:rPr>
              <a:t>	Controls on originals and copies </a:t>
            </a:r>
          </a:p>
          <a:p>
            <a:pPr>
              <a:buSzPct val="90000"/>
              <a:buFont typeface="Wingdings" pitchFamily="2" charset="2"/>
              <a:buChar char="Ø"/>
              <a:defRPr/>
            </a:pPr>
            <a:r>
              <a:rPr lang="en-US" sz="3200" dirty="0">
                <a:ea typeface="ＭＳ Ｐゴシック" pitchFamily="34" charset="-128"/>
              </a:rPr>
              <a:t> Core drawback:</a:t>
            </a:r>
          </a:p>
          <a:p>
            <a:pPr marL="0" indent="0">
              <a:buSzPct val="90000"/>
              <a:buNone/>
              <a:defRPr/>
            </a:pPr>
            <a:r>
              <a:rPr lang="en-US" sz="3200" dirty="0">
                <a:ea typeface="ＭＳ Ｐゴシック" pitchFamily="34" charset="-128"/>
              </a:rPr>
              <a:t>	Covert/side channels bypass MAC</a:t>
            </a:r>
          </a:p>
          <a:p>
            <a:pPr marL="0" indent="0">
              <a:buSzPct val="90000"/>
              <a:buNone/>
              <a:defRPr/>
            </a:pPr>
            <a:r>
              <a:rPr lang="en-US" sz="3200" dirty="0">
                <a:ea typeface="ＭＳ Ｐゴシック" pitchFamily="34" charset="-128"/>
              </a:rPr>
              <a:t>	Inference not prevented</a:t>
            </a:r>
          </a:p>
          <a:p>
            <a:pPr marL="0" indent="0">
              <a:buSzPct val="90000"/>
              <a:buNone/>
              <a:defRPr/>
            </a:pPr>
            <a:r>
              <a:rPr lang="en-US" sz="3200" dirty="0">
                <a:ea typeface="ＭＳ Ｐゴシック" pitchFamily="34" charset="-128"/>
              </a:rPr>
              <a:t>	Too strict</a:t>
            </a:r>
          </a:p>
          <a:p>
            <a:pPr marL="0" indent="0">
              <a:buSzPct val="90000"/>
              <a:buNone/>
              <a:defRPr/>
            </a:pPr>
            <a:r>
              <a:rPr lang="en-US" sz="3200" dirty="0">
                <a:ea typeface="ＭＳ Ｐゴシック" pitchFamily="34" charset="-128"/>
              </a:rPr>
              <a:t>	Too reductionist</a:t>
            </a:r>
            <a:endParaRPr lang="en-US" sz="2800" dirty="0">
              <a:ea typeface="ＭＳ Ｐゴシック" pitchFamily="34" charset="-128"/>
            </a:endParaRPr>
          </a:p>
          <a:p>
            <a:pPr>
              <a:buSzPct val="90000"/>
              <a:buFont typeface="Wingdings" pitchFamily="2" charset="2"/>
              <a:buChar char="Ø"/>
              <a:defRPr/>
            </a:pPr>
            <a:r>
              <a:rPr lang="en-US" sz="3200" dirty="0">
                <a:ea typeface="ＭＳ Ｐゴシック" pitchFamily="34" charset="-128"/>
              </a:rPr>
              <a:t> Sophistication:</a:t>
            </a:r>
          </a:p>
          <a:p>
            <a:pPr marL="0" indent="0">
              <a:buSzPct val="90000"/>
              <a:buNone/>
              <a:defRPr/>
            </a:pPr>
            <a:r>
              <a:rPr lang="en-US" sz="3200" dirty="0">
                <a:ea typeface="ＭＳ Ｐゴシック" pitchFamily="34" charset="-128"/>
              </a:rPr>
              <a:t>	Dynamic labels</a:t>
            </a:r>
          </a:p>
          <a:p>
            <a:pPr>
              <a:buSzPct val="90000"/>
              <a:buFont typeface="Arial"/>
              <a:buNone/>
              <a:defRPr/>
            </a:pPr>
            <a:endParaRPr lang="en-US" sz="3200" dirty="0">
              <a:ea typeface="ＭＳ Ｐゴシック" pitchFamily="34" charset="-128"/>
            </a:endParaRPr>
          </a:p>
          <a:p>
            <a:pPr lvl="1">
              <a:buSzPct val="90000"/>
              <a:buFont typeface="Wingdings" pitchFamily="2" charset="2"/>
              <a:buChar char="v"/>
              <a:defRPr/>
            </a:pPr>
            <a:endParaRPr lang="en-US" sz="3200" dirty="0">
              <a:ea typeface="ＭＳ Ｐゴシック" pitchFamily="34" charset="-128"/>
            </a:endParaRPr>
          </a:p>
          <a:p>
            <a:pPr lvl="1">
              <a:buSzPct val="90000"/>
              <a:buFont typeface="Wingdings" pitchFamily="2" charset="2"/>
              <a:buChar char="§"/>
              <a:defRPr/>
            </a:pPr>
            <a:endParaRPr lang="en-US" sz="3200" dirty="0">
              <a:ea typeface="ＭＳ Ｐゴシック" pitchFamily="34" charset="-128"/>
            </a:endParaRPr>
          </a:p>
          <a:p>
            <a:pPr lvl="1">
              <a:buSzPct val="90000"/>
              <a:buFont typeface="Wingdings" pitchFamily="2" charset="2"/>
              <a:buChar char="v"/>
              <a:defRPr/>
            </a:pPr>
            <a:endParaRPr lang="en-US" dirty="0">
              <a:ea typeface="ＭＳ Ｐゴシック" pitchFamily="34" charset="-128"/>
            </a:endParaRPr>
          </a:p>
          <a:p>
            <a:pPr lvl="1">
              <a:buSzPct val="90000"/>
              <a:buFont typeface="Wingdings" pitchFamily="2" charset="2"/>
              <a:buChar char="v"/>
              <a:defRPr/>
            </a:pPr>
            <a:endParaRPr lang="en-US" dirty="0"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  <a:defRPr/>
            </a:pPr>
            <a:endParaRPr lang="en-US" sz="2400" dirty="0"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  <a:defRPr/>
            </a:pPr>
            <a:endParaRPr lang="en-US" sz="2400" dirty="0"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  <a:defRPr/>
            </a:pPr>
            <a:endParaRPr lang="en-US" sz="2400" dirty="0"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  <a:defRPr/>
            </a:pPr>
            <a:endParaRPr lang="en-US" sz="2400" dirty="0">
              <a:ea typeface="ＭＳ Ｐゴシック" pitchFamily="34" charset="-128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A371500-31D2-4A27-8F08-5008425C81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722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193"/>
    </mc:Choice>
    <mc:Fallback xmlns="">
      <p:transition spd="slow" advTm="1871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5D08432-EB83-456A-B908-D85D197B51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</p:spPr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/>
              <a:t>World-Leading Research with Real-World Impact!</a:t>
            </a:r>
            <a:endParaRPr lang="en-US" i="1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30C8C3E-1D8C-4F6B-8AE8-DB438B3DA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B5F52E-1A2D-AF47-834F-5A302267C843}" type="slidenum">
              <a:rPr lang="en-US" smtClean="0"/>
              <a:t>13</a:t>
            </a:fld>
            <a:endParaRPr lang="en-US" dirty="0"/>
          </a:p>
        </p:txBody>
      </p:sp>
      <p:sp>
        <p:nvSpPr>
          <p:cNvPr id="12" name="Date Placeholder 5">
            <a:extLst>
              <a:ext uri="{FF2B5EF4-FFF2-40B4-BE49-F238E27FC236}">
                <a16:creationId xmlns:a16="http://schemas.microsoft.com/office/drawing/2014/main" id="{5A3A4C78-B569-4E49-B237-E75B5C4C88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</p:spPr>
        <p:txBody>
          <a:bodyPr/>
          <a:lstStyle/>
          <a:p>
            <a:r>
              <a:rPr lang="en-US" dirty="0"/>
              <a:t>© Ravi Sandhu</a:t>
            </a:r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9267B71B-2F33-465C-8F08-B8962D3D74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9159" y="274660"/>
            <a:ext cx="4803112" cy="462224"/>
          </a:xfr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eaLnBrk="0">
              <a:defRPr/>
            </a:pPr>
            <a:r>
              <a:rPr lang="en-US" sz="3600" b="1" dirty="0"/>
              <a:t>Access Control</a:t>
            </a:r>
            <a:endParaRPr lang="en-US" sz="3600" b="1" kern="0" dirty="0">
              <a:solidFill>
                <a:srgbClr val="131F49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A62B1CB-8997-BD4F-9CE7-876E16D6D864}"/>
              </a:ext>
            </a:extLst>
          </p:cNvPr>
          <p:cNvSpPr/>
          <p:nvPr/>
        </p:nvSpPr>
        <p:spPr>
          <a:xfrm>
            <a:off x="224204" y="1364415"/>
            <a:ext cx="3479703" cy="646313"/>
          </a:xfrm>
          <a:prstGeom prst="rect">
            <a:avLst/>
          </a:prstGeom>
        </p:spPr>
        <p:txBody>
          <a:bodyPr wrap="square" lIns="91423" tIns="45711" rIns="91423" bIns="45711">
            <a:spAutoFit/>
          </a:bodyPr>
          <a:lstStyle/>
          <a:p>
            <a:pPr algn="ctr"/>
            <a:r>
              <a:rPr lang="en-US" b="1" dirty="0"/>
              <a:t>Discretionary Access Control (DAC)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1970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C325A3C-CA03-E843-A42F-F512086D1C87}"/>
              </a:ext>
            </a:extLst>
          </p:cNvPr>
          <p:cNvSpPr/>
          <p:nvPr/>
        </p:nvSpPr>
        <p:spPr>
          <a:xfrm>
            <a:off x="5440094" y="1368224"/>
            <a:ext cx="3383817" cy="646313"/>
          </a:xfrm>
          <a:prstGeom prst="rect">
            <a:avLst/>
          </a:prstGeom>
        </p:spPr>
        <p:txBody>
          <a:bodyPr wrap="square" lIns="91423" tIns="45711" rIns="91423" bIns="45711">
            <a:spAutoFit/>
          </a:bodyPr>
          <a:lstStyle/>
          <a:p>
            <a:pPr algn="ctr"/>
            <a:r>
              <a:rPr lang="en-US" b="1" dirty="0"/>
              <a:t>Mandatory Access Control (MAC) </a:t>
            </a:r>
            <a:r>
              <a:rPr lang="en-US" b="1" dirty="0">
                <a:solidFill>
                  <a:srgbClr val="FF0000"/>
                </a:solidFill>
              </a:rPr>
              <a:t>1970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12482CB-6CB2-5149-88FC-E750C64C7120}"/>
              </a:ext>
            </a:extLst>
          </p:cNvPr>
          <p:cNvSpPr/>
          <p:nvPr/>
        </p:nvSpPr>
        <p:spPr>
          <a:xfrm>
            <a:off x="2790922" y="3120824"/>
            <a:ext cx="3440704" cy="646313"/>
          </a:xfrm>
          <a:prstGeom prst="rect">
            <a:avLst/>
          </a:prstGeom>
        </p:spPr>
        <p:txBody>
          <a:bodyPr wrap="square" lIns="91423" tIns="45711" rIns="91423" bIns="45711">
            <a:spAutoFit/>
          </a:bodyPr>
          <a:lstStyle/>
          <a:p>
            <a:pPr algn="ctr"/>
            <a:r>
              <a:rPr lang="en-US" b="1" dirty="0"/>
              <a:t>Role Based Access Control (RBAC) </a:t>
            </a:r>
            <a:r>
              <a:rPr lang="en-US" b="1" dirty="0">
                <a:solidFill>
                  <a:srgbClr val="FF0000"/>
                </a:solidFill>
              </a:rPr>
              <a:t>1995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F952EE8-D4FC-6248-A833-678A64158780}"/>
              </a:ext>
            </a:extLst>
          </p:cNvPr>
          <p:cNvSpPr/>
          <p:nvPr/>
        </p:nvSpPr>
        <p:spPr>
          <a:xfrm>
            <a:off x="2353580" y="4896284"/>
            <a:ext cx="4339539" cy="1200310"/>
          </a:xfrm>
          <a:prstGeom prst="rect">
            <a:avLst/>
          </a:prstGeom>
        </p:spPr>
        <p:txBody>
          <a:bodyPr wrap="square" lIns="91423" tIns="45711" rIns="91423" bIns="45711">
            <a:spAutoFit/>
          </a:bodyPr>
          <a:lstStyle/>
          <a:p>
            <a:pPr algn="ctr"/>
            <a:r>
              <a:rPr lang="en-US" b="1" dirty="0"/>
              <a:t>Attribute Based Access Control (ABAC)</a:t>
            </a:r>
          </a:p>
          <a:p>
            <a:pPr algn="ctr"/>
            <a:r>
              <a:rPr lang="en-US" b="1" dirty="0"/>
              <a:t>Relationship-Based Access Control (</a:t>
            </a:r>
            <a:r>
              <a:rPr lang="en-US" b="1" dirty="0" err="1"/>
              <a:t>ReBAC</a:t>
            </a:r>
            <a:r>
              <a:rPr lang="en-US" b="1" dirty="0"/>
              <a:t>)</a:t>
            </a:r>
          </a:p>
          <a:p>
            <a:pPr algn="ctr"/>
            <a:r>
              <a:rPr lang="en-US" b="1" dirty="0"/>
              <a:t>Usage Control (UCON)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2020s (Hopefully)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A4306CB-BF1E-0849-AADA-BC26135B8DEC}"/>
              </a:ext>
            </a:extLst>
          </p:cNvPr>
          <p:cNvCxnSpPr/>
          <p:nvPr/>
        </p:nvCxnSpPr>
        <p:spPr bwMode="auto">
          <a:xfrm>
            <a:off x="2110373" y="2198804"/>
            <a:ext cx="2423478" cy="899160"/>
          </a:xfrm>
          <a:prstGeom prst="straightConnector1">
            <a:avLst/>
          </a:prstGeom>
          <a:solidFill>
            <a:srgbClr val="00B8FF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F157CC6-0054-4645-A33E-5C99C4CF3501}"/>
              </a:ext>
            </a:extLst>
          </p:cNvPr>
          <p:cNvCxnSpPr/>
          <p:nvPr/>
        </p:nvCxnSpPr>
        <p:spPr bwMode="auto">
          <a:xfrm>
            <a:off x="4354463" y="2202613"/>
            <a:ext cx="2423478" cy="899160"/>
          </a:xfrm>
          <a:prstGeom prst="straightConnector1">
            <a:avLst/>
          </a:prstGeom>
          <a:solidFill>
            <a:srgbClr val="00B8FF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scene3d>
            <a:camera prst="orthographicFront">
              <a:rot lat="0" lon="10800000" rev="0"/>
            </a:camera>
            <a:lightRig rig="threePt" dir="t"/>
          </a:scene3d>
        </p:spPr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42D333C-8A48-A344-A311-2E93986766E2}"/>
              </a:ext>
            </a:extLst>
          </p:cNvPr>
          <p:cNvCxnSpPr/>
          <p:nvPr/>
        </p:nvCxnSpPr>
        <p:spPr bwMode="auto">
          <a:xfrm>
            <a:off x="4533849" y="3767155"/>
            <a:ext cx="0" cy="1129129"/>
          </a:xfrm>
          <a:prstGeom prst="straightConnector1">
            <a:avLst/>
          </a:prstGeom>
          <a:solidFill>
            <a:srgbClr val="00B8FF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8418D1F-B6D4-4EB8-AB1E-6D06427607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498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031"/>
    </mc:Choice>
    <mc:Fallback xmlns="">
      <p:transition spd="slow" advTm="1470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5D08432-EB83-456A-B908-D85D197B51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</p:spPr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/>
              <a:t>World-Leading Research with Real-World Impact!</a:t>
            </a:r>
            <a:endParaRPr lang="en-US" i="1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30C8C3E-1D8C-4F6B-8AE8-DB438B3DA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B5F52E-1A2D-AF47-834F-5A302267C843}" type="slidenum">
              <a:rPr lang="en-US" smtClean="0"/>
              <a:t>14</a:t>
            </a:fld>
            <a:endParaRPr lang="en-US" dirty="0"/>
          </a:p>
        </p:txBody>
      </p:sp>
      <p:sp>
        <p:nvSpPr>
          <p:cNvPr id="12" name="Date Placeholder 5">
            <a:extLst>
              <a:ext uri="{FF2B5EF4-FFF2-40B4-BE49-F238E27FC236}">
                <a16:creationId xmlns:a16="http://schemas.microsoft.com/office/drawing/2014/main" id="{5A3A4C78-B569-4E49-B237-E75B5C4C88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</p:spPr>
        <p:txBody>
          <a:bodyPr/>
          <a:lstStyle/>
          <a:p>
            <a:r>
              <a:rPr lang="en-US" dirty="0"/>
              <a:t>© Ravi Sandhu</a:t>
            </a:r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9267B71B-2F33-465C-8F08-B8962D3D74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9159" y="274660"/>
            <a:ext cx="4803112" cy="462224"/>
          </a:xfr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eaLnBrk="0">
              <a:defRPr/>
            </a:pPr>
            <a:r>
              <a:rPr lang="en-US" sz="3200" b="1" dirty="0"/>
              <a:t>Role-Based Access Control (RBAC)</a:t>
            </a:r>
            <a:endParaRPr lang="en-US" sz="3200" b="1" kern="0" dirty="0">
              <a:solidFill>
                <a:srgbClr val="131F49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6278DAE9-A29F-A845-9F88-CB4D938923A3}"/>
              </a:ext>
            </a:extLst>
          </p:cNvPr>
          <p:cNvSpPr txBox="1">
            <a:spLocks/>
          </p:cNvSpPr>
          <p:nvPr/>
        </p:nvSpPr>
        <p:spPr>
          <a:xfrm>
            <a:off x="503239" y="752402"/>
            <a:ext cx="8177918" cy="5435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90000"/>
              <a:buFont typeface="Arial"/>
              <a:buNone/>
              <a:defRPr/>
            </a:pPr>
            <a:r>
              <a:rPr lang="en-US" sz="3200" dirty="0">
                <a:ea typeface="ＭＳ Ｐゴシック" pitchFamily="34" charset="-128"/>
              </a:rPr>
              <a:t> </a:t>
            </a:r>
          </a:p>
          <a:p>
            <a:pPr>
              <a:buSzPct val="90000"/>
              <a:buFont typeface="Wingdings" pitchFamily="2" charset="2"/>
              <a:buChar char="Ø"/>
              <a:defRPr/>
            </a:pPr>
            <a:r>
              <a:rPr lang="en-US" sz="3200" dirty="0">
                <a:ea typeface="ＭＳ Ｐゴシック" pitchFamily="34" charset="-128"/>
              </a:rPr>
              <a:t> Core concept:</a:t>
            </a:r>
          </a:p>
          <a:p>
            <a:pPr marL="0" indent="0">
              <a:buSzPct val="90000"/>
              <a:buNone/>
              <a:defRPr/>
            </a:pPr>
            <a:r>
              <a:rPr lang="en-US" sz="3200" dirty="0">
                <a:ea typeface="ＭＳ Ｐゴシック" pitchFamily="34" charset="-128"/>
              </a:rPr>
              <a:t>	Roles determine everything </a:t>
            </a:r>
          </a:p>
          <a:p>
            <a:pPr>
              <a:buSzPct val="90000"/>
              <a:buFont typeface="Wingdings" pitchFamily="2" charset="2"/>
              <a:buChar char="Ø"/>
              <a:defRPr/>
            </a:pPr>
            <a:r>
              <a:rPr lang="en-US" sz="3200" dirty="0">
                <a:ea typeface="ＭＳ Ｐゴシック" pitchFamily="34" charset="-128"/>
              </a:rPr>
              <a:t> Core drawback:</a:t>
            </a:r>
          </a:p>
          <a:p>
            <a:pPr marL="0" indent="0">
              <a:buSzPct val="90000"/>
              <a:buNone/>
              <a:defRPr/>
            </a:pPr>
            <a:r>
              <a:rPr lang="en-US" sz="3200" dirty="0">
                <a:ea typeface="ＭＳ Ｐゴシック" pitchFamily="34" charset="-128"/>
              </a:rPr>
              <a:t>	Roles are a natural concept for human users</a:t>
            </a:r>
            <a:br>
              <a:rPr lang="en-US" sz="3200" dirty="0">
                <a:ea typeface="ＭＳ Ｐゴシック" pitchFamily="34" charset="-128"/>
              </a:rPr>
            </a:br>
            <a:r>
              <a:rPr lang="en-US" sz="3200" dirty="0">
                <a:ea typeface="ＭＳ Ｐゴシック" pitchFamily="34" charset="-128"/>
              </a:rPr>
              <a:t>	But not so natural for:</a:t>
            </a:r>
            <a:br>
              <a:rPr lang="en-US" sz="3200" dirty="0">
                <a:ea typeface="ＭＳ Ｐゴシック" pitchFamily="34" charset="-128"/>
              </a:rPr>
            </a:br>
            <a:r>
              <a:rPr lang="en-US" sz="3200" dirty="0">
                <a:ea typeface="ＭＳ Ｐゴシック" pitchFamily="34" charset="-128"/>
              </a:rPr>
              <a:t>	Information objects</a:t>
            </a:r>
            <a:br>
              <a:rPr lang="en-US" sz="3200" dirty="0">
                <a:ea typeface="ＭＳ Ｐゴシック" pitchFamily="34" charset="-128"/>
              </a:rPr>
            </a:br>
            <a:r>
              <a:rPr lang="en-US" sz="3200" dirty="0">
                <a:ea typeface="ＭＳ Ｐゴシック" pitchFamily="34" charset="-128"/>
              </a:rPr>
              <a:t>	IoT things</a:t>
            </a:r>
            <a:br>
              <a:rPr lang="en-US" sz="3200" dirty="0">
                <a:ea typeface="ＭＳ Ｐゴシック" pitchFamily="34" charset="-128"/>
              </a:rPr>
            </a:br>
            <a:r>
              <a:rPr lang="en-US" sz="3200" dirty="0">
                <a:ea typeface="ＭＳ Ｐゴシック" pitchFamily="34" charset="-128"/>
              </a:rPr>
              <a:t>	Contextual attributes</a:t>
            </a:r>
          </a:p>
          <a:p>
            <a:pPr>
              <a:buSzPct val="90000"/>
              <a:buFont typeface="Wingdings" pitchFamily="2" charset="2"/>
              <a:buChar char="Ø"/>
              <a:defRPr/>
            </a:pPr>
            <a:r>
              <a:rPr lang="en-US" sz="2800" dirty="0">
                <a:ea typeface="ＭＳ Ｐゴシック" pitchFamily="34" charset="-128"/>
              </a:rPr>
              <a:t> </a:t>
            </a:r>
            <a:r>
              <a:rPr lang="en-US" sz="3200" dirty="0">
                <a:ea typeface="ＭＳ Ｐゴシック" pitchFamily="34" charset="-128"/>
              </a:rPr>
              <a:t>Sophistication:</a:t>
            </a:r>
          </a:p>
          <a:p>
            <a:pPr marL="0" indent="0">
              <a:buSzPct val="90000"/>
              <a:buNone/>
              <a:defRPr/>
            </a:pPr>
            <a:r>
              <a:rPr lang="en-US" sz="3200" dirty="0">
                <a:ea typeface="ＭＳ Ｐゴシック" pitchFamily="34" charset="-128"/>
              </a:rPr>
              <a:t>	Role hierarchies</a:t>
            </a:r>
          </a:p>
          <a:p>
            <a:pPr marL="0" indent="0">
              <a:buSzPct val="90000"/>
              <a:buNone/>
              <a:defRPr/>
            </a:pPr>
            <a:r>
              <a:rPr lang="en-US" sz="3200" dirty="0">
                <a:ea typeface="ＭＳ Ｐゴシック" pitchFamily="34" charset="-128"/>
              </a:rPr>
              <a:t>	Role constraints</a:t>
            </a:r>
          </a:p>
          <a:p>
            <a:pPr marL="0" indent="0">
              <a:buSzPct val="90000"/>
              <a:buNone/>
              <a:defRPr/>
            </a:pPr>
            <a:endParaRPr lang="en-US" sz="2800" dirty="0">
              <a:ea typeface="ＭＳ Ｐゴシック" pitchFamily="34" charset="-128"/>
            </a:endParaRPr>
          </a:p>
          <a:p>
            <a:pPr>
              <a:buSzPct val="90000"/>
              <a:buFont typeface="Arial"/>
              <a:buNone/>
              <a:defRPr/>
            </a:pPr>
            <a:endParaRPr lang="en-US" sz="3200" dirty="0">
              <a:ea typeface="ＭＳ Ｐゴシック" pitchFamily="34" charset="-128"/>
            </a:endParaRPr>
          </a:p>
          <a:p>
            <a:pPr lvl="1">
              <a:buSzPct val="90000"/>
              <a:buFont typeface="Wingdings" pitchFamily="2" charset="2"/>
              <a:buChar char="v"/>
              <a:defRPr/>
            </a:pPr>
            <a:endParaRPr lang="en-US" sz="3200" dirty="0">
              <a:ea typeface="ＭＳ Ｐゴシック" pitchFamily="34" charset="-128"/>
            </a:endParaRPr>
          </a:p>
          <a:p>
            <a:pPr lvl="1">
              <a:buSzPct val="90000"/>
              <a:buFont typeface="Wingdings" pitchFamily="2" charset="2"/>
              <a:buChar char="§"/>
              <a:defRPr/>
            </a:pPr>
            <a:endParaRPr lang="en-US" sz="3200" dirty="0">
              <a:ea typeface="ＭＳ Ｐゴシック" pitchFamily="34" charset="-128"/>
            </a:endParaRPr>
          </a:p>
          <a:p>
            <a:pPr lvl="1">
              <a:buSzPct val="90000"/>
              <a:buFont typeface="Wingdings" pitchFamily="2" charset="2"/>
              <a:buChar char="v"/>
              <a:defRPr/>
            </a:pPr>
            <a:endParaRPr lang="en-US" dirty="0">
              <a:ea typeface="ＭＳ Ｐゴシック" pitchFamily="34" charset="-128"/>
            </a:endParaRPr>
          </a:p>
          <a:p>
            <a:pPr lvl="1">
              <a:buSzPct val="90000"/>
              <a:buFont typeface="Wingdings" pitchFamily="2" charset="2"/>
              <a:buChar char="v"/>
              <a:defRPr/>
            </a:pPr>
            <a:endParaRPr lang="en-US" dirty="0"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  <a:defRPr/>
            </a:pPr>
            <a:endParaRPr lang="en-US" sz="2400" dirty="0"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  <a:defRPr/>
            </a:pPr>
            <a:endParaRPr lang="en-US" sz="2400" dirty="0"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  <a:defRPr/>
            </a:pPr>
            <a:endParaRPr lang="en-US" sz="2400" dirty="0"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  <a:defRPr/>
            </a:pPr>
            <a:endParaRPr lang="en-US" sz="2400" dirty="0">
              <a:ea typeface="ＭＳ Ｐゴシック" pitchFamily="34" charset="-128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4FBEA0F-E5E8-4C6A-A5FF-CAD1614DFC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97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706"/>
    </mc:Choice>
    <mc:Fallback xmlns="">
      <p:transition spd="slow" advTm="1137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5D08432-EB83-456A-B908-D85D197B51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</p:spPr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/>
              <a:t>World-Leading Research with Real-World Impact!</a:t>
            </a:r>
            <a:endParaRPr lang="en-US" i="1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30C8C3E-1D8C-4F6B-8AE8-DB438B3DA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B5F52E-1A2D-AF47-834F-5A302267C843}" type="slidenum">
              <a:rPr lang="en-US" smtClean="0"/>
              <a:t>15</a:t>
            </a:fld>
            <a:endParaRPr lang="en-US" dirty="0"/>
          </a:p>
        </p:txBody>
      </p:sp>
      <p:sp>
        <p:nvSpPr>
          <p:cNvPr id="12" name="Date Placeholder 5">
            <a:extLst>
              <a:ext uri="{FF2B5EF4-FFF2-40B4-BE49-F238E27FC236}">
                <a16:creationId xmlns:a16="http://schemas.microsoft.com/office/drawing/2014/main" id="{5A3A4C78-B569-4E49-B237-E75B5C4C88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</p:spPr>
        <p:txBody>
          <a:bodyPr/>
          <a:lstStyle/>
          <a:p>
            <a:r>
              <a:rPr lang="en-US" dirty="0"/>
              <a:t>© Ravi Sandhu</a:t>
            </a:r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9267B71B-2F33-465C-8F08-B8962D3D74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9159" y="274660"/>
            <a:ext cx="4803112" cy="462224"/>
          </a:xfr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eaLnBrk="0">
              <a:defRPr/>
            </a:pPr>
            <a:r>
              <a:rPr lang="en-US" sz="3600" b="1" dirty="0"/>
              <a:t>Access Control</a:t>
            </a:r>
            <a:endParaRPr lang="en-US" sz="3600" b="1" kern="0" dirty="0">
              <a:solidFill>
                <a:srgbClr val="131F49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A62B1CB-8997-BD4F-9CE7-876E16D6D864}"/>
              </a:ext>
            </a:extLst>
          </p:cNvPr>
          <p:cNvSpPr/>
          <p:nvPr/>
        </p:nvSpPr>
        <p:spPr>
          <a:xfrm>
            <a:off x="224204" y="1364415"/>
            <a:ext cx="3479703" cy="646313"/>
          </a:xfrm>
          <a:prstGeom prst="rect">
            <a:avLst/>
          </a:prstGeom>
        </p:spPr>
        <p:txBody>
          <a:bodyPr wrap="square" lIns="91423" tIns="45711" rIns="91423" bIns="45711">
            <a:spAutoFit/>
          </a:bodyPr>
          <a:lstStyle/>
          <a:p>
            <a:pPr algn="ctr"/>
            <a:r>
              <a:rPr lang="en-US" b="1" dirty="0"/>
              <a:t>Discretionary Access Control (DAC)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1970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C325A3C-CA03-E843-A42F-F512086D1C87}"/>
              </a:ext>
            </a:extLst>
          </p:cNvPr>
          <p:cNvSpPr/>
          <p:nvPr/>
        </p:nvSpPr>
        <p:spPr>
          <a:xfrm>
            <a:off x="5440094" y="1368224"/>
            <a:ext cx="3383817" cy="646313"/>
          </a:xfrm>
          <a:prstGeom prst="rect">
            <a:avLst/>
          </a:prstGeom>
        </p:spPr>
        <p:txBody>
          <a:bodyPr wrap="square" lIns="91423" tIns="45711" rIns="91423" bIns="45711">
            <a:spAutoFit/>
          </a:bodyPr>
          <a:lstStyle/>
          <a:p>
            <a:pPr algn="ctr"/>
            <a:r>
              <a:rPr lang="en-US" b="1" dirty="0"/>
              <a:t>Mandatory Access Control (MAC) </a:t>
            </a:r>
            <a:r>
              <a:rPr lang="en-US" b="1" dirty="0">
                <a:solidFill>
                  <a:srgbClr val="FF0000"/>
                </a:solidFill>
              </a:rPr>
              <a:t>1970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12482CB-6CB2-5149-88FC-E750C64C7120}"/>
              </a:ext>
            </a:extLst>
          </p:cNvPr>
          <p:cNvSpPr/>
          <p:nvPr/>
        </p:nvSpPr>
        <p:spPr>
          <a:xfrm>
            <a:off x="2790922" y="3120824"/>
            <a:ext cx="3440704" cy="646313"/>
          </a:xfrm>
          <a:prstGeom prst="rect">
            <a:avLst/>
          </a:prstGeom>
        </p:spPr>
        <p:txBody>
          <a:bodyPr wrap="square" lIns="91423" tIns="45711" rIns="91423" bIns="45711">
            <a:spAutoFit/>
          </a:bodyPr>
          <a:lstStyle/>
          <a:p>
            <a:pPr algn="ctr"/>
            <a:r>
              <a:rPr lang="en-US" b="1" dirty="0"/>
              <a:t>Role Based Access Control (RBAC) </a:t>
            </a:r>
            <a:r>
              <a:rPr lang="en-US" b="1" dirty="0">
                <a:solidFill>
                  <a:srgbClr val="FF0000"/>
                </a:solidFill>
              </a:rPr>
              <a:t>1995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F952EE8-D4FC-6248-A833-678A64158780}"/>
              </a:ext>
            </a:extLst>
          </p:cNvPr>
          <p:cNvSpPr/>
          <p:nvPr/>
        </p:nvSpPr>
        <p:spPr>
          <a:xfrm>
            <a:off x="2353580" y="4896284"/>
            <a:ext cx="4339539" cy="1200310"/>
          </a:xfrm>
          <a:prstGeom prst="rect">
            <a:avLst/>
          </a:prstGeom>
        </p:spPr>
        <p:txBody>
          <a:bodyPr wrap="square" lIns="91423" tIns="45711" rIns="91423" bIns="45711">
            <a:spAutoFit/>
          </a:bodyPr>
          <a:lstStyle/>
          <a:p>
            <a:pPr algn="ctr"/>
            <a:r>
              <a:rPr lang="en-US" b="1" dirty="0"/>
              <a:t>Attribute Based Access Control (ABAC)</a:t>
            </a:r>
          </a:p>
          <a:p>
            <a:pPr algn="ctr"/>
            <a:r>
              <a:rPr lang="en-US" b="1" dirty="0"/>
              <a:t>Relationship-Based Access Control (</a:t>
            </a:r>
            <a:r>
              <a:rPr lang="en-US" b="1" dirty="0" err="1"/>
              <a:t>ReBAC</a:t>
            </a:r>
            <a:r>
              <a:rPr lang="en-US" b="1" dirty="0"/>
              <a:t>)</a:t>
            </a:r>
          </a:p>
          <a:p>
            <a:pPr algn="ctr"/>
            <a:r>
              <a:rPr lang="en-US" b="1" dirty="0"/>
              <a:t>Usage Control (UCON)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2020s (Hopefully)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A4306CB-BF1E-0849-AADA-BC26135B8DEC}"/>
              </a:ext>
            </a:extLst>
          </p:cNvPr>
          <p:cNvCxnSpPr/>
          <p:nvPr/>
        </p:nvCxnSpPr>
        <p:spPr bwMode="auto">
          <a:xfrm>
            <a:off x="2110373" y="2198804"/>
            <a:ext cx="2423478" cy="899160"/>
          </a:xfrm>
          <a:prstGeom prst="straightConnector1">
            <a:avLst/>
          </a:prstGeom>
          <a:solidFill>
            <a:srgbClr val="00B8FF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F157CC6-0054-4645-A33E-5C99C4CF3501}"/>
              </a:ext>
            </a:extLst>
          </p:cNvPr>
          <p:cNvCxnSpPr/>
          <p:nvPr/>
        </p:nvCxnSpPr>
        <p:spPr bwMode="auto">
          <a:xfrm>
            <a:off x="4354463" y="2202613"/>
            <a:ext cx="2423478" cy="899160"/>
          </a:xfrm>
          <a:prstGeom prst="straightConnector1">
            <a:avLst/>
          </a:prstGeom>
          <a:solidFill>
            <a:srgbClr val="00B8FF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scene3d>
            <a:camera prst="orthographicFront">
              <a:rot lat="0" lon="10800000" rev="0"/>
            </a:camera>
            <a:lightRig rig="threePt" dir="t"/>
          </a:scene3d>
        </p:spPr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42D333C-8A48-A344-A311-2E93986766E2}"/>
              </a:ext>
            </a:extLst>
          </p:cNvPr>
          <p:cNvCxnSpPr/>
          <p:nvPr/>
        </p:nvCxnSpPr>
        <p:spPr bwMode="auto">
          <a:xfrm>
            <a:off x="4533849" y="3767155"/>
            <a:ext cx="0" cy="1129129"/>
          </a:xfrm>
          <a:prstGeom prst="straightConnector1">
            <a:avLst/>
          </a:prstGeom>
          <a:solidFill>
            <a:srgbClr val="00B8FF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D716EB3-0E7B-43E8-8763-422F84498A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349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824"/>
    </mc:Choice>
    <mc:Fallback xmlns="">
      <p:transition spd="slow" advTm="86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5D08432-EB83-456A-B908-D85D197B51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</p:spPr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/>
              <a:t>World-Leading Research with Real-World Impact!</a:t>
            </a:r>
            <a:endParaRPr lang="en-US" i="1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30C8C3E-1D8C-4F6B-8AE8-DB438B3DA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B5F52E-1A2D-AF47-834F-5A302267C843}" type="slidenum">
              <a:rPr lang="en-US" smtClean="0"/>
              <a:t>16</a:t>
            </a:fld>
            <a:endParaRPr lang="en-US" dirty="0"/>
          </a:p>
        </p:txBody>
      </p:sp>
      <p:sp>
        <p:nvSpPr>
          <p:cNvPr id="12" name="Date Placeholder 5">
            <a:extLst>
              <a:ext uri="{FF2B5EF4-FFF2-40B4-BE49-F238E27FC236}">
                <a16:creationId xmlns:a16="http://schemas.microsoft.com/office/drawing/2014/main" id="{5A3A4C78-B569-4E49-B237-E75B5C4C88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</p:spPr>
        <p:txBody>
          <a:bodyPr/>
          <a:lstStyle/>
          <a:p>
            <a:r>
              <a:rPr lang="en-US" dirty="0"/>
              <a:t>© Ravi Sandhu</a:t>
            </a:r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9267B71B-2F33-465C-8F08-B8962D3D74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9159" y="274660"/>
            <a:ext cx="4803112" cy="462224"/>
          </a:xfr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eaLnBrk="0">
              <a:defRPr/>
            </a:pPr>
            <a:r>
              <a:rPr lang="en-US" sz="3200" b="1" dirty="0"/>
              <a:t>Attribute-Based Access Control (ABAC)</a:t>
            </a:r>
            <a:endParaRPr lang="en-US" sz="3200" b="1" kern="0" dirty="0">
              <a:solidFill>
                <a:srgbClr val="131F49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3" name="Diamond 2">
            <a:extLst>
              <a:ext uri="{FF2B5EF4-FFF2-40B4-BE49-F238E27FC236}">
                <a16:creationId xmlns:a16="http://schemas.microsoft.com/office/drawing/2014/main" id="{EC3BE2F2-773E-BD43-8094-006C458138BF}"/>
              </a:ext>
            </a:extLst>
          </p:cNvPr>
          <p:cNvSpPr/>
          <p:nvPr/>
        </p:nvSpPr>
        <p:spPr>
          <a:xfrm>
            <a:off x="3397953" y="2483555"/>
            <a:ext cx="2201333" cy="2201333"/>
          </a:xfrm>
          <a:prstGeom prst="diamond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chemeClr val="accent1">
                      <a:shade val="50000"/>
                    </a:schemeClr>
                  </a:solidFill>
                </a:ln>
                <a:solidFill>
                  <a:srgbClr val="C00000"/>
                </a:solidFill>
              </a:rPr>
              <a:t>Access</a:t>
            </a:r>
          </a:p>
          <a:p>
            <a:pPr algn="ctr"/>
            <a:r>
              <a:rPr lang="en-US" dirty="0">
                <a:ln>
                  <a:solidFill>
                    <a:schemeClr val="accent1">
                      <a:shade val="50000"/>
                    </a:schemeClr>
                  </a:solidFill>
                </a:ln>
                <a:solidFill>
                  <a:srgbClr val="C00000"/>
                </a:solidFill>
              </a:rPr>
              <a:t>Decision?</a:t>
            </a:r>
          </a:p>
          <a:p>
            <a:pPr algn="ctr"/>
            <a:r>
              <a:rPr lang="en-US" dirty="0">
                <a:ln>
                  <a:solidFill>
                    <a:schemeClr val="accent1">
                      <a:shade val="50000"/>
                    </a:schemeClr>
                  </a:solidFill>
                </a:ln>
                <a:solidFill>
                  <a:srgbClr val="C00000"/>
                </a:solidFill>
              </a:rPr>
              <a:t>Yes/No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21C2C3-C915-AF4B-AB83-EB16596A27EC}"/>
              </a:ext>
            </a:extLst>
          </p:cNvPr>
          <p:cNvSpPr txBox="1"/>
          <p:nvPr/>
        </p:nvSpPr>
        <p:spPr>
          <a:xfrm>
            <a:off x="1840086" y="3399555"/>
            <a:ext cx="8466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Actor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CF82DF6-2210-F745-9F50-246299FA8ED3}"/>
              </a:ext>
            </a:extLst>
          </p:cNvPr>
          <p:cNvSpPr txBox="1"/>
          <p:nvPr/>
        </p:nvSpPr>
        <p:spPr>
          <a:xfrm>
            <a:off x="6654800" y="3405198"/>
            <a:ext cx="8466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Target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181C12B-653D-2841-8B42-97FC3166A29B}"/>
              </a:ext>
            </a:extLst>
          </p:cNvPr>
          <p:cNvSpPr txBox="1"/>
          <p:nvPr/>
        </p:nvSpPr>
        <p:spPr>
          <a:xfrm>
            <a:off x="3860799" y="1339332"/>
            <a:ext cx="12925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Operation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6B8E224-87FC-1C4F-A17F-3CC437E953C4}"/>
              </a:ext>
            </a:extLst>
          </p:cNvPr>
          <p:cNvSpPr txBox="1"/>
          <p:nvPr/>
        </p:nvSpPr>
        <p:spPr>
          <a:xfrm>
            <a:off x="3843864" y="5431560"/>
            <a:ext cx="12925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Context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975EDC6-6010-BA43-ACBB-F45C17060A13}"/>
              </a:ext>
            </a:extLst>
          </p:cNvPr>
          <p:cNvCxnSpPr>
            <a:endCxn id="3" idx="0"/>
          </p:cNvCxnSpPr>
          <p:nvPr/>
        </p:nvCxnSpPr>
        <p:spPr>
          <a:xfrm flipH="1">
            <a:off x="4498620" y="1739442"/>
            <a:ext cx="8561" cy="744113"/>
          </a:xfrm>
          <a:prstGeom prst="line">
            <a:avLst/>
          </a:prstGeom>
          <a:ln w="28575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B5353F0-750D-3C47-8763-3D016C6C9AF0}"/>
              </a:ext>
            </a:extLst>
          </p:cNvPr>
          <p:cNvCxnSpPr>
            <a:cxnSpLocks/>
          </p:cNvCxnSpPr>
          <p:nvPr/>
        </p:nvCxnSpPr>
        <p:spPr>
          <a:xfrm flipH="1">
            <a:off x="5599287" y="3584221"/>
            <a:ext cx="887575" cy="0"/>
          </a:xfrm>
          <a:prstGeom prst="line">
            <a:avLst/>
          </a:prstGeom>
          <a:ln w="28575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FF06E0C-E97C-7749-A78C-22BD5CB3C6C1}"/>
              </a:ext>
            </a:extLst>
          </p:cNvPr>
          <p:cNvCxnSpPr>
            <a:cxnSpLocks/>
          </p:cNvCxnSpPr>
          <p:nvPr/>
        </p:nvCxnSpPr>
        <p:spPr>
          <a:xfrm flipH="1" flipV="1">
            <a:off x="4507181" y="4636624"/>
            <a:ext cx="1" cy="729751"/>
          </a:xfrm>
          <a:prstGeom prst="line">
            <a:avLst/>
          </a:prstGeom>
          <a:ln w="28575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8D6D51D-F04D-DF44-96D5-74A9212F026A}"/>
              </a:ext>
            </a:extLst>
          </p:cNvPr>
          <p:cNvCxnSpPr>
            <a:cxnSpLocks/>
            <a:endCxn id="3" idx="1"/>
          </p:cNvCxnSpPr>
          <p:nvPr/>
        </p:nvCxnSpPr>
        <p:spPr>
          <a:xfrm flipV="1">
            <a:off x="2638871" y="3584222"/>
            <a:ext cx="759082" cy="15388"/>
          </a:xfrm>
          <a:prstGeom prst="line">
            <a:avLst/>
          </a:prstGeom>
          <a:ln w="28575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B0AE526-5469-413A-8C9C-35782E8450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56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544"/>
    </mc:Choice>
    <mc:Fallback xmlns="">
      <p:transition spd="slow" advTm="435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5D08432-EB83-456A-B908-D85D197B51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</p:spPr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/>
              <a:t>World-Leading Research with Real-World Impact!</a:t>
            </a:r>
            <a:endParaRPr lang="en-US" i="1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30C8C3E-1D8C-4F6B-8AE8-DB438B3DA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B5F52E-1A2D-AF47-834F-5A302267C843}" type="slidenum">
              <a:rPr lang="en-US" smtClean="0"/>
              <a:t>17</a:t>
            </a:fld>
            <a:endParaRPr lang="en-US" dirty="0"/>
          </a:p>
        </p:txBody>
      </p:sp>
      <p:sp>
        <p:nvSpPr>
          <p:cNvPr id="12" name="Date Placeholder 5">
            <a:extLst>
              <a:ext uri="{FF2B5EF4-FFF2-40B4-BE49-F238E27FC236}">
                <a16:creationId xmlns:a16="http://schemas.microsoft.com/office/drawing/2014/main" id="{5A3A4C78-B569-4E49-B237-E75B5C4C88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</p:spPr>
        <p:txBody>
          <a:bodyPr/>
          <a:lstStyle/>
          <a:p>
            <a:r>
              <a:rPr lang="en-US" dirty="0"/>
              <a:t>© Ravi Sandhu</a:t>
            </a:r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9267B71B-2F33-465C-8F08-B8962D3D74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9159" y="274660"/>
            <a:ext cx="4803112" cy="462224"/>
          </a:xfr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eaLnBrk="0">
              <a:defRPr/>
            </a:pPr>
            <a:r>
              <a:rPr lang="en-US" sz="3200" b="1" dirty="0"/>
              <a:t>Attribute-Based Access Control (ABAC)</a:t>
            </a:r>
            <a:endParaRPr lang="en-US" sz="3200" b="1" kern="0" dirty="0">
              <a:solidFill>
                <a:srgbClr val="131F49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6278DAE9-A29F-A845-9F88-CB4D938923A3}"/>
              </a:ext>
            </a:extLst>
          </p:cNvPr>
          <p:cNvSpPr txBox="1">
            <a:spLocks/>
          </p:cNvSpPr>
          <p:nvPr/>
        </p:nvSpPr>
        <p:spPr>
          <a:xfrm>
            <a:off x="503239" y="813362"/>
            <a:ext cx="8177918" cy="5435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90000"/>
              <a:buFont typeface="Arial"/>
              <a:buNone/>
              <a:defRPr/>
            </a:pPr>
            <a:r>
              <a:rPr lang="en-US" sz="3200" dirty="0">
                <a:ea typeface="ＭＳ Ｐゴシック" pitchFamily="34" charset="-128"/>
              </a:rPr>
              <a:t> </a:t>
            </a:r>
          </a:p>
          <a:p>
            <a:pPr>
              <a:buSzPct val="90000"/>
              <a:buFont typeface="Wingdings" pitchFamily="2" charset="2"/>
              <a:buChar char="Ø"/>
              <a:defRPr/>
            </a:pPr>
            <a:r>
              <a:rPr lang="en-US" sz="3200" dirty="0">
                <a:ea typeface="ＭＳ Ｐゴシック" pitchFamily="34" charset="-128"/>
              </a:rPr>
              <a:t> Core concept:</a:t>
            </a:r>
          </a:p>
          <a:p>
            <a:pPr marL="0" indent="0">
              <a:buSzPct val="90000"/>
              <a:buNone/>
              <a:defRPr/>
            </a:pPr>
            <a:r>
              <a:rPr lang="en-US" sz="3200" dirty="0">
                <a:ea typeface="ＭＳ Ｐゴシック" pitchFamily="34" charset="-128"/>
              </a:rPr>
              <a:t>	Attributes determine everything</a:t>
            </a:r>
          </a:p>
          <a:p>
            <a:pPr marL="0" indent="0">
              <a:buSzPct val="90000"/>
              <a:buNone/>
              <a:defRPr/>
            </a:pPr>
            <a:r>
              <a:rPr lang="en-US" sz="3200" dirty="0">
                <a:ea typeface="ＭＳ Ｐゴシック" pitchFamily="34" charset="-128"/>
              </a:rPr>
              <a:t>	No fixed access decision rule</a:t>
            </a:r>
          </a:p>
          <a:p>
            <a:pPr>
              <a:buSzPct val="90000"/>
              <a:buFont typeface="Wingdings" pitchFamily="2" charset="2"/>
              <a:buChar char="Ø"/>
              <a:defRPr/>
            </a:pPr>
            <a:r>
              <a:rPr lang="en-US" sz="3200" dirty="0">
                <a:ea typeface="ＭＳ Ｐゴシック" pitchFamily="34" charset="-128"/>
              </a:rPr>
              <a:t> Core drawback:</a:t>
            </a:r>
          </a:p>
          <a:p>
            <a:pPr marL="0" indent="0">
              <a:buSzPct val="90000"/>
              <a:buNone/>
              <a:defRPr/>
            </a:pPr>
            <a:r>
              <a:rPr lang="en-US" sz="3200" dirty="0">
                <a:ea typeface="ＭＳ Ｐゴシック" pitchFamily="34" charset="-128"/>
              </a:rPr>
              <a:t>	Flexibility at the cost of complexity</a:t>
            </a:r>
          </a:p>
          <a:p>
            <a:pPr>
              <a:buSzPct val="90000"/>
              <a:buFont typeface="Wingdings" panose="05000000000000000000" pitchFamily="2" charset="2"/>
              <a:buChar char="Ø"/>
              <a:defRPr/>
            </a:pPr>
            <a:r>
              <a:rPr lang="en-US" sz="3200" dirty="0">
                <a:ea typeface="ＭＳ Ｐゴシック" pitchFamily="34" charset="-128"/>
              </a:rPr>
              <a:t> Sophistication:</a:t>
            </a:r>
          </a:p>
          <a:p>
            <a:pPr marL="0" indent="0">
              <a:buSzPct val="90000"/>
              <a:buNone/>
              <a:defRPr/>
            </a:pPr>
            <a:r>
              <a:rPr lang="en-US" sz="3200" dirty="0">
                <a:ea typeface="ＭＳ Ｐゴシック" pitchFamily="34" charset="-128"/>
              </a:rPr>
              <a:t>	Chained attributes</a:t>
            </a:r>
          </a:p>
          <a:p>
            <a:pPr marL="0" indent="0">
              <a:buSzPct val="90000"/>
              <a:buNone/>
              <a:defRPr/>
            </a:pPr>
            <a:r>
              <a:rPr lang="en-US" sz="3200" dirty="0">
                <a:ea typeface="ＭＳ Ｐゴシック" pitchFamily="34" charset="-128"/>
              </a:rPr>
              <a:t>	Group attributes</a:t>
            </a:r>
          </a:p>
          <a:p>
            <a:pPr marL="0" indent="0">
              <a:buSzPct val="90000"/>
              <a:buNone/>
              <a:defRPr/>
            </a:pPr>
            <a:r>
              <a:rPr lang="en-US" sz="3200" dirty="0">
                <a:ea typeface="ＭＳ Ｐゴシック" pitchFamily="34" charset="-128"/>
              </a:rPr>
              <a:t>	Distributed decision rules</a:t>
            </a:r>
          </a:p>
          <a:p>
            <a:pPr marL="0" indent="0">
              <a:buSzPct val="90000"/>
              <a:buNone/>
              <a:defRPr/>
            </a:pPr>
            <a:r>
              <a:rPr lang="en-US" sz="3200" dirty="0">
                <a:ea typeface="ＭＳ Ｐゴシック" pitchFamily="34" charset="-128"/>
              </a:rPr>
              <a:t>	Automation</a:t>
            </a:r>
          </a:p>
          <a:p>
            <a:pPr marL="0" indent="0">
              <a:buSzPct val="90000"/>
              <a:buNone/>
              <a:defRPr/>
            </a:pPr>
            <a:r>
              <a:rPr lang="en-US" sz="3200" dirty="0">
                <a:ea typeface="ＭＳ Ｐゴシック" pitchFamily="34" charset="-128"/>
              </a:rPr>
              <a:t>	Adaptation</a:t>
            </a:r>
          </a:p>
          <a:p>
            <a:pPr marL="0" indent="0">
              <a:buSzPct val="90000"/>
              <a:buNone/>
              <a:defRPr/>
            </a:pPr>
            <a:endParaRPr lang="en-US" sz="2800" dirty="0">
              <a:ea typeface="ＭＳ Ｐゴシック" pitchFamily="34" charset="-128"/>
            </a:endParaRPr>
          </a:p>
          <a:p>
            <a:pPr>
              <a:buSzPct val="90000"/>
              <a:buFont typeface="Arial"/>
              <a:buNone/>
              <a:defRPr/>
            </a:pPr>
            <a:endParaRPr lang="en-US" sz="3200" dirty="0">
              <a:ea typeface="ＭＳ Ｐゴシック" pitchFamily="34" charset="-128"/>
            </a:endParaRPr>
          </a:p>
          <a:p>
            <a:pPr lvl="1">
              <a:buSzPct val="90000"/>
              <a:buFont typeface="Wingdings" pitchFamily="2" charset="2"/>
              <a:buChar char="v"/>
              <a:defRPr/>
            </a:pPr>
            <a:endParaRPr lang="en-US" sz="3200" dirty="0">
              <a:ea typeface="ＭＳ Ｐゴシック" pitchFamily="34" charset="-128"/>
            </a:endParaRPr>
          </a:p>
          <a:p>
            <a:pPr lvl="1">
              <a:buSzPct val="90000"/>
              <a:buFont typeface="Wingdings" pitchFamily="2" charset="2"/>
              <a:buChar char="§"/>
              <a:defRPr/>
            </a:pPr>
            <a:endParaRPr lang="en-US" sz="3200" dirty="0">
              <a:ea typeface="ＭＳ Ｐゴシック" pitchFamily="34" charset="-128"/>
            </a:endParaRPr>
          </a:p>
          <a:p>
            <a:pPr lvl="1">
              <a:buSzPct val="90000"/>
              <a:buFont typeface="Wingdings" pitchFamily="2" charset="2"/>
              <a:buChar char="v"/>
              <a:defRPr/>
            </a:pPr>
            <a:endParaRPr lang="en-US" dirty="0">
              <a:ea typeface="ＭＳ Ｐゴシック" pitchFamily="34" charset="-128"/>
            </a:endParaRPr>
          </a:p>
          <a:p>
            <a:pPr lvl="1">
              <a:buSzPct val="90000"/>
              <a:buFont typeface="Wingdings" pitchFamily="2" charset="2"/>
              <a:buChar char="v"/>
              <a:defRPr/>
            </a:pPr>
            <a:endParaRPr lang="en-US" dirty="0"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  <a:defRPr/>
            </a:pPr>
            <a:endParaRPr lang="en-US" sz="2400" dirty="0"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  <a:defRPr/>
            </a:pPr>
            <a:endParaRPr lang="en-US" sz="2400" dirty="0"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  <a:defRPr/>
            </a:pPr>
            <a:endParaRPr lang="en-US" sz="2400" dirty="0"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  <a:defRPr/>
            </a:pPr>
            <a:endParaRPr lang="en-US" sz="2400" dirty="0">
              <a:ea typeface="ＭＳ Ｐゴシック" pitchFamily="34" charset="-128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B060920-E703-44CE-B24F-8E6A7BCA27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039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984"/>
    </mc:Choice>
    <mc:Fallback xmlns="">
      <p:transition spd="slow" advTm="939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5D08432-EB83-456A-B908-D85D197B51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</p:spPr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/>
              <a:t>World-Leading Research with Real-World Impact!</a:t>
            </a:r>
            <a:endParaRPr lang="en-US" i="1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30C8C3E-1D8C-4F6B-8AE8-DB438B3DA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B5F52E-1A2D-AF47-834F-5A302267C843}" type="slidenum">
              <a:rPr lang="en-US" smtClean="0"/>
              <a:t>18</a:t>
            </a:fld>
            <a:endParaRPr lang="en-US" dirty="0"/>
          </a:p>
        </p:txBody>
      </p:sp>
      <p:sp>
        <p:nvSpPr>
          <p:cNvPr id="12" name="Date Placeholder 5">
            <a:extLst>
              <a:ext uri="{FF2B5EF4-FFF2-40B4-BE49-F238E27FC236}">
                <a16:creationId xmlns:a16="http://schemas.microsoft.com/office/drawing/2014/main" id="{5A3A4C78-B569-4E49-B237-E75B5C4C88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</p:spPr>
        <p:txBody>
          <a:bodyPr/>
          <a:lstStyle/>
          <a:p>
            <a:r>
              <a:rPr lang="en-US" dirty="0"/>
              <a:t>© Ravi Sandhu</a:t>
            </a:r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9267B71B-2F33-465C-8F08-B8962D3D74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9159" y="274660"/>
            <a:ext cx="4803112" cy="462224"/>
          </a:xfr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eaLnBrk="0">
              <a:defRPr/>
            </a:pPr>
            <a:r>
              <a:rPr lang="en-US" sz="3600" b="1" dirty="0"/>
              <a:t>Access Control</a:t>
            </a:r>
            <a:endParaRPr lang="en-US" sz="3600" b="1" kern="0" dirty="0">
              <a:solidFill>
                <a:srgbClr val="131F49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A62B1CB-8997-BD4F-9CE7-876E16D6D864}"/>
              </a:ext>
            </a:extLst>
          </p:cNvPr>
          <p:cNvSpPr/>
          <p:nvPr/>
        </p:nvSpPr>
        <p:spPr>
          <a:xfrm>
            <a:off x="224204" y="1364415"/>
            <a:ext cx="3479703" cy="646313"/>
          </a:xfrm>
          <a:prstGeom prst="rect">
            <a:avLst/>
          </a:prstGeom>
        </p:spPr>
        <p:txBody>
          <a:bodyPr wrap="square" lIns="91423" tIns="45711" rIns="91423" bIns="45711">
            <a:spAutoFit/>
          </a:bodyPr>
          <a:lstStyle/>
          <a:p>
            <a:pPr algn="ctr"/>
            <a:r>
              <a:rPr lang="en-US" b="1" dirty="0"/>
              <a:t>Discretionary Access Control (DAC)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1970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C325A3C-CA03-E843-A42F-F512086D1C87}"/>
              </a:ext>
            </a:extLst>
          </p:cNvPr>
          <p:cNvSpPr/>
          <p:nvPr/>
        </p:nvSpPr>
        <p:spPr>
          <a:xfrm>
            <a:off x="5440094" y="1368224"/>
            <a:ext cx="3383817" cy="646313"/>
          </a:xfrm>
          <a:prstGeom prst="rect">
            <a:avLst/>
          </a:prstGeom>
        </p:spPr>
        <p:txBody>
          <a:bodyPr wrap="square" lIns="91423" tIns="45711" rIns="91423" bIns="45711">
            <a:spAutoFit/>
          </a:bodyPr>
          <a:lstStyle/>
          <a:p>
            <a:pPr algn="ctr"/>
            <a:r>
              <a:rPr lang="en-US" b="1" dirty="0"/>
              <a:t>Mandatory Access Control (MAC) </a:t>
            </a:r>
            <a:r>
              <a:rPr lang="en-US" b="1" dirty="0">
                <a:solidFill>
                  <a:srgbClr val="FF0000"/>
                </a:solidFill>
              </a:rPr>
              <a:t>1970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12482CB-6CB2-5149-88FC-E750C64C7120}"/>
              </a:ext>
            </a:extLst>
          </p:cNvPr>
          <p:cNvSpPr/>
          <p:nvPr/>
        </p:nvSpPr>
        <p:spPr>
          <a:xfrm>
            <a:off x="2790922" y="3120824"/>
            <a:ext cx="3440704" cy="646313"/>
          </a:xfrm>
          <a:prstGeom prst="rect">
            <a:avLst/>
          </a:prstGeom>
        </p:spPr>
        <p:txBody>
          <a:bodyPr wrap="square" lIns="91423" tIns="45711" rIns="91423" bIns="45711">
            <a:spAutoFit/>
          </a:bodyPr>
          <a:lstStyle/>
          <a:p>
            <a:pPr algn="ctr"/>
            <a:r>
              <a:rPr lang="en-US" b="1" dirty="0"/>
              <a:t>Role Based Access Control (RBAC) </a:t>
            </a:r>
            <a:r>
              <a:rPr lang="en-US" b="1" dirty="0">
                <a:solidFill>
                  <a:srgbClr val="FF0000"/>
                </a:solidFill>
              </a:rPr>
              <a:t>1995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F952EE8-D4FC-6248-A833-678A64158780}"/>
              </a:ext>
            </a:extLst>
          </p:cNvPr>
          <p:cNvSpPr/>
          <p:nvPr/>
        </p:nvSpPr>
        <p:spPr>
          <a:xfrm>
            <a:off x="2353580" y="4896284"/>
            <a:ext cx="4339539" cy="1200310"/>
          </a:xfrm>
          <a:prstGeom prst="rect">
            <a:avLst/>
          </a:prstGeom>
        </p:spPr>
        <p:txBody>
          <a:bodyPr wrap="square" lIns="91423" tIns="45711" rIns="91423" bIns="45711">
            <a:spAutoFit/>
          </a:bodyPr>
          <a:lstStyle/>
          <a:p>
            <a:pPr algn="ctr"/>
            <a:r>
              <a:rPr lang="en-US" b="1" dirty="0"/>
              <a:t>Attribute Based Access Control (ABAC)</a:t>
            </a:r>
          </a:p>
          <a:p>
            <a:pPr algn="ctr"/>
            <a:r>
              <a:rPr lang="en-US" b="1" dirty="0"/>
              <a:t>Relationship-Based Access Control (</a:t>
            </a:r>
            <a:r>
              <a:rPr lang="en-US" b="1" dirty="0" err="1"/>
              <a:t>ReBAC</a:t>
            </a:r>
            <a:r>
              <a:rPr lang="en-US" b="1" dirty="0"/>
              <a:t>)</a:t>
            </a:r>
          </a:p>
          <a:p>
            <a:pPr algn="ctr"/>
            <a:r>
              <a:rPr lang="en-US" b="1" dirty="0"/>
              <a:t>Usage Control (UCON)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2020s (Hopefully)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A4306CB-BF1E-0849-AADA-BC26135B8DEC}"/>
              </a:ext>
            </a:extLst>
          </p:cNvPr>
          <p:cNvCxnSpPr/>
          <p:nvPr/>
        </p:nvCxnSpPr>
        <p:spPr bwMode="auto">
          <a:xfrm>
            <a:off x="2110373" y="2198804"/>
            <a:ext cx="2423478" cy="899160"/>
          </a:xfrm>
          <a:prstGeom prst="straightConnector1">
            <a:avLst/>
          </a:prstGeom>
          <a:solidFill>
            <a:srgbClr val="00B8FF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F157CC6-0054-4645-A33E-5C99C4CF3501}"/>
              </a:ext>
            </a:extLst>
          </p:cNvPr>
          <p:cNvCxnSpPr/>
          <p:nvPr/>
        </p:nvCxnSpPr>
        <p:spPr bwMode="auto">
          <a:xfrm>
            <a:off x="4354463" y="2202613"/>
            <a:ext cx="2423478" cy="899160"/>
          </a:xfrm>
          <a:prstGeom prst="straightConnector1">
            <a:avLst/>
          </a:prstGeom>
          <a:solidFill>
            <a:srgbClr val="00B8FF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scene3d>
            <a:camera prst="orthographicFront">
              <a:rot lat="0" lon="10800000" rev="0"/>
            </a:camera>
            <a:lightRig rig="threePt" dir="t"/>
          </a:scene3d>
        </p:spPr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42D333C-8A48-A344-A311-2E93986766E2}"/>
              </a:ext>
            </a:extLst>
          </p:cNvPr>
          <p:cNvCxnSpPr/>
          <p:nvPr/>
        </p:nvCxnSpPr>
        <p:spPr bwMode="auto">
          <a:xfrm>
            <a:off x="4533849" y="3767155"/>
            <a:ext cx="0" cy="1129129"/>
          </a:xfrm>
          <a:prstGeom prst="straightConnector1">
            <a:avLst/>
          </a:prstGeom>
          <a:solidFill>
            <a:srgbClr val="00B8FF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A5D9EC6-8487-441E-BD67-18CE848911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502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203"/>
    </mc:Choice>
    <mc:Fallback xmlns="">
      <p:transition spd="slow" advTm="562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5D08432-EB83-456A-B908-D85D197B51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</p:spPr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/>
              <a:t>World-Leading Research with Real-World Impact!</a:t>
            </a:r>
            <a:endParaRPr lang="en-US" i="1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30C8C3E-1D8C-4F6B-8AE8-DB438B3DA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B5F52E-1A2D-AF47-834F-5A302267C843}" type="slidenum">
              <a:rPr lang="en-US" smtClean="0"/>
              <a:t>19</a:t>
            </a:fld>
            <a:endParaRPr lang="en-US" dirty="0"/>
          </a:p>
        </p:txBody>
      </p:sp>
      <p:sp>
        <p:nvSpPr>
          <p:cNvPr id="12" name="Date Placeholder 5">
            <a:extLst>
              <a:ext uri="{FF2B5EF4-FFF2-40B4-BE49-F238E27FC236}">
                <a16:creationId xmlns:a16="http://schemas.microsoft.com/office/drawing/2014/main" id="{5A3A4C78-B569-4E49-B237-E75B5C4C88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</p:spPr>
        <p:txBody>
          <a:bodyPr/>
          <a:lstStyle/>
          <a:p>
            <a:r>
              <a:rPr lang="en-US" dirty="0"/>
              <a:t>© Ravi Sandhu</a:t>
            </a:r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9267B71B-2F33-465C-8F08-B8962D3D74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9159" y="274660"/>
            <a:ext cx="4803112" cy="462224"/>
          </a:xfr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eaLnBrk="0">
              <a:defRPr/>
            </a:pPr>
            <a:r>
              <a:rPr lang="en-US" sz="3200" b="1" dirty="0"/>
              <a:t>Access Control:</a:t>
            </a:r>
            <a:br>
              <a:rPr lang="en-US" sz="3200" b="1" dirty="0"/>
            </a:br>
            <a:r>
              <a:rPr lang="en-US" sz="3200" b="1" dirty="0"/>
              <a:t>Where Are We?</a:t>
            </a:r>
            <a:endParaRPr lang="en-US" sz="3200" b="1" kern="0" dirty="0">
              <a:solidFill>
                <a:srgbClr val="131F49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6278DAE9-A29F-A845-9F88-CB4D938923A3}"/>
              </a:ext>
            </a:extLst>
          </p:cNvPr>
          <p:cNvSpPr txBox="1">
            <a:spLocks/>
          </p:cNvSpPr>
          <p:nvPr/>
        </p:nvSpPr>
        <p:spPr>
          <a:xfrm>
            <a:off x="503239" y="813362"/>
            <a:ext cx="8177918" cy="5435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90000"/>
              <a:buFont typeface="Arial"/>
              <a:buNone/>
              <a:defRPr/>
            </a:pPr>
            <a:r>
              <a:rPr lang="en-US" sz="3200" dirty="0">
                <a:ea typeface="ＭＳ Ｐゴシック" pitchFamily="34" charset="-128"/>
              </a:rPr>
              <a:t> </a:t>
            </a:r>
          </a:p>
          <a:p>
            <a:pPr>
              <a:buSzPct val="90000"/>
              <a:buFont typeface="Wingdings" pitchFamily="2" charset="2"/>
              <a:buChar char="Ø"/>
              <a:defRPr/>
            </a:pPr>
            <a:r>
              <a:rPr lang="en-US" sz="3200" dirty="0">
                <a:ea typeface="ＭＳ Ｐゴシック" pitchFamily="34" charset="-128"/>
              </a:rPr>
              <a:t> Rich set of building blocks:</a:t>
            </a:r>
          </a:p>
          <a:p>
            <a:pPr marL="0" indent="0">
              <a:buSzPct val="90000"/>
              <a:buNone/>
              <a:defRPr/>
            </a:pPr>
            <a:r>
              <a:rPr lang="en-US" sz="3200" dirty="0">
                <a:ea typeface="ＭＳ Ｐゴシック" pitchFamily="34" charset="-128"/>
              </a:rPr>
              <a:t>	DAC, MAC, RBAC, ABAC, </a:t>
            </a:r>
            <a:r>
              <a:rPr lang="en-US" sz="3200" dirty="0" err="1">
                <a:ea typeface="ＭＳ Ｐゴシック" pitchFamily="34" charset="-128"/>
              </a:rPr>
              <a:t>ReBAC</a:t>
            </a:r>
            <a:r>
              <a:rPr lang="en-US" sz="3200" dirty="0">
                <a:ea typeface="ＭＳ Ｐゴシック" pitchFamily="34" charset="-128"/>
              </a:rPr>
              <a:t>, UCON	</a:t>
            </a:r>
          </a:p>
          <a:p>
            <a:pPr>
              <a:buSzPct val="90000"/>
              <a:buFont typeface="Wingdings" pitchFamily="2" charset="2"/>
              <a:buChar char="Ø"/>
              <a:defRPr/>
            </a:pPr>
            <a:r>
              <a:rPr lang="en-US" sz="3200" dirty="0">
                <a:ea typeface="ＭＳ Ｐゴシック" pitchFamily="34" charset="-128"/>
              </a:rPr>
              <a:t> We have some understanding of the</a:t>
            </a:r>
            <a:br>
              <a:rPr lang="en-US" sz="3200" dirty="0">
                <a:ea typeface="ＭＳ Ｐゴシック" pitchFamily="34" charset="-128"/>
              </a:rPr>
            </a:br>
            <a:r>
              <a:rPr lang="en-US" sz="3200" dirty="0">
                <a:ea typeface="ＭＳ Ｐゴシック" pitchFamily="34" charset="-128"/>
              </a:rPr>
              <a:t>   relationships amongst these</a:t>
            </a:r>
          </a:p>
          <a:p>
            <a:pPr marL="0" indent="0">
              <a:buSzPct val="90000"/>
              <a:buNone/>
              <a:defRPr/>
            </a:pPr>
            <a:r>
              <a:rPr lang="en-US" sz="3200" dirty="0">
                <a:ea typeface="ＭＳ Ｐゴシック" pitchFamily="34" charset="-128"/>
              </a:rPr>
              <a:t>	</a:t>
            </a:r>
            <a:endParaRPr lang="en-US" sz="2800" dirty="0">
              <a:ea typeface="ＭＳ Ｐゴシック" pitchFamily="34" charset="-128"/>
            </a:endParaRPr>
          </a:p>
          <a:p>
            <a:pPr>
              <a:buSzPct val="90000"/>
              <a:buFont typeface="Arial"/>
              <a:buNone/>
              <a:defRPr/>
            </a:pPr>
            <a:endParaRPr lang="en-US" sz="3200" dirty="0">
              <a:ea typeface="ＭＳ Ｐゴシック" pitchFamily="34" charset="-128"/>
            </a:endParaRPr>
          </a:p>
          <a:p>
            <a:pPr lvl="1">
              <a:buSzPct val="90000"/>
              <a:buFont typeface="Wingdings" pitchFamily="2" charset="2"/>
              <a:buChar char="v"/>
              <a:defRPr/>
            </a:pPr>
            <a:endParaRPr lang="en-US" sz="3200" dirty="0">
              <a:ea typeface="ＭＳ Ｐゴシック" pitchFamily="34" charset="-128"/>
            </a:endParaRPr>
          </a:p>
          <a:p>
            <a:pPr lvl="1">
              <a:buSzPct val="90000"/>
              <a:buFont typeface="Wingdings" pitchFamily="2" charset="2"/>
              <a:buChar char="§"/>
              <a:defRPr/>
            </a:pPr>
            <a:endParaRPr lang="en-US" sz="3200" dirty="0">
              <a:ea typeface="ＭＳ Ｐゴシック" pitchFamily="34" charset="-128"/>
            </a:endParaRPr>
          </a:p>
          <a:p>
            <a:pPr lvl="1">
              <a:buSzPct val="90000"/>
              <a:buFont typeface="Wingdings" pitchFamily="2" charset="2"/>
              <a:buChar char="v"/>
              <a:defRPr/>
            </a:pPr>
            <a:endParaRPr lang="en-US" dirty="0">
              <a:ea typeface="ＭＳ Ｐゴシック" pitchFamily="34" charset="-128"/>
            </a:endParaRPr>
          </a:p>
          <a:p>
            <a:pPr lvl="1">
              <a:buSzPct val="90000"/>
              <a:buFont typeface="Wingdings" pitchFamily="2" charset="2"/>
              <a:buChar char="v"/>
              <a:defRPr/>
            </a:pPr>
            <a:endParaRPr lang="en-US" dirty="0"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  <a:defRPr/>
            </a:pPr>
            <a:endParaRPr lang="en-US" sz="2400" dirty="0"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  <a:defRPr/>
            </a:pPr>
            <a:endParaRPr lang="en-US" sz="2400" dirty="0"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  <a:defRPr/>
            </a:pPr>
            <a:endParaRPr lang="en-US" sz="2400" dirty="0"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  <a:defRPr/>
            </a:pPr>
            <a:endParaRPr lang="en-US" sz="2400" dirty="0">
              <a:ea typeface="ＭＳ Ｐゴシック" pitchFamily="34" charset="-128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CFCC3FC-2249-4E75-9BA9-14C78AFEAD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39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11"/>
    </mc:Choice>
    <mc:Fallback xmlns="">
      <p:transition spd="slow" advTm="327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5D08432-EB83-456A-B908-D85D197B51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</p:spPr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/>
              <a:t>World-Leading Research with Real-World Impact!</a:t>
            </a:r>
            <a:endParaRPr lang="en-US" i="1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30C8C3E-1D8C-4F6B-8AE8-DB438B3DA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B5F52E-1A2D-AF47-834F-5A302267C843}" type="slidenum">
              <a:rPr lang="en-US" smtClean="0"/>
              <a:t>2</a:t>
            </a:fld>
            <a:endParaRPr lang="en-US" dirty="0"/>
          </a:p>
        </p:txBody>
      </p:sp>
      <p:sp>
        <p:nvSpPr>
          <p:cNvPr id="12" name="Date Placeholder 5">
            <a:extLst>
              <a:ext uri="{FF2B5EF4-FFF2-40B4-BE49-F238E27FC236}">
                <a16:creationId xmlns:a16="http://schemas.microsoft.com/office/drawing/2014/main" id="{5A3A4C78-B569-4E49-B237-E75B5C4C88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</p:spPr>
        <p:txBody>
          <a:bodyPr/>
          <a:lstStyle/>
          <a:p>
            <a:r>
              <a:rPr lang="en-US" dirty="0"/>
              <a:t>© Ravi Sandhu</a:t>
            </a:r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9267B71B-2F33-465C-8F08-B8962D3D74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9159" y="274660"/>
            <a:ext cx="4803112" cy="462224"/>
          </a:xfr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eaLnBrk="0">
              <a:defRPr/>
            </a:pPr>
            <a:r>
              <a:rPr lang="en-US" sz="3600" b="1" dirty="0"/>
              <a:t>Convergent Research</a:t>
            </a:r>
            <a:endParaRPr lang="en-US" sz="3600" b="1" kern="0" dirty="0">
              <a:solidFill>
                <a:srgbClr val="131F49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0550F89-C108-414B-860A-F5EF04D7966D}"/>
              </a:ext>
            </a:extLst>
          </p:cNvPr>
          <p:cNvSpPr/>
          <p:nvPr/>
        </p:nvSpPr>
        <p:spPr>
          <a:xfrm>
            <a:off x="1409583" y="2449078"/>
            <a:ext cx="3659173" cy="369314"/>
          </a:xfrm>
          <a:prstGeom prst="rect">
            <a:avLst/>
          </a:prstGeom>
        </p:spPr>
        <p:txBody>
          <a:bodyPr wrap="square" lIns="91423" tIns="45711" rIns="91423" bIns="45711">
            <a:spAutoFit/>
          </a:bodyPr>
          <a:lstStyle/>
          <a:p>
            <a:pPr algn="ctr"/>
            <a:r>
              <a:rPr lang="en-US" b="1" dirty="0"/>
              <a:t>Multi-Disciplinary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341FCBF-1A12-A847-AEA2-9ED384CD74CE}"/>
              </a:ext>
            </a:extLst>
          </p:cNvPr>
          <p:cNvSpPr/>
          <p:nvPr/>
        </p:nvSpPr>
        <p:spPr>
          <a:xfrm>
            <a:off x="1374904" y="3634751"/>
            <a:ext cx="3728531" cy="369314"/>
          </a:xfrm>
          <a:prstGeom prst="rect">
            <a:avLst/>
          </a:prstGeom>
        </p:spPr>
        <p:txBody>
          <a:bodyPr wrap="square" lIns="91423" tIns="45711" rIns="91423" bIns="45711">
            <a:spAutoFit/>
          </a:bodyPr>
          <a:lstStyle/>
          <a:p>
            <a:pPr algn="ctr"/>
            <a:r>
              <a:rPr lang="en-US" b="1" dirty="0"/>
              <a:t>Inter-Disciplinary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F1997C9-7000-E947-B4EF-DB45AA49D463}"/>
              </a:ext>
            </a:extLst>
          </p:cNvPr>
          <p:cNvSpPr/>
          <p:nvPr/>
        </p:nvSpPr>
        <p:spPr>
          <a:xfrm>
            <a:off x="1358934" y="4724411"/>
            <a:ext cx="3760470" cy="369314"/>
          </a:xfrm>
          <a:prstGeom prst="rect">
            <a:avLst/>
          </a:prstGeom>
        </p:spPr>
        <p:txBody>
          <a:bodyPr wrap="square" lIns="91423" tIns="45711" rIns="91423" bIns="45711">
            <a:spAutoFit/>
          </a:bodyPr>
          <a:lstStyle/>
          <a:p>
            <a:pPr algn="ctr"/>
            <a:r>
              <a:rPr lang="en-US" b="1" dirty="0"/>
              <a:t>Convergent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13604D8-E654-2648-99F4-2F7D68555DD3}"/>
              </a:ext>
            </a:extLst>
          </p:cNvPr>
          <p:cNvCxnSpPr>
            <a:cxnSpLocks/>
          </p:cNvCxnSpPr>
          <p:nvPr/>
        </p:nvCxnSpPr>
        <p:spPr bwMode="auto">
          <a:xfrm>
            <a:off x="3239169" y="4023360"/>
            <a:ext cx="0" cy="680737"/>
          </a:xfrm>
          <a:prstGeom prst="straightConnector1">
            <a:avLst/>
          </a:prstGeom>
          <a:solidFill>
            <a:srgbClr val="00B8FF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9F246CA-EF3A-48EB-9C76-561FE7A0B6B4}"/>
              </a:ext>
            </a:extLst>
          </p:cNvPr>
          <p:cNvCxnSpPr>
            <a:cxnSpLocks/>
          </p:cNvCxnSpPr>
          <p:nvPr/>
        </p:nvCxnSpPr>
        <p:spPr bwMode="auto">
          <a:xfrm>
            <a:off x="3239169" y="2903220"/>
            <a:ext cx="0" cy="680737"/>
          </a:xfrm>
          <a:prstGeom prst="straightConnector1">
            <a:avLst/>
          </a:prstGeom>
          <a:solidFill>
            <a:srgbClr val="00B8FF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B97E2FD-3B30-4E5A-9040-2A44D8CC0CC2}"/>
              </a:ext>
            </a:extLst>
          </p:cNvPr>
          <p:cNvCxnSpPr>
            <a:cxnSpLocks/>
          </p:cNvCxnSpPr>
          <p:nvPr/>
        </p:nvCxnSpPr>
        <p:spPr bwMode="auto">
          <a:xfrm>
            <a:off x="3239169" y="1684020"/>
            <a:ext cx="0" cy="680737"/>
          </a:xfrm>
          <a:prstGeom prst="straightConnector1">
            <a:avLst/>
          </a:prstGeom>
          <a:solidFill>
            <a:srgbClr val="00B8FF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E49264A0-0C00-4B45-A5F2-1DB492093795}"/>
              </a:ext>
            </a:extLst>
          </p:cNvPr>
          <p:cNvSpPr/>
          <p:nvPr/>
        </p:nvSpPr>
        <p:spPr>
          <a:xfrm>
            <a:off x="1409583" y="1238524"/>
            <a:ext cx="3659173" cy="369314"/>
          </a:xfrm>
          <a:prstGeom prst="rect">
            <a:avLst/>
          </a:prstGeom>
        </p:spPr>
        <p:txBody>
          <a:bodyPr wrap="square" lIns="91423" tIns="45711" rIns="91423" bIns="45711">
            <a:spAutoFit/>
          </a:bodyPr>
          <a:lstStyle/>
          <a:p>
            <a:pPr algn="ctr"/>
            <a:r>
              <a:rPr lang="en-US" b="1" dirty="0"/>
              <a:t>Disciplinary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63B7D1B-D94A-4F40-A75B-745EA4892835}"/>
              </a:ext>
            </a:extLst>
          </p:cNvPr>
          <p:cNvCxnSpPr>
            <a:cxnSpLocks/>
          </p:cNvCxnSpPr>
          <p:nvPr/>
        </p:nvCxnSpPr>
        <p:spPr bwMode="auto">
          <a:xfrm>
            <a:off x="6043329" y="1348740"/>
            <a:ext cx="0" cy="3744985"/>
          </a:xfrm>
          <a:prstGeom prst="straightConnector1">
            <a:avLst/>
          </a:prstGeom>
          <a:solidFill>
            <a:srgbClr val="00B8FF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239F76C8-4AB6-4998-A6F3-251F2F1207A7}"/>
              </a:ext>
            </a:extLst>
          </p:cNvPr>
          <p:cNvSpPr/>
          <p:nvPr/>
        </p:nvSpPr>
        <p:spPr>
          <a:xfrm>
            <a:off x="6469264" y="2067079"/>
            <a:ext cx="1745096" cy="2585305"/>
          </a:xfrm>
          <a:prstGeom prst="rect">
            <a:avLst/>
          </a:prstGeom>
        </p:spPr>
        <p:txBody>
          <a:bodyPr wrap="square" lIns="91423" tIns="45711" rIns="91423" bIns="45711">
            <a:spAutoFit/>
          </a:bodyPr>
          <a:lstStyle/>
          <a:p>
            <a:pPr algn="ctr"/>
            <a:r>
              <a:rPr lang="en-US" b="1" dirty="0"/>
              <a:t>INCREASED</a:t>
            </a:r>
          </a:p>
          <a:p>
            <a:pPr algn="ctr"/>
            <a:endParaRPr lang="en-US" b="1" dirty="0"/>
          </a:p>
          <a:p>
            <a:pPr algn="ctr"/>
            <a:r>
              <a:rPr lang="en-US" b="1" dirty="0"/>
              <a:t>Collaboration</a:t>
            </a:r>
          </a:p>
          <a:p>
            <a:pPr algn="ctr"/>
            <a:r>
              <a:rPr lang="en-US" b="1" dirty="0"/>
              <a:t>Interaction</a:t>
            </a:r>
          </a:p>
          <a:p>
            <a:pPr algn="ctr"/>
            <a:r>
              <a:rPr lang="en-US" b="1" dirty="0"/>
              <a:t>New paradigms</a:t>
            </a:r>
          </a:p>
          <a:p>
            <a:pPr algn="ctr"/>
            <a:r>
              <a:rPr lang="en-US" b="1" dirty="0"/>
              <a:t>New concepts</a:t>
            </a:r>
          </a:p>
          <a:p>
            <a:pPr algn="ctr"/>
            <a:r>
              <a:rPr lang="en-US" b="1" dirty="0"/>
              <a:t>New language</a:t>
            </a:r>
          </a:p>
          <a:p>
            <a:pPr algn="ctr"/>
            <a:r>
              <a:rPr lang="en-US" b="1" dirty="0"/>
              <a:t>New disciplines</a:t>
            </a:r>
          </a:p>
          <a:p>
            <a:pPr algn="ctr"/>
            <a:endParaRPr lang="en-US" b="1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FD1295A-E0F4-4D01-A557-405E7C620F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23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959"/>
    </mc:Choice>
    <mc:Fallback xmlns="">
      <p:transition spd="slow" advTm="939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5D08432-EB83-456A-B908-D85D197B51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</p:spPr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/>
              <a:t>World-Leading Research with Real-World Impact!</a:t>
            </a:r>
            <a:endParaRPr lang="en-US" i="1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30C8C3E-1D8C-4F6B-8AE8-DB438B3DA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B5F52E-1A2D-AF47-834F-5A302267C843}" type="slidenum">
              <a:rPr lang="en-US" smtClean="0"/>
              <a:t>20</a:t>
            </a:fld>
            <a:endParaRPr lang="en-US" dirty="0"/>
          </a:p>
        </p:txBody>
      </p:sp>
      <p:sp>
        <p:nvSpPr>
          <p:cNvPr id="12" name="Date Placeholder 5">
            <a:extLst>
              <a:ext uri="{FF2B5EF4-FFF2-40B4-BE49-F238E27FC236}">
                <a16:creationId xmlns:a16="http://schemas.microsoft.com/office/drawing/2014/main" id="{5A3A4C78-B569-4E49-B237-E75B5C4C88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</p:spPr>
        <p:txBody>
          <a:bodyPr/>
          <a:lstStyle/>
          <a:p>
            <a:r>
              <a:rPr lang="en-US" dirty="0"/>
              <a:t>© Ravi Sandhu</a:t>
            </a:r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9267B71B-2F33-465C-8F08-B8962D3D74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9159" y="274660"/>
            <a:ext cx="4803112" cy="462224"/>
          </a:xfr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eaLnBrk="0">
              <a:defRPr/>
            </a:pPr>
            <a:r>
              <a:rPr lang="en-US" sz="3200" b="1" dirty="0"/>
              <a:t>Access Control:</a:t>
            </a:r>
            <a:br>
              <a:rPr lang="en-US" sz="3200" b="1" dirty="0"/>
            </a:br>
            <a:r>
              <a:rPr lang="en-US" sz="3200" b="1" dirty="0"/>
              <a:t>What Next?</a:t>
            </a:r>
            <a:endParaRPr lang="en-US" sz="3200" b="1" kern="0" dirty="0">
              <a:solidFill>
                <a:srgbClr val="131F49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6278DAE9-A29F-A845-9F88-CB4D938923A3}"/>
              </a:ext>
            </a:extLst>
          </p:cNvPr>
          <p:cNvSpPr txBox="1">
            <a:spLocks/>
          </p:cNvSpPr>
          <p:nvPr/>
        </p:nvSpPr>
        <p:spPr>
          <a:xfrm>
            <a:off x="503239" y="813362"/>
            <a:ext cx="8177918" cy="5435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90000"/>
              <a:buFont typeface="Arial"/>
              <a:buNone/>
              <a:defRPr/>
            </a:pPr>
            <a:r>
              <a:rPr lang="en-US" sz="3200" dirty="0">
                <a:ea typeface="ＭＳ Ｐゴシック" pitchFamily="34" charset="-128"/>
              </a:rPr>
              <a:t> </a:t>
            </a:r>
          </a:p>
          <a:p>
            <a:pPr>
              <a:buSzPct val="90000"/>
              <a:buFont typeface="Wingdings" pitchFamily="2" charset="2"/>
              <a:buChar char="Ø"/>
              <a:defRPr/>
            </a:pPr>
            <a:r>
              <a:rPr lang="en-US" sz="3200" dirty="0">
                <a:ea typeface="ＭＳ Ｐゴシック" pitchFamily="34" charset="-128"/>
              </a:rPr>
              <a:t> Rich set of building blocks:</a:t>
            </a:r>
          </a:p>
          <a:p>
            <a:pPr marL="0" indent="0">
              <a:buSzPct val="90000"/>
              <a:buNone/>
              <a:defRPr/>
            </a:pPr>
            <a:r>
              <a:rPr lang="en-US" sz="3200" dirty="0">
                <a:ea typeface="ＭＳ Ｐゴシック" pitchFamily="34" charset="-128"/>
              </a:rPr>
              <a:t>	DAC, MAC, RBAC, ABAC, </a:t>
            </a:r>
            <a:r>
              <a:rPr lang="en-US" sz="3200" dirty="0" err="1">
                <a:ea typeface="ＭＳ Ｐゴシック" pitchFamily="34" charset="-128"/>
              </a:rPr>
              <a:t>ReBAC</a:t>
            </a:r>
            <a:r>
              <a:rPr lang="en-US" sz="3200" dirty="0">
                <a:ea typeface="ＭＳ Ｐゴシック" pitchFamily="34" charset="-128"/>
              </a:rPr>
              <a:t>, UCON	</a:t>
            </a:r>
          </a:p>
          <a:p>
            <a:pPr>
              <a:buSzPct val="90000"/>
              <a:buFont typeface="Wingdings" pitchFamily="2" charset="2"/>
              <a:buChar char="Ø"/>
              <a:defRPr/>
            </a:pPr>
            <a:r>
              <a:rPr lang="en-US" sz="3200" dirty="0">
                <a:ea typeface="ＭＳ Ｐゴシック" pitchFamily="34" charset="-128"/>
              </a:rPr>
              <a:t> We have some understanding of the</a:t>
            </a:r>
            <a:br>
              <a:rPr lang="en-US" sz="3200" dirty="0">
                <a:ea typeface="ＭＳ Ｐゴシック" pitchFamily="34" charset="-128"/>
              </a:rPr>
            </a:br>
            <a:r>
              <a:rPr lang="en-US" sz="3200" dirty="0">
                <a:ea typeface="ＭＳ Ｐゴシック" pitchFamily="34" charset="-128"/>
              </a:rPr>
              <a:t>   relationships amongst these</a:t>
            </a:r>
          </a:p>
          <a:p>
            <a:pPr marL="0" indent="0">
              <a:buSzPct val="90000"/>
              <a:buNone/>
              <a:defRPr/>
            </a:pPr>
            <a:r>
              <a:rPr lang="en-US" sz="3200" dirty="0">
                <a:ea typeface="ＭＳ Ｐゴシック" pitchFamily="34" charset="-128"/>
              </a:rPr>
              <a:t> </a:t>
            </a:r>
          </a:p>
          <a:p>
            <a:pPr>
              <a:buSzPct val="90000"/>
              <a:buFont typeface="Wingdings" pitchFamily="2" charset="2"/>
              <a:buChar char="Ø"/>
              <a:defRPr/>
            </a:pPr>
            <a:r>
              <a:rPr lang="en-US" sz="3200" dirty="0">
                <a:solidFill>
                  <a:schemeClr val="accent1"/>
                </a:solidFill>
                <a:ea typeface="ＭＳ Ｐゴシック" pitchFamily="34" charset="-128"/>
              </a:rPr>
              <a:t> Do we need more building blocks?</a:t>
            </a:r>
          </a:p>
          <a:p>
            <a:pPr>
              <a:buSzPct val="90000"/>
              <a:buFont typeface="Wingdings" pitchFamily="2" charset="2"/>
              <a:buChar char="Ø"/>
              <a:defRPr/>
            </a:pPr>
            <a:r>
              <a:rPr lang="en-US" sz="3200" dirty="0">
                <a:solidFill>
                  <a:schemeClr val="accent1"/>
                </a:solidFill>
                <a:ea typeface="ＭＳ Ｐゴシック" pitchFamily="34" charset="-128"/>
              </a:rPr>
              <a:t> We have very little understanding of synergy</a:t>
            </a:r>
            <a:br>
              <a:rPr lang="en-US" sz="3200" dirty="0">
                <a:solidFill>
                  <a:schemeClr val="accent1"/>
                </a:solidFill>
                <a:ea typeface="ＭＳ Ｐゴシック" pitchFamily="34" charset="-128"/>
              </a:rPr>
            </a:br>
            <a:r>
              <a:rPr lang="en-US" sz="3200" dirty="0">
                <a:solidFill>
                  <a:schemeClr val="accent1"/>
                </a:solidFill>
                <a:ea typeface="ＭＳ Ｐゴシック" pitchFamily="34" charset="-128"/>
              </a:rPr>
              <a:t>   amongst these</a:t>
            </a:r>
          </a:p>
          <a:p>
            <a:pPr marL="0" indent="0">
              <a:buSzPct val="90000"/>
              <a:buNone/>
              <a:defRPr/>
            </a:pPr>
            <a:r>
              <a:rPr lang="en-US" sz="3200" dirty="0">
                <a:ea typeface="ＭＳ Ｐゴシック" pitchFamily="34" charset="-128"/>
              </a:rPr>
              <a:t>	</a:t>
            </a:r>
            <a:endParaRPr lang="en-US" sz="2800" dirty="0">
              <a:ea typeface="ＭＳ Ｐゴシック" pitchFamily="34" charset="-128"/>
            </a:endParaRPr>
          </a:p>
          <a:p>
            <a:pPr>
              <a:buSzPct val="90000"/>
              <a:buFont typeface="Arial"/>
              <a:buNone/>
              <a:defRPr/>
            </a:pPr>
            <a:endParaRPr lang="en-US" sz="3200" dirty="0">
              <a:ea typeface="ＭＳ Ｐゴシック" pitchFamily="34" charset="-128"/>
            </a:endParaRPr>
          </a:p>
          <a:p>
            <a:pPr lvl="1">
              <a:buSzPct val="90000"/>
              <a:buFont typeface="Wingdings" pitchFamily="2" charset="2"/>
              <a:buChar char="v"/>
              <a:defRPr/>
            </a:pPr>
            <a:endParaRPr lang="en-US" sz="3200" dirty="0">
              <a:ea typeface="ＭＳ Ｐゴシック" pitchFamily="34" charset="-128"/>
            </a:endParaRPr>
          </a:p>
          <a:p>
            <a:pPr lvl="1">
              <a:buSzPct val="90000"/>
              <a:buFont typeface="Wingdings" pitchFamily="2" charset="2"/>
              <a:buChar char="§"/>
              <a:defRPr/>
            </a:pPr>
            <a:endParaRPr lang="en-US" sz="3200" dirty="0">
              <a:ea typeface="ＭＳ Ｐゴシック" pitchFamily="34" charset="-128"/>
            </a:endParaRPr>
          </a:p>
          <a:p>
            <a:pPr lvl="1">
              <a:buSzPct val="90000"/>
              <a:buFont typeface="Wingdings" pitchFamily="2" charset="2"/>
              <a:buChar char="v"/>
              <a:defRPr/>
            </a:pPr>
            <a:endParaRPr lang="en-US" dirty="0">
              <a:ea typeface="ＭＳ Ｐゴシック" pitchFamily="34" charset="-128"/>
            </a:endParaRPr>
          </a:p>
          <a:p>
            <a:pPr lvl="1">
              <a:buSzPct val="90000"/>
              <a:buFont typeface="Wingdings" pitchFamily="2" charset="2"/>
              <a:buChar char="v"/>
              <a:defRPr/>
            </a:pPr>
            <a:endParaRPr lang="en-US" dirty="0"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  <a:defRPr/>
            </a:pPr>
            <a:endParaRPr lang="en-US" sz="2400" dirty="0"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  <a:defRPr/>
            </a:pPr>
            <a:endParaRPr lang="en-US" sz="2400" dirty="0"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  <a:defRPr/>
            </a:pPr>
            <a:endParaRPr lang="en-US" sz="2400" dirty="0"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  <a:defRPr/>
            </a:pPr>
            <a:endParaRPr lang="en-US" sz="2400" dirty="0">
              <a:ea typeface="ＭＳ Ｐゴシック" pitchFamily="34" charset="-128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07C8E6D-F7A0-4DA7-ACAD-D98617CB1C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49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962"/>
    </mc:Choice>
    <mc:Fallback xmlns="">
      <p:transition spd="slow" advTm="389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5D08432-EB83-456A-B908-D85D197B51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</p:spPr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/>
              <a:t>World-Leading Research with Real-World Impact!</a:t>
            </a:r>
            <a:endParaRPr lang="en-US" i="1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30C8C3E-1D8C-4F6B-8AE8-DB438B3DA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B5F52E-1A2D-AF47-834F-5A302267C843}" type="slidenum">
              <a:rPr lang="en-US" smtClean="0"/>
              <a:t>21</a:t>
            </a:fld>
            <a:endParaRPr lang="en-US" dirty="0"/>
          </a:p>
        </p:txBody>
      </p:sp>
      <p:sp>
        <p:nvSpPr>
          <p:cNvPr id="12" name="Date Placeholder 5">
            <a:extLst>
              <a:ext uri="{FF2B5EF4-FFF2-40B4-BE49-F238E27FC236}">
                <a16:creationId xmlns:a16="http://schemas.microsoft.com/office/drawing/2014/main" id="{5A3A4C78-B569-4E49-B237-E75B5C4C88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</p:spPr>
        <p:txBody>
          <a:bodyPr/>
          <a:lstStyle/>
          <a:p>
            <a:r>
              <a:rPr lang="en-US" dirty="0"/>
              <a:t>© Ravi Sandhu</a:t>
            </a:r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9267B71B-2F33-465C-8F08-B8962D3D74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9159" y="274660"/>
            <a:ext cx="4803112" cy="462224"/>
          </a:xfr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eaLnBrk="0">
              <a:defRPr/>
            </a:pPr>
            <a:r>
              <a:rPr lang="en-US" sz="3200" b="1" dirty="0"/>
              <a:t>Access Control:</a:t>
            </a:r>
            <a:br>
              <a:rPr lang="en-US" sz="3200" b="1" dirty="0"/>
            </a:br>
            <a:r>
              <a:rPr lang="en-US" sz="3200" b="1" dirty="0"/>
              <a:t>What Next?</a:t>
            </a:r>
            <a:endParaRPr lang="en-US" sz="3200" b="1" kern="0" dirty="0">
              <a:solidFill>
                <a:srgbClr val="131F49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6278DAE9-A29F-A845-9F88-CB4D938923A3}"/>
              </a:ext>
            </a:extLst>
          </p:cNvPr>
          <p:cNvSpPr txBox="1">
            <a:spLocks/>
          </p:cNvSpPr>
          <p:nvPr/>
        </p:nvSpPr>
        <p:spPr>
          <a:xfrm>
            <a:off x="503239" y="813362"/>
            <a:ext cx="8177918" cy="5435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90000"/>
              <a:buFont typeface="Arial"/>
              <a:buNone/>
              <a:defRPr/>
            </a:pPr>
            <a:r>
              <a:rPr lang="en-US" sz="3200" dirty="0">
                <a:ea typeface="ＭＳ Ｐゴシック" pitchFamily="34" charset="-128"/>
              </a:rPr>
              <a:t> </a:t>
            </a:r>
          </a:p>
          <a:p>
            <a:pPr>
              <a:buSzPct val="90000"/>
              <a:buFont typeface="Wingdings" pitchFamily="2" charset="2"/>
              <a:buChar char="Ø"/>
              <a:defRPr/>
            </a:pPr>
            <a:r>
              <a:rPr lang="en-US" sz="3200" dirty="0">
                <a:ea typeface="ＭＳ Ｐゴシック" pitchFamily="34" charset="-128"/>
              </a:rPr>
              <a:t> Rich set of building blocks:</a:t>
            </a:r>
          </a:p>
          <a:p>
            <a:pPr marL="0" indent="0">
              <a:buSzPct val="90000"/>
              <a:buNone/>
              <a:defRPr/>
            </a:pPr>
            <a:r>
              <a:rPr lang="en-US" sz="3200" dirty="0">
                <a:ea typeface="ＭＳ Ｐゴシック" pitchFamily="34" charset="-128"/>
              </a:rPr>
              <a:t>	DAC, MAC, RBAC, ABAC, </a:t>
            </a:r>
            <a:r>
              <a:rPr lang="en-US" sz="3200" dirty="0" err="1">
                <a:ea typeface="ＭＳ Ｐゴシック" pitchFamily="34" charset="-128"/>
              </a:rPr>
              <a:t>ReBAC</a:t>
            </a:r>
            <a:r>
              <a:rPr lang="en-US" sz="3200" dirty="0">
                <a:ea typeface="ＭＳ Ｐゴシック" pitchFamily="34" charset="-128"/>
              </a:rPr>
              <a:t>, UCON	</a:t>
            </a:r>
          </a:p>
          <a:p>
            <a:pPr>
              <a:buSzPct val="90000"/>
              <a:buFont typeface="Wingdings" pitchFamily="2" charset="2"/>
              <a:buChar char="Ø"/>
              <a:defRPr/>
            </a:pPr>
            <a:r>
              <a:rPr lang="en-US" sz="3200" dirty="0">
                <a:ea typeface="ＭＳ Ｐゴシック" pitchFamily="34" charset="-128"/>
              </a:rPr>
              <a:t> We have some understanding of the</a:t>
            </a:r>
            <a:br>
              <a:rPr lang="en-US" sz="3200" dirty="0">
                <a:ea typeface="ＭＳ Ｐゴシック" pitchFamily="34" charset="-128"/>
              </a:rPr>
            </a:br>
            <a:r>
              <a:rPr lang="en-US" sz="3200" dirty="0">
                <a:ea typeface="ＭＳ Ｐゴシック" pitchFamily="34" charset="-128"/>
              </a:rPr>
              <a:t>   relationships amongst these</a:t>
            </a:r>
          </a:p>
          <a:p>
            <a:pPr>
              <a:buSzPct val="90000"/>
              <a:buFont typeface="Wingdings" pitchFamily="2" charset="2"/>
              <a:buChar char="Ø"/>
              <a:defRPr/>
            </a:pPr>
            <a:endParaRPr lang="en-US" sz="3200" dirty="0">
              <a:ea typeface="ＭＳ Ｐゴシック" pitchFamily="34" charset="-128"/>
            </a:endParaRPr>
          </a:p>
          <a:p>
            <a:pPr>
              <a:buSzPct val="90000"/>
              <a:buFont typeface="Wingdings" pitchFamily="2" charset="2"/>
              <a:buChar char="Ø"/>
              <a:defRPr/>
            </a:pPr>
            <a:r>
              <a:rPr lang="en-US" sz="3200" dirty="0">
                <a:solidFill>
                  <a:schemeClr val="accent1"/>
                </a:solidFill>
                <a:ea typeface="ＭＳ Ｐゴシック" pitchFamily="34" charset="-128"/>
              </a:rPr>
              <a:t> Do we need more building blocks?</a:t>
            </a:r>
          </a:p>
          <a:p>
            <a:pPr>
              <a:buSzPct val="90000"/>
              <a:buFont typeface="Wingdings" pitchFamily="2" charset="2"/>
              <a:buChar char="Ø"/>
              <a:defRPr/>
            </a:pPr>
            <a:r>
              <a:rPr lang="en-US" sz="3200" dirty="0">
                <a:solidFill>
                  <a:schemeClr val="accent1"/>
                </a:solidFill>
                <a:ea typeface="ＭＳ Ｐゴシック" pitchFamily="34" charset="-128"/>
              </a:rPr>
              <a:t> We have very little understanding of synergy</a:t>
            </a:r>
            <a:br>
              <a:rPr lang="en-US" sz="3200" dirty="0">
                <a:solidFill>
                  <a:schemeClr val="accent1"/>
                </a:solidFill>
                <a:ea typeface="ＭＳ Ｐゴシック" pitchFamily="34" charset="-128"/>
              </a:rPr>
            </a:br>
            <a:r>
              <a:rPr lang="en-US" sz="3200" dirty="0">
                <a:solidFill>
                  <a:schemeClr val="accent1"/>
                </a:solidFill>
                <a:ea typeface="ＭＳ Ｐゴシック" pitchFamily="34" charset="-128"/>
              </a:rPr>
              <a:t>   amongst these</a:t>
            </a:r>
          </a:p>
          <a:p>
            <a:pPr marL="0" indent="0">
              <a:buSzPct val="90000"/>
              <a:buNone/>
              <a:defRPr/>
            </a:pPr>
            <a:r>
              <a:rPr lang="en-US" sz="3200" dirty="0">
                <a:ea typeface="ＭＳ Ｐゴシック" pitchFamily="34" charset="-128"/>
              </a:rPr>
              <a:t>	</a:t>
            </a:r>
            <a:endParaRPr lang="en-US" sz="2800" dirty="0">
              <a:ea typeface="ＭＳ Ｐゴシック" pitchFamily="34" charset="-128"/>
            </a:endParaRPr>
          </a:p>
          <a:p>
            <a:pPr>
              <a:buSzPct val="90000"/>
              <a:buFont typeface="Arial"/>
              <a:buNone/>
              <a:defRPr/>
            </a:pPr>
            <a:endParaRPr lang="en-US" sz="3200" dirty="0">
              <a:ea typeface="ＭＳ Ｐゴシック" pitchFamily="34" charset="-128"/>
            </a:endParaRPr>
          </a:p>
          <a:p>
            <a:pPr lvl="1">
              <a:buSzPct val="90000"/>
              <a:buFont typeface="Wingdings" pitchFamily="2" charset="2"/>
              <a:buChar char="v"/>
              <a:defRPr/>
            </a:pPr>
            <a:endParaRPr lang="en-US" sz="3200" dirty="0">
              <a:ea typeface="ＭＳ Ｐゴシック" pitchFamily="34" charset="-128"/>
            </a:endParaRPr>
          </a:p>
          <a:p>
            <a:pPr lvl="1">
              <a:buSzPct val="90000"/>
              <a:buFont typeface="Wingdings" pitchFamily="2" charset="2"/>
              <a:buChar char="§"/>
              <a:defRPr/>
            </a:pPr>
            <a:endParaRPr lang="en-US" sz="3200" dirty="0">
              <a:ea typeface="ＭＳ Ｐゴシック" pitchFamily="34" charset="-128"/>
            </a:endParaRPr>
          </a:p>
          <a:p>
            <a:pPr lvl="1">
              <a:buSzPct val="90000"/>
              <a:buFont typeface="Wingdings" pitchFamily="2" charset="2"/>
              <a:buChar char="v"/>
              <a:defRPr/>
            </a:pPr>
            <a:endParaRPr lang="en-US" dirty="0">
              <a:ea typeface="ＭＳ Ｐゴシック" pitchFamily="34" charset="-128"/>
            </a:endParaRPr>
          </a:p>
          <a:p>
            <a:pPr lvl="1">
              <a:buSzPct val="90000"/>
              <a:buFont typeface="Wingdings" pitchFamily="2" charset="2"/>
              <a:buChar char="v"/>
              <a:defRPr/>
            </a:pPr>
            <a:endParaRPr lang="en-US" dirty="0"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  <a:defRPr/>
            </a:pPr>
            <a:endParaRPr lang="en-US" sz="2400" dirty="0"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  <a:defRPr/>
            </a:pPr>
            <a:endParaRPr lang="en-US" sz="2400" dirty="0"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  <a:defRPr/>
            </a:pPr>
            <a:endParaRPr lang="en-US" sz="2400" dirty="0"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  <a:defRPr/>
            </a:pPr>
            <a:endParaRPr lang="en-US" sz="2400" dirty="0">
              <a:ea typeface="ＭＳ Ｐゴシック" pitchFamily="34" charset="-12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ACA2E7-E9BC-4DDB-B987-C164E36E7FCE}"/>
              </a:ext>
            </a:extLst>
          </p:cNvPr>
          <p:cNvSpPr txBox="1"/>
          <p:nvPr/>
        </p:nvSpPr>
        <p:spPr>
          <a:xfrm>
            <a:off x="4874151" y="4967420"/>
            <a:ext cx="426713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Deep scientific question </a:t>
            </a:r>
          </a:p>
          <a:p>
            <a:r>
              <a:rPr lang="en-US" sz="3200" dirty="0">
                <a:solidFill>
                  <a:srgbClr val="FF0000"/>
                </a:solidFill>
              </a:rPr>
              <a:t>for convergent research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5D78FB2-85DC-491C-9969-091B250DAB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52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873"/>
    </mc:Choice>
    <mc:Fallback xmlns="">
      <p:transition spd="slow" advTm="958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5D08432-EB83-456A-B908-D85D197B51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</p:spPr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/>
              <a:t>World-Leading Research with Real-World Impact!</a:t>
            </a:r>
            <a:endParaRPr lang="en-US" i="1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30C8C3E-1D8C-4F6B-8AE8-DB438B3DA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B5F52E-1A2D-AF47-834F-5A302267C843}" type="slidenum">
              <a:rPr lang="en-US" smtClean="0"/>
              <a:t>22</a:t>
            </a:fld>
            <a:endParaRPr lang="en-US" dirty="0"/>
          </a:p>
        </p:txBody>
      </p:sp>
      <p:sp>
        <p:nvSpPr>
          <p:cNvPr id="12" name="Date Placeholder 5">
            <a:extLst>
              <a:ext uri="{FF2B5EF4-FFF2-40B4-BE49-F238E27FC236}">
                <a16:creationId xmlns:a16="http://schemas.microsoft.com/office/drawing/2014/main" id="{5A3A4C78-B569-4E49-B237-E75B5C4C88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</p:spPr>
        <p:txBody>
          <a:bodyPr/>
          <a:lstStyle/>
          <a:p>
            <a:r>
              <a:rPr lang="en-US" dirty="0"/>
              <a:t>© Ravi Sandhu</a:t>
            </a:r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9267B71B-2F33-465C-8F08-B8962D3D74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9159" y="274660"/>
            <a:ext cx="4803112" cy="462224"/>
          </a:xfr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eaLnBrk="0">
              <a:defRPr/>
            </a:pPr>
            <a:r>
              <a:rPr lang="en-US" sz="3200" b="1" dirty="0"/>
              <a:t>Access Control:</a:t>
            </a:r>
            <a:br>
              <a:rPr lang="en-US" sz="3200" b="1" dirty="0"/>
            </a:br>
            <a:r>
              <a:rPr lang="en-US" sz="3200" b="1" dirty="0"/>
              <a:t>What Next?</a:t>
            </a:r>
            <a:endParaRPr lang="en-US" sz="3200" b="1" kern="0" dirty="0">
              <a:solidFill>
                <a:srgbClr val="131F49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6278DAE9-A29F-A845-9F88-CB4D938923A3}"/>
              </a:ext>
            </a:extLst>
          </p:cNvPr>
          <p:cNvSpPr txBox="1">
            <a:spLocks/>
          </p:cNvSpPr>
          <p:nvPr/>
        </p:nvSpPr>
        <p:spPr>
          <a:xfrm>
            <a:off x="503239" y="813362"/>
            <a:ext cx="8177918" cy="5435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90000"/>
              <a:buFont typeface="Arial"/>
              <a:buNone/>
              <a:defRPr/>
            </a:pPr>
            <a:r>
              <a:rPr lang="en-US" sz="3200" dirty="0">
                <a:ea typeface="ＭＳ Ｐゴシック" pitchFamily="34" charset="-128"/>
              </a:rPr>
              <a:t> </a:t>
            </a:r>
          </a:p>
          <a:p>
            <a:pPr>
              <a:buSzPct val="90000"/>
              <a:buFont typeface="Wingdings" pitchFamily="2" charset="2"/>
              <a:buChar char="Ø"/>
              <a:defRPr/>
            </a:pPr>
            <a:r>
              <a:rPr lang="en-US" sz="3200" dirty="0">
                <a:ea typeface="ＭＳ Ｐゴシック" pitchFamily="34" charset="-128"/>
              </a:rPr>
              <a:t> Rich set of building blocks:</a:t>
            </a:r>
          </a:p>
          <a:p>
            <a:pPr marL="0" indent="0">
              <a:buSzPct val="90000"/>
              <a:buNone/>
              <a:defRPr/>
            </a:pPr>
            <a:r>
              <a:rPr lang="en-US" sz="3200" dirty="0">
                <a:ea typeface="ＭＳ Ｐゴシック" pitchFamily="34" charset="-128"/>
              </a:rPr>
              <a:t>	DAC, MAC, RBAC, ABAC, </a:t>
            </a:r>
            <a:r>
              <a:rPr lang="en-US" sz="3200" dirty="0" err="1">
                <a:ea typeface="ＭＳ Ｐゴシック" pitchFamily="34" charset="-128"/>
              </a:rPr>
              <a:t>ReBAC</a:t>
            </a:r>
            <a:r>
              <a:rPr lang="en-US" sz="3200" dirty="0">
                <a:ea typeface="ＭＳ Ｐゴシック" pitchFamily="34" charset="-128"/>
              </a:rPr>
              <a:t>, UCON	</a:t>
            </a:r>
          </a:p>
          <a:p>
            <a:pPr>
              <a:buSzPct val="90000"/>
              <a:buFont typeface="Wingdings" pitchFamily="2" charset="2"/>
              <a:buChar char="Ø"/>
              <a:defRPr/>
            </a:pPr>
            <a:r>
              <a:rPr lang="en-US" sz="3200" dirty="0">
                <a:ea typeface="ＭＳ Ｐゴシック" pitchFamily="34" charset="-128"/>
              </a:rPr>
              <a:t> We have some understanding of the</a:t>
            </a:r>
            <a:br>
              <a:rPr lang="en-US" sz="3200" dirty="0">
                <a:ea typeface="ＭＳ Ｐゴシック" pitchFamily="34" charset="-128"/>
              </a:rPr>
            </a:br>
            <a:r>
              <a:rPr lang="en-US" sz="3200" dirty="0">
                <a:ea typeface="ＭＳ Ｐゴシック" pitchFamily="34" charset="-128"/>
              </a:rPr>
              <a:t>   relationships amongst these</a:t>
            </a:r>
          </a:p>
          <a:p>
            <a:pPr>
              <a:buSzPct val="90000"/>
              <a:buFont typeface="Wingdings" pitchFamily="2" charset="2"/>
              <a:buChar char="Ø"/>
              <a:defRPr/>
            </a:pPr>
            <a:endParaRPr lang="en-US" sz="3200" dirty="0">
              <a:ea typeface="ＭＳ Ｐゴシック" pitchFamily="34" charset="-128"/>
            </a:endParaRPr>
          </a:p>
          <a:p>
            <a:pPr>
              <a:buSzPct val="90000"/>
              <a:buFont typeface="Wingdings" pitchFamily="2" charset="2"/>
              <a:buChar char="Ø"/>
              <a:defRPr/>
            </a:pPr>
            <a:r>
              <a:rPr lang="en-US" sz="3200" dirty="0">
                <a:solidFill>
                  <a:schemeClr val="accent1"/>
                </a:solidFill>
                <a:ea typeface="ＭＳ Ｐゴシック" pitchFamily="34" charset="-128"/>
              </a:rPr>
              <a:t> Do we need more building blocks?</a:t>
            </a:r>
          </a:p>
          <a:p>
            <a:pPr>
              <a:buSzPct val="90000"/>
              <a:buFont typeface="Wingdings" pitchFamily="2" charset="2"/>
              <a:buChar char="Ø"/>
              <a:defRPr/>
            </a:pPr>
            <a:r>
              <a:rPr lang="en-US" sz="3200" dirty="0">
                <a:solidFill>
                  <a:schemeClr val="accent1"/>
                </a:solidFill>
                <a:ea typeface="ＭＳ Ｐゴシック" pitchFamily="34" charset="-128"/>
              </a:rPr>
              <a:t> We have very little understanding of synergy</a:t>
            </a:r>
            <a:br>
              <a:rPr lang="en-US" sz="3200" dirty="0">
                <a:solidFill>
                  <a:schemeClr val="accent1"/>
                </a:solidFill>
                <a:ea typeface="ＭＳ Ｐゴシック" pitchFamily="34" charset="-128"/>
              </a:rPr>
            </a:br>
            <a:r>
              <a:rPr lang="en-US" sz="3200" dirty="0">
                <a:solidFill>
                  <a:schemeClr val="accent1"/>
                </a:solidFill>
                <a:ea typeface="ＭＳ Ｐゴシック" pitchFamily="34" charset="-128"/>
              </a:rPr>
              <a:t>   amongst these</a:t>
            </a:r>
          </a:p>
          <a:p>
            <a:pPr marL="0" indent="0">
              <a:buSzPct val="90000"/>
              <a:buNone/>
              <a:defRPr/>
            </a:pPr>
            <a:r>
              <a:rPr lang="en-US" sz="3200" dirty="0">
                <a:ea typeface="ＭＳ Ｐゴシック" pitchFamily="34" charset="-128"/>
              </a:rPr>
              <a:t>	</a:t>
            </a:r>
            <a:endParaRPr lang="en-US" sz="2800" dirty="0">
              <a:ea typeface="ＭＳ Ｐゴシック" pitchFamily="34" charset="-128"/>
            </a:endParaRPr>
          </a:p>
          <a:p>
            <a:pPr>
              <a:buSzPct val="90000"/>
              <a:buFont typeface="Arial"/>
              <a:buNone/>
              <a:defRPr/>
            </a:pPr>
            <a:endParaRPr lang="en-US" sz="3200" dirty="0">
              <a:ea typeface="ＭＳ Ｐゴシック" pitchFamily="34" charset="-128"/>
            </a:endParaRPr>
          </a:p>
          <a:p>
            <a:pPr lvl="1">
              <a:buSzPct val="90000"/>
              <a:buFont typeface="Wingdings" pitchFamily="2" charset="2"/>
              <a:buChar char="v"/>
              <a:defRPr/>
            </a:pPr>
            <a:endParaRPr lang="en-US" sz="3200" dirty="0">
              <a:ea typeface="ＭＳ Ｐゴシック" pitchFamily="34" charset="-128"/>
            </a:endParaRPr>
          </a:p>
          <a:p>
            <a:pPr lvl="1">
              <a:buSzPct val="90000"/>
              <a:buFont typeface="Wingdings" pitchFamily="2" charset="2"/>
              <a:buChar char="§"/>
              <a:defRPr/>
            </a:pPr>
            <a:endParaRPr lang="en-US" sz="3200" dirty="0">
              <a:ea typeface="ＭＳ Ｐゴシック" pitchFamily="34" charset="-128"/>
            </a:endParaRPr>
          </a:p>
          <a:p>
            <a:pPr lvl="1">
              <a:buSzPct val="90000"/>
              <a:buFont typeface="Wingdings" pitchFamily="2" charset="2"/>
              <a:buChar char="v"/>
              <a:defRPr/>
            </a:pPr>
            <a:endParaRPr lang="en-US" dirty="0">
              <a:ea typeface="ＭＳ Ｐゴシック" pitchFamily="34" charset="-128"/>
            </a:endParaRPr>
          </a:p>
          <a:p>
            <a:pPr lvl="1">
              <a:buSzPct val="90000"/>
              <a:buFont typeface="Wingdings" pitchFamily="2" charset="2"/>
              <a:buChar char="v"/>
              <a:defRPr/>
            </a:pPr>
            <a:endParaRPr lang="en-US" dirty="0"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  <a:defRPr/>
            </a:pPr>
            <a:endParaRPr lang="en-US" sz="2400" dirty="0"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  <a:defRPr/>
            </a:pPr>
            <a:endParaRPr lang="en-US" sz="2400" dirty="0"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  <a:defRPr/>
            </a:pPr>
            <a:endParaRPr lang="en-US" sz="2400" dirty="0"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  <a:defRPr/>
            </a:pPr>
            <a:endParaRPr lang="en-US" sz="2400" dirty="0">
              <a:ea typeface="ＭＳ Ｐゴシック" pitchFamily="34" charset="-12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ACA2E7-E9BC-4DDB-B987-C164E36E7FCE}"/>
              </a:ext>
            </a:extLst>
          </p:cNvPr>
          <p:cNvSpPr txBox="1"/>
          <p:nvPr/>
        </p:nvSpPr>
        <p:spPr>
          <a:xfrm>
            <a:off x="4874151" y="4967420"/>
            <a:ext cx="426713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Deep scientific question </a:t>
            </a:r>
          </a:p>
          <a:p>
            <a:r>
              <a:rPr lang="en-US" sz="3200" dirty="0">
                <a:solidFill>
                  <a:srgbClr val="FF0000"/>
                </a:solidFill>
              </a:rPr>
              <a:t>for convergent research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889191-D391-444D-8E7B-D227A80ABDE4}"/>
              </a:ext>
            </a:extLst>
          </p:cNvPr>
          <p:cNvSpPr txBox="1"/>
          <p:nvPr/>
        </p:nvSpPr>
        <p:spPr>
          <a:xfrm>
            <a:off x="338696" y="5352783"/>
            <a:ext cx="40497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Pressing societal need?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3E73E0B-CC83-42E1-8DE3-1BD865282C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941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41"/>
    </mc:Choice>
    <mc:Fallback xmlns="">
      <p:transition spd="slow" advTm="224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5D08432-EB83-456A-B908-D85D197B51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</p:spPr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/>
              <a:t>World-Leading Research with Real-World Impact!</a:t>
            </a:r>
            <a:endParaRPr lang="en-US" i="1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30C8C3E-1D8C-4F6B-8AE8-DB438B3DA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B5F52E-1A2D-AF47-834F-5A302267C843}" type="slidenum">
              <a:rPr lang="en-US" smtClean="0"/>
              <a:t>23</a:t>
            </a:fld>
            <a:endParaRPr lang="en-US" dirty="0"/>
          </a:p>
        </p:txBody>
      </p:sp>
      <p:sp>
        <p:nvSpPr>
          <p:cNvPr id="12" name="Date Placeholder 5">
            <a:extLst>
              <a:ext uri="{FF2B5EF4-FFF2-40B4-BE49-F238E27FC236}">
                <a16:creationId xmlns:a16="http://schemas.microsoft.com/office/drawing/2014/main" id="{5A3A4C78-B569-4E49-B237-E75B5C4C88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1112" y="6293486"/>
            <a:ext cx="2512087" cy="332678"/>
          </a:xfrm>
        </p:spPr>
        <p:txBody>
          <a:bodyPr/>
          <a:lstStyle/>
          <a:p>
            <a:r>
              <a:rPr lang="en-US" dirty="0"/>
              <a:t>© Ravi Sandhu</a:t>
            </a:r>
          </a:p>
          <a:p>
            <a:r>
              <a:rPr lang="en-US" dirty="0">
                <a:solidFill>
                  <a:srgbClr val="C00000"/>
                </a:solidFill>
                <a:latin typeface="Calibri" panose="020F0502020204030204"/>
              </a:rPr>
              <a:t>This slide prepared by Smriti Bhatt</a:t>
            </a:r>
          </a:p>
          <a:p>
            <a:endParaRPr lang="en-US" dirty="0"/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9267B71B-2F33-465C-8F08-B8962D3D74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9159" y="274660"/>
            <a:ext cx="4803112" cy="462224"/>
          </a:xfr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eaLnBrk="0">
              <a:defRPr/>
            </a:pPr>
            <a:r>
              <a:rPr lang="en-US" sz="3600" b="1" dirty="0"/>
              <a:t>Smart Communities</a:t>
            </a:r>
            <a:endParaRPr lang="en-US" sz="3600" b="1" kern="0" dirty="0">
              <a:solidFill>
                <a:srgbClr val="131F49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2F808AD-52A9-44BE-A821-02608119FD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789" y="1460556"/>
            <a:ext cx="7879702" cy="4089229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24C3F1E-AD28-4ECF-A98D-2C58F04D18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96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794"/>
    </mc:Choice>
    <mc:Fallback xmlns="">
      <p:transition spd="slow" advTm="917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5D08432-EB83-456A-B908-D85D197B51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r>
              <a:rPr kumimoji="0" lang="en-US" sz="150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World-Leading Research with Real-World Impact!</a:t>
            </a:r>
            <a:endParaRPr kumimoji="0" lang="en-US" sz="15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30C8C3E-1D8C-4F6B-8AE8-DB438B3DA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B5F52E-1A2D-AF47-834F-5A302267C84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9267B71B-2F33-465C-8F08-B8962D3D74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69783" y="274660"/>
            <a:ext cx="4803112" cy="462224"/>
          </a:xfr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defTabSz="457200" eaLnBrk="0" fontAlgn="base">
              <a:spcAft>
                <a:spcPct val="0"/>
              </a:spcAft>
            </a:pPr>
            <a:r>
              <a:rPr lang="en-US" sz="2400" dirty="0">
                <a:solidFill>
                  <a:srgbClr val="131F49"/>
                </a:solidFill>
                <a:latin typeface="Arial" charset="0"/>
                <a:ea typeface="ＭＳ Ｐゴシック" pitchFamily="34" charset="-128"/>
                <a:cs typeface="+mn-cs"/>
              </a:rPr>
              <a:t>Access Control Research Convergence</a:t>
            </a:r>
          </a:p>
        </p:txBody>
      </p:sp>
      <p:sp>
        <p:nvSpPr>
          <p:cNvPr id="32" name="Date Placeholder 5">
            <a:extLst>
              <a:ext uri="{FF2B5EF4-FFF2-40B4-BE49-F238E27FC236}">
                <a16:creationId xmlns:a16="http://schemas.microsoft.com/office/drawing/2014/main" id="{A6B8E5F7-1B3D-405A-B03A-99076E73D6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1112" y="6371341"/>
            <a:ext cx="2512087" cy="332678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Ravi Sandhu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C00000"/>
                </a:solidFill>
                <a:latin typeface="Calibri" panose="020F0502020204030204"/>
              </a:rPr>
              <a:t>This slide prepared by Smriti Bhatt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C00000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AF88D622-C5ED-4564-8CEA-0DC65B67A5A8}"/>
              </a:ext>
            </a:extLst>
          </p:cNvPr>
          <p:cNvSpPr/>
          <p:nvPr/>
        </p:nvSpPr>
        <p:spPr>
          <a:xfrm>
            <a:off x="1983112" y="1647840"/>
            <a:ext cx="1101912" cy="50906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ABAC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0680B6C5-D8B7-4838-9E9E-B2FA21F36559}"/>
              </a:ext>
            </a:extLst>
          </p:cNvPr>
          <p:cNvSpPr/>
          <p:nvPr/>
        </p:nvSpPr>
        <p:spPr>
          <a:xfrm>
            <a:off x="3843962" y="1671635"/>
            <a:ext cx="1180011" cy="531223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ReBAC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67074BCC-410D-47EF-B287-C8CDB410A1E0}"/>
              </a:ext>
            </a:extLst>
          </p:cNvPr>
          <p:cNvSpPr/>
          <p:nvPr/>
        </p:nvSpPr>
        <p:spPr>
          <a:xfrm>
            <a:off x="5731289" y="1666744"/>
            <a:ext cx="1180011" cy="531223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RBAC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416C1576-4784-419D-8728-BB016C7F2F2F}"/>
              </a:ext>
            </a:extLst>
          </p:cNvPr>
          <p:cNvSpPr/>
          <p:nvPr/>
        </p:nvSpPr>
        <p:spPr>
          <a:xfrm>
            <a:off x="2923386" y="2126259"/>
            <a:ext cx="1030579" cy="480478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DAC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024FBB5-C900-4F3C-8EEE-75346CF9C023}"/>
              </a:ext>
            </a:extLst>
          </p:cNvPr>
          <p:cNvSpPr txBox="1"/>
          <p:nvPr/>
        </p:nvSpPr>
        <p:spPr>
          <a:xfrm>
            <a:off x="6911300" y="1964485"/>
            <a:ext cx="404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sp>
        <p:nvSpPr>
          <p:cNvPr id="53" name="Rounded Rectangle 8">
            <a:extLst>
              <a:ext uri="{FF2B5EF4-FFF2-40B4-BE49-F238E27FC236}">
                <a16:creationId xmlns:a16="http://schemas.microsoft.com/office/drawing/2014/main" id="{4E964528-78DA-45A8-B7E8-7D66F0A5B566}"/>
              </a:ext>
            </a:extLst>
          </p:cNvPr>
          <p:cNvSpPr/>
          <p:nvPr/>
        </p:nvSpPr>
        <p:spPr>
          <a:xfrm>
            <a:off x="1603684" y="3198401"/>
            <a:ext cx="5773783" cy="72281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Convergent Access Control (CAC)</a:t>
            </a:r>
          </a:p>
        </p:txBody>
      </p:sp>
      <p:sp>
        <p:nvSpPr>
          <p:cNvPr id="54" name="Up Arrow 21">
            <a:extLst>
              <a:ext uri="{FF2B5EF4-FFF2-40B4-BE49-F238E27FC236}">
                <a16:creationId xmlns:a16="http://schemas.microsoft.com/office/drawing/2014/main" id="{9CBF56EB-7089-4780-B1E1-7C917BBA772C}"/>
              </a:ext>
            </a:extLst>
          </p:cNvPr>
          <p:cNvSpPr/>
          <p:nvPr/>
        </p:nvSpPr>
        <p:spPr>
          <a:xfrm rot="10800000">
            <a:off x="4032393" y="2719717"/>
            <a:ext cx="803151" cy="460247"/>
          </a:xfrm>
          <a:prstGeom prst="upArrow">
            <a:avLst>
              <a:gd name="adj1" fmla="val 50000"/>
              <a:gd name="adj2" fmla="val 15499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E6D7B397-55C4-4FC6-A284-BDA1106E2D10}"/>
              </a:ext>
            </a:extLst>
          </p:cNvPr>
          <p:cNvCxnSpPr>
            <a:stCxn id="58" idx="6"/>
            <a:endCxn id="57" idx="2"/>
          </p:cNvCxnSpPr>
          <p:nvPr/>
        </p:nvCxnSpPr>
        <p:spPr>
          <a:xfrm>
            <a:off x="4244804" y="4955700"/>
            <a:ext cx="487253" cy="1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Up-Down Arrow 30">
            <a:extLst>
              <a:ext uri="{FF2B5EF4-FFF2-40B4-BE49-F238E27FC236}">
                <a16:creationId xmlns:a16="http://schemas.microsoft.com/office/drawing/2014/main" id="{C72E42A3-4CF3-44E2-858F-B65F852A3D93}"/>
              </a:ext>
            </a:extLst>
          </p:cNvPr>
          <p:cNvSpPr/>
          <p:nvPr/>
        </p:nvSpPr>
        <p:spPr>
          <a:xfrm>
            <a:off x="4312170" y="3921214"/>
            <a:ext cx="252433" cy="484151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587F4CEF-96E2-470A-8703-11D8122FD2FF}"/>
              </a:ext>
            </a:extLst>
          </p:cNvPr>
          <p:cNvSpPr/>
          <p:nvPr/>
        </p:nvSpPr>
        <p:spPr>
          <a:xfrm>
            <a:off x="4732057" y="4498172"/>
            <a:ext cx="2508441" cy="915058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Access Control Enforcement Models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1EEB34A3-D401-4C5E-AFDB-56A0D0574BC6}"/>
              </a:ext>
            </a:extLst>
          </p:cNvPr>
          <p:cNvSpPr/>
          <p:nvPr/>
        </p:nvSpPr>
        <p:spPr>
          <a:xfrm>
            <a:off x="1736363" y="4498171"/>
            <a:ext cx="2508441" cy="915058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Access Control Policy Models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9" name="Rounded Rectangle 45">
            <a:extLst>
              <a:ext uri="{FF2B5EF4-FFF2-40B4-BE49-F238E27FC236}">
                <a16:creationId xmlns:a16="http://schemas.microsoft.com/office/drawing/2014/main" id="{A46D18C5-DB97-40F5-912C-7A41F6A291DC}"/>
              </a:ext>
            </a:extLst>
          </p:cNvPr>
          <p:cNvSpPr/>
          <p:nvPr/>
        </p:nvSpPr>
        <p:spPr>
          <a:xfrm>
            <a:off x="1603684" y="4405365"/>
            <a:ext cx="5773783" cy="1100671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88496F20-56B3-47DC-86D9-278F1EA0F736}"/>
              </a:ext>
            </a:extLst>
          </p:cNvPr>
          <p:cNvSpPr/>
          <p:nvPr/>
        </p:nvSpPr>
        <p:spPr>
          <a:xfrm>
            <a:off x="4878078" y="2110450"/>
            <a:ext cx="1059987" cy="48262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MAC</a:t>
            </a:r>
          </a:p>
        </p:txBody>
      </p:sp>
      <p:sp>
        <p:nvSpPr>
          <p:cNvPr id="61" name="Rounded Rectangle 16">
            <a:extLst>
              <a:ext uri="{FF2B5EF4-FFF2-40B4-BE49-F238E27FC236}">
                <a16:creationId xmlns:a16="http://schemas.microsoft.com/office/drawing/2014/main" id="{A4FE30EE-772A-4F49-8EC7-01E6F12CCA3D}"/>
              </a:ext>
            </a:extLst>
          </p:cNvPr>
          <p:cNvSpPr/>
          <p:nvPr/>
        </p:nvSpPr>
        <p:spPr>
          <a:xfrm>
            <a:off x="1603684" y="1598815"/>
            <a:ext cx="5773783" cy="1100671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D97E68F-BD4A-4339-A2F3-9979A4309603}"/>
              </a:ext>
            </a:extLst>
          </p:cNvPr>
          <p:cNvSpPr/>
          <p:nvPr/>
        </p:nvSpPr>
        <p:spPr>
          <a:xfrm>
            <a:off x="358140" y="1066800"/>
            <a:ext cx="8679180" cy="5075602"/>
          </a:xfrm>
          <a:prstGeom prst="rect">
            <a:avLst/>
          </a:prstGeom>
          <a:noFill/>
          <a:ln>
            <a:solidFill>
              <a:srgbClr val="F15A2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ounded Rectangle 67">
            <a:extLst>
              <a:ext uri="{FF2B5EF4-FFF2-40B4-BE49-F238E27FC236}">
                <a16:creationId xmlns:a16="http://schemas.microsoft.com/office/drawing/2014/main" id="{87BB7FA4-3904-4C5A-AB5D-B4E8CD8DBD8E}"/>
              </a:ext>
            </a:extLst>
          </p:cNvPr>
          <p:cNvSpPr/>
          <p:nvPr/>
        </p:nvSpPr>
        <p:spPr bwMode="auto">
          <a:xfrm>
            <a:off x="7649018" y="4778199"/>
            <a:ext cx="1374622" cy="447395"/>
          </a:xfrm>
          <a:prstGeom prst="round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15A22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Application</a:t>
            </a:r>
          </a:p>
          <a:p>
            <a:pPr marL="0" marR="0" lvl="0" indent="0" algn="ct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15A22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Context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4106EDA-F843-4C0F-B330-6DF367BCB0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16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389"/>
    </mc:Choice>
    <mc:Fallback xmlns="">
      <p:transition spd="slow" advTm="343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5D08432-EB83-456A-B908-D85D197B51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</p:spPr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/>
              <a:t>World-Leading Research with Real-World Impact!</a:t>
            </a:r>
            <a:endParaRPr lang="en-US" i="1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30C8C3E-1D8C-4F6B-8AE8-DB438B3DA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B5F52E-1A2D-AF47-834F-5A302267C843}" type="slidenum">
              <a:rPr lang="en-US" smtClean="0"/>
              <a:t>3</a:t>
            </a:fld>
            <a:endParaRPr lang="en-US" dirty="0"/>
          </a:p>
        </p:txBody>
      </p:sp>
      <p:sp>
        <p:nvSpPr>
          <p:cNvPr id="12" name="Date Placeholder 5">
            <a:extLst>
              <a:ext uri="{FF2B5EF4-FFF2-40B4-BE49-F238E27FC236}">
                <a16:creationId xmlns:a16="http://schemas.microsoft.com/office/drawing/2014/main" id="{5A3A4C78-B569-4E49-B237-E75B5C4C88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</p:spPr>
        <p:txBody>
          <a:bodyPr/>
          <a:lstStyle/>
          <a:p>
            <a:r>
              <a:rPr lang="en-US" dirty="0"/>
              <a:t>© Ravi Sandhu</a:t>
            </a:r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9267B71B-2F33-465C-8F08-B8962D3D74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9159" y="274660"/>
            <a:ext cx="4803112" cy="462224"/>
          </a:xfr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eaLnBrk="0">
              <a:defRPr/>
            </a:pPr>
            <a:r>
              <a:rPr lang="en-US" sz="3600" b="1" dirty="0"/>
              <a:t>Convergent Research</a:t>
            </a:r>
            <a:endParaRPr lang="en-US" sz="3600" b="1" kern="0" dirty="0">
              <a:solidFill>
                <a:srgbClr val="131F49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0550F89-C108-414B-860A-F5EF04D7966D}"/>
              </a:ext>
            </a:extLst>
          </p:cNvPr>
          <p:cNvSpPr/>
          <p:nvPr/>
        </p:nvSpPr>
        <p:spPr>
          <a:xfrm>
            <a:off x="1409583" y="2449078"/>
            <a:ext cx="3659173" cy="369314"/>
          </a:xfrm>
          <a:prstGeom prst="rect">
            <a:avLst/>
          </a:prstGeom>
        </p:spPr>
        <p:txBody>
          <a:bodyPr wrap="square" lIns="91423" tIns="45711" rIns="91423" bIns="45711">
            <a:spAutoFit/>
          </a:bodyPr>
          <a:lstStyle/>
          <a:p>
            <a:pPr algn="ctr"/>
            <a:r>
              <a:rPr lang="en-US" b="1" dirty="0"/>
              <a:t>Multi-Disciplinary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341FCBF-1A12-A847-AEA2-9ED384CD74CE}"/>
              </a:ext>
            </a:extLst>
          </p:cNvPr>
          <p:cNvSpPr/>
          <p:nvPr/>
        </p:nvSpPr>
        <p:spPr>
          <a:xfrm>
            <a:off x="1374904" y="3634751"/>
            <a:ext cx="3728531" cy="369314"/>
          </a:xfrm>
          <a:prstGeom prst="rect">
            <a:avLst/>
          </a:prstGeom>
        </p:spPr>
        <p:txBody>
          <a:bodyPr wrap="square" lIns="91423" tIns="45711" rIns="91423" bIns="45711">
            <a:spAutoFit/>
          </a:bodyPr>
          <a:lstStyle/>
          <a:p>
            <a:pPr algn="ctr"/>
            <a:r>
              <a:rPr lang="en-US" b="1" dirty="0"/>
              <a:t>Inter-Disciplinary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F1997C9-7000-E947-B4EF-DB45AA49D463}"/>
              </a:ext>
            </a:extLst>
          </p:cNvPr>
          <p:cNvSpPr/>
          <p:nvPr/>
        </p:nvSpPr>
        <p:spPr>
          <a:xfrm>
            <a:off x="1358934" y="4724411"/>
            <a:ext cx="3760470" cy="369314"/>
          </a:xfrm>
          <a:prstGeom prst="rect">
            <a:avLst/>
          </a:prstGeom>
        </p:spPr>
        <p:txBody>
          <a:bodyPr wrap="square" lIns="91423" tIns="45711" rIns="91423" bIns="45711">
            <a:spAutoFit/>
          </a:bodyPr>
          <a:lstStyle/>
          <a:p>
            <a:pPr algn="ctr"/>
            <a:r>
              <a:rPr lang="en-US" b="1" dirty="0"/>
              <a:t>Convergent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13604D8-E654-2648-99F4-2F7D68555DD3}"/>
              </a:ext>
            </a:extLst>
          </p:cNvPr>
          <p:cNvCxnSpPr>
            <a:cxnSpLocks/>
          </p:cNvCxnSpPr>
          <p:nvPr/>
        </p:nvCxnSpPr>
        <p:spPr bwMode="auto">
          <a:xfrm>
            <a:off x="3239169" y="4023360"/>
            <a:ext cx="0" cy="680737"/>
          </a:xfrm>
          <a:prstGeom prst="straightConnector1">
            <a:avLst/>
          </a:prstGeom>
          <a:solidFill>
            <a:srgbClr val="00B8FF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9F246CA-EF3A-48EB-9C76-561FE7A0B6B4}"/>
              </a:ext>
            </a:extLst>
          </p:cNvPr>
          <p:cNvCxnSpPr>
            <a:cxnSpLocks/>
          </p:cNvCxnSpPr>
          <p:nvPr/>
        </p:nvCxnSpPr>
        <p:spPr bwMode="auto">
          <a:xfrm>
            <a:off x="3239169" y="2903220"/>
            <a:ext cx="0" cy="680737"/>
          </a:xfrm>
          <a:prstGeom prst="straightConnector1">
            <a:avLst/>
          </a:prstGeom>
          <a:solidFill>
            <a:srgbClr val="00B8FF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B97E2FD-3B30-4E5A-9040-2A44D8CC0CC2}"/>
              </a:ext>
            </a:extLst>
          </p:cNvPr>
          <p:cNvCxnSpPr>
            <a:cxnSpLocks/>
          </p:cNvCxnSpPr>
          <p:nvPr/>
        </p:nvCxnSpPr>
        <p:spPr bwMode="auto">
          <a:xfrm>
            <a:off x="3239169" y="1684020"/>
            <a:ext cx="0" cy="680737"/>
          </a:xfrm>
          <a:prstGeom prst="straightConnector1">
            <a:avLst/>
          </a:prstGeom>
          <a:solidFill>
            <a:srgbClr val="00B8FF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E49264A0-0C00-4B45-A5F2-1DB492093795}"/>
              </a:ext>
            </a:extLst>
          </p:cNvPr>
          <p:cNvSpPr/>
          <p:nvPr/>
        </p:nvSpPr>
        <p:spPr>
          <a:xfrm>
            <a:off x="1409583" y="1238524"/>
            <a:ext cx="3659173" cy="369314"/>
          </a:xfrm>
          <a:prstGeom prst="rect">
            <a:avLst/>
          </a:prstGeom>
        </p:spPr>
        <p:txBody>
          <a:bodyPr wrap="square" lIns="91423" tIns="45711" rIns="91423" bIns="45711">
            <a:spAutoFit/>
          </a:bodyPr>
          <a:lstStyle/>
          <a:p>
            <a:pPr algn="ctr"/>
            <a:r>
              <a:rPr lang="en-US" b="1" dirty="0"/>
              <a:t>Disciplinary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63B7D1B-D94A-4F40-A75B-745EA4892835}"/>
              </a:ext>
            </a:extLst>
          </p:cNvPr>
          <p:cNvCxnSpPr>
            <a:cxnSpLocks/>
          </p:cNvCxnSpPr>
          <p:nvPr/>
        </p:nvCxnSpPr>
        <p:spPr bwMode="auto">
          <a:xfrm>
            <a:off x="6043329" y="1348740"/>
            <a:ext cx="0" cy="3744985"/>
          </a:xfrm>
          <a:prstGeom prst="straightConnector1">
            <a:avLst/>
          </a:prstGeom>
          <a:solidFill>
            <a:srgbClr val="00B8FF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239F76C8-4AB6-4998-A6F3-251F2F1207A7}"/>
              </a:ext>
            </a:extLst>
          </p:cNvPr>
          <p:cNvSpPr/>
          <p:nvPr/>
        </p:nvSpPr>
        <p:spPr>
          <a:xfrm>
            <a:off x="6469264" y="2067079"/>
            <a:ext cx="1745096" cy="2585305"/>
          </a:xfrm>
          <a:prstGeom prst="rect">
            <a:avLst/>
          </a:prstGeom>
        </p:spPr>
        <p:txBody>
          <a:bodyPr wrap="square" lIns="91423" tIns="45711" rIns="91423" bIns="45711">
            <a:spAutoFit/>
          </a:bodyPr>
          <a:lstStyle/>
          <a:p>
            <a:pPr algn="ctr"/>
            <a:r>
              <a:rPr lang="en-US" b="1" dirty="0"/>
              <a:t>INCREASED</a:t>
            </a:r>
          </a:p>
          <a:p>
            <a:pPr algn="ctr"/>
            <a:endParaRPr lang="en-US" b="1" dirty="0"/>
          </a:p>
          <a:p>
            <a:pPr algn="ctr"/>
            <a:r>
              <a:rPr lang="en-US" b="1" dirty="0"/>
              <a:t>Collaboration</a:t>
            </a:r>
          </a:p>
          <a:p>
            <a:pPr algn="ctr"/>
            <a:r>
              <a:rPr lang="en-US" b="1" dirty="0"/>
              <a:t>Interaction</a:t>
            </a:r>
          </a:p>
          <a:p>
            <a:pPr algn="ctr"/>
            <a:r>
              <a:rPr lang="en-US" b="1" dirty="0"/>
              <a:t>New paradigms</a:t>
            </a:r>
          </a:p>
          <a:p>
            <a:pPr algn="ctr"/>
            <a:r>
              <a:rPr lang="en-US" b="1" dirty="0"/>
              <a:t>New concepts</a:t>
            </a:r>
          </a:p>
          <a:p>
            <a:pPr algn="ctr"/>
            <a:r>
              <a:rPr lang="en-US" b="1" dirty="0"/>
              <a:t>New language</a:t>
            </a:r>
          </a:p>
          <a:p>
            <a:pPr algn="ctr"/>
            <a:r>
              <a:rPr lang="en-US" b="1" dirty="0"/>
              <a:t>New disciplines</a:t>
            </a:r>
          </a:p>
          <a:p>
            <a:pPr algn="ctr"/>
            <a:endParaRPr lang="en-US" b="1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CF0079C-C896-4110-BC49-751F01E847DF}"/>
              </a:ext>
            </a:extLst>
          </p:cNvPr>
          <p:cNvSpPr/>
          <p:nvPr/>
        </p:nvSpPr>
        <p:spPr>
          <a:xfrm>
            <a:off x="3304606" y="3947245"/>
            <a:ext cx="2011796" cy="369314"/>
          </a:xfrm>
          <a:prstGeom prst="rect">
            <a:avLst/>
          </a:prstGeom>
        </p:spPr>
        <p:txBody>
          <a:bodyPr wrap="square" lIns="91423" tIns="45711" rIns="91423" bIns="45711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NAP Report 2005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E8C2EF4-24AE-42C8-A012-2B4E741B256B}"/>
              </a:ext>
            </a:extLst>
          </p:cNvPr>
          <p:cNvSpPr/>
          <p:nvPr/>
        </p:nvSpPr>
        <p:spPr>
          <a:xfrm>
            <a:off x="3304606" y="4975945"/>
            <a:ext cx="2011796" cy="369314"/>
          </a:xfrm>
          <a:prstGeom prst="rect">
            <a:avLst/>
          </a:prstGeom>
        </p:spPr>
        <p:txBody>
          <a:bodyPr wrap="square" lIns="91423" tIns="45711" rIns="91423" bIns="45711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NAP Report 2014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C6871B9-9BB9-4142-AC2C-D14E2A82DC3F}"/>
              </a:ext>
            </a:extLst>
          </p:cNvPr>
          <p:cNvSpPr/>
          <p:nvPr/>
        </p:nvSpPr>
        <p:spPr>
          <a:xfrm>
            <a:off x="302326" y="5813972"/>
            <a:ext cx="3324794" cy="369314"/>
          </a:xfrm>
          <a:prstGeom prst="rect">
            <a:avLst/>
          </a:prstGeom>
        </p:spPr>
        <p:txBody>
          <a:bodyPr wrap="square" lIns="91423" tIns="45711" rIns="91423" bIns="45711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NAP = National Academies Press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94C5175-43C8-43E2-8E79-E5FBA0266E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20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817"/>
    </mc:Choice>
    <mc:Fallback xmlns="">
      <p:transition spd="slow" advTm="518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5D08432-EB83-456A-B908-D85D197B51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</p:spPr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/>
              <a:t>World-Leading Research with Real-World Impact!</a:t>
            </a:r>
            <a:endParaRPr lang="en-US" i="1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30C8C3E-1D8C-4F6B-8AE8-DB438B3DA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B5F52E-1A2D-AF47-834F-5A302267C843}" type="slidenum">
              <a:rPr lang="en-US" smtClean="0"/>
              <a:t>4</a:t>
            </a:fld>
            <a:endParaRPr lang="en-US" dirty="0"/>
          </a:p>
        </p:txBody>
      </p:sp>
      <p:sp>
        <p:nvSpPr>
          <p:cNvPr id="12" name="Date Placeholder 5">
            <a:extLst>
              <a:ext uri="{FF2B5EF4-FFF2-40B4-BE49-F238E27FC236}">
                <a16:creationId xmlns:a16="http://schemas.microsoft.com/office/drawing/2014/main" id="{5A3A4C78-B569-4E49-B237-E75B5C4C88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</p:spPr>
        <p:txBody>
          <a:bodyPr/>
          <a:lstStyle/>
          <a:p>
            <a:r>
              <a:rPr lang="en-US" dirty="0"/>
              <a:t>© Ravi Sandhu</a:t>
            </a:r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9267B71B-2F33-465C-8F08-B8962D3D74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9159" y="274660"/>
            <a:ext cx="4803112" cy="462224"/>
          </a:xfr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eaLnBrk="0">
              <a:defRPr/>
            </a:pPr>
            <a:r>
              <a:rPr lang="en-US" sz="3600" b="1" dirty="0"/>
              <a:t>Convergent Research</a:t>
            </a:r>
            <a:endParaRPr lang="en-US" sz="3600" b="1" kern="0" dirty="0">
              <a:solidFill>
                <a:srgbClr val="131F49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0550F89-C108-414B-860A-F5EF04D7966D}"/>
              </a:ext>
            </a:extLst>
          </p:cNvPr>
          <p:cNvSpPr/>
          <p:nvPr/>
        </p:nvSpPr>
        <p:spPr>
          <a:xfrm>
            <a:off x="1409583" y="2449078"/>
            <a:ext cx="3659173" cy="369314"/>
          </a:xfrm>
          <a:prstGeom prst="rect">
            <a:avLst/>
          </a:prstGeom>
        </p:spPr>
        <p:txBody>
          <a:bodyPr wrap="square" lIns="91423" tIns="45711" rIns="91423" bIns="45711">
            <a:spAutoFit/>
          </a:bodyPr>
          <a:lstStyle/>
          <a:p>
            <a:pPr algn="ctr"/>
            <a:r>
              <a:rPr lang="en-US" b="1" dirty="0"/>
              <a:t>Multi-Disciplinary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341FCBF-1A12-A847-AEA2-9ED384CD74CE}"/>
              </a:ext>
            </a:extLst>
          </p:cNvPr>
          <p:cNvSpPr/>
          <p:nvPr/>
        </p:nvSpPr>
        <p:spPr>
          <a:xfrm>
            <a:off x="1374904" y="3634751"/>
            <a:ext cx="3728531" cy="369314"/>
          </a:xfrm>
          <a:prstGeom prst="rect">
            <a:avLst/>
          </a:prstGeom>
        </p:spPr>
        <p:txBody>
          <a:bodyPr wrap="square" lIns="91423" tIns="45711" rIns="91423" bIns="45711">
            <a:spAutoFit/>
          </a:bodyPr>
          <a:lstStyle/>
          <a:p>
            <a:pPr algn="ctr"/>
            <a:r>
              <a:rPr lang="en-US" b="1" dirty="0"/>
              <a:t>Inter-Disciplinary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F1997C9-7000-E947-B4EF-DB45AA49D463}"/>
              </a:ext>
            </a:extLst>
          </p:cNvPr>
          <p:cNvSpPr/>
          <p:nvPr/>
        </p:nvSpPr>
        <p:spPr>
          <a:xfrm>
            <a:off x="1358934" y="4724411"/>
            <a:ext cx="3760470" cy="369314"/>
          </a:xfrm>
          <a:prstGeom prst="rect">
            <a:avLst/>
          </a:prstGeom>
        </p:spPr>
        <p:txBody>
          <a:bodyPr wrap="square" lIns="91423" tIns="45711" rIns="91423" bIns="45711">
            <a:spAutoFit/>
          </a:bodyPr>
          <a:lstStyle/>
          <a:p>
            <a:pPr algn="ctr"/>
            <a:r>
              <a:rPr lang="en-US" b="1" dirty="0"/>
              <a:t>Convergent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13604D8-E654-2648-99F4-2F7D68555DD3}"/>
              </a:ext>
            </a:extLst>
          </p:cNvPr>
          <p:cNvCxnSpPr>
            <a:cxnSpLocks/>
          </p:cNvCxnSpPr>
          <p:nvPr/>
        </p:nvCxnSpPr>
        <p:spPr bwMode="auto">
          <a:xfrm>
            <a:off x="3239169" y="4023360"/>
            <a:ext cx="0" cy="680737"/>
          </a:xfrm>
          <a:prstGeom prst="straightConnector1">
            <a:avLst/>
          </a:prstGeom>
          <a:solidFill>
            <a:srgbClr val="00B8FF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9F246CA-EF3A-48EB-9C76-561FE7A0B6B4}"/>
              </a:ext>
            </a:extLst>
          </p:cNvPr>
          <p:cNvCxnSpPr>
            <a:cxnSpLocks/>
          </p:cNvCxnSpPr>
          <p:nvPr/>
        </p:nvCxnSpPr>
        <p:spPr bwMode="auto">
          <a:xfrm>
            <a:off x="3239169" y="2903220"/>
            <a:ext cx="0" cy="680737"/>
          </a:xfrm>
          <a:prstGeom prst="straightConnector1">
            <a:avLst/>
          </a:prstGeom>
          <a:solidFill>
            <a:srgbClr val="00B8FF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B97E2FD-3B30-4E5A-9040-2A44D8CC0CC2}"/>
              </a:ext>
            </a:extLst>
          </p:cNvPr>
          <p:cNvCxnSpPr>
            <a:cxnSpLocks/>
          </p:cNvCxnSpPr>
          <p:nvPr/>
        </p:nvCxnSpPr>
        <p:spPr bwMode="auto">
          <a:xfrm>
            <a:off x="3239169" y="1684020"/>
            <a:ext cx="0" cy="680737"/>
          </a:xfrm>
          <a:prstGeom prst="straightConnector1">
            <a:avLst/>
          </a:prstGeom>
          <a:solidFill>
            <a:srgbClr val="00B8FF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E49264A0-0C00-4B45-A5F2-1DB492093795}"/>
              </a:ext>
            </a:extLst>
          </p:cNvPr>
          <p:cNvSpPr/>
          <p:nvPr/>
        </p:nvSpPr>
        <p:spPr>
          <a:xfrm>
            <a:off x="1409583" y="1238524"/>
            <a:ext cx="3659173" cy="369314"/>
          </a:xfrm>
          <a:prstGeom prst="rect">
            <a:avLst/>
          </a:prstGeom>
        </p:spPr>
        <p:txBody>
          <a:bodyPr wrap="square" lIns="91423" tIns="45711" rIns="91423" bIns="45711">
            <a:spAutoFit/>
          </a:bodyPr>
          <a:lstStyle/>
          <a:p>
            <a:pPr algn="ctr"/>
            <a:r>
              <a:rPr lang="en-US" b="1" dirty="0"/>
              <a:t>Disciplinary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63B7D1B-D94A-4F40-A75B-745EA4892835}"/>
              </a:ext>
            </a:extLst>
          </p:cNvPr>
          <p:cNvCxnSpPr>
            <a:cxnSpLocks/>
          </p:cNvCxnSpPr>
          <p:nvPr/>
        </p:nvCxnSpPr>
        <p:spPr bwMode="auto">
          <a:xfrm>
            <a:off x="6043329" y="1348740"/>
            <a:ext cx="0" cy="3744985"/>
          </a:xfrm>
          <a:prstGeom prst="straightConnector1">
            <a:avLst/>
          </a:prstGeom>
          <a:solidFill>
            <a:srgbClr val="00B8FF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239F76C8-4AB6-4998-A6F3-251F2F1207A7}"/>
              </a:ext>
            </a:extLst>
          </p:cNvPr>
          <p:cNvSpPr/>
          <p:nvPr/>
        </p:nvSpPr>
        <p:spPr>
          <a:xfrm>
            <a:off x="6469264" y="2067079"/>
            <a:ext cx="1745096" cy="2585305"/>
          </a:xfrm>
          <a:prstGeom prst="rect">
            <a:avLst/>
          </a:prstGeom>
        </p:spPr>
        <p:txBody>
          <a:bodyPr wrap="square" lIns="91423" tIns="45711" rIns="91423" bIns="45711">
            <a:spAutoFit/>
          </a:bodyPr>
          <a:lstStyle/>
          <a:p>
            <a:pPr algn="ctr"/>
            <a:r>
              <a:rPr lang="en-US" b="1" dirty="0"/>
              <a:t>INCREASED</a:t>
            </a:r>
          </a:p>
          <a:p>
            <a:pPr algn="ctr"/>
            <a:endParaRPr lang="en-US" b="1" dirty="0"/>
          </a:p>
          <a:p>
            <a:pPr algn="ctr"/>
            <a:r>
              <a:rPr lang="en-US" b="1" dirty="0"/>
              <a:t>Collaboration</a:t>
            </a:r>
          </a:p>
          <a:p>
            <a:pPr algn="ctr"/>
            <a:r>
              <a:rPr lang="en-US" b="1" dirty="0"/>
              <a:t>Interaction</a:t>
            </a:r>
          </a:p>
          <a:p>
            <a:pPr algn="ctr"/>
            <a:r>
              <a:rPr lang="en-US" b="1" dirty="0"/>
              <a:t>New paradigms</a:t>
            </a:r>
          </a:p>
          <a:p>
            <a:pPr algn="ctr"/>
            <a:r>
              <a:rPr lang="en-US" b="1" dirty="0"/>
              <a:t>New concepts</a:t>
            </a:r>
          </a:p>
          <a:p>
            <a:pPr algn="ctr"/>
            <a:r>
              <a:rPr lang="en-US" b="1" dirty="0"/>
              <a:t>New language</a:t>
            </a:r>
          </a:p>
          <a:p>
            <a:pPr algn="ctr"/>
            <a:r>
              <a:rPr lang="en-US" b="1" dirty="0"/>
              <a:t>New disciplines</a:t>
            </a:r>
          </a:p>
          <a:p>
            <a:pPr algn="ctr"/>
            <a:endParaRPr lang="en-US" b="1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F2AF306-C47D-48D4-815E-876D55E7AC53}"/>
              </a:ext>
            </a:extLst>
          </p:cNvPr>
          <p:cNvSpPr/>
          <p:nvPr/>
        </p:nvSpPr>
        <p:spPr>
          <a:xfrm>
            <a:off x="302326" y="3939625"/>
            <a:ext cx="2255636" cy="369314"/>
          </a:xfrm>
          <a:prstGeom prst="rect">
            <a:avLst/>
          </a:prstGeom>
        </p:spPr>
        <p:txBody>
          <a:bodyPr wrap="square" lIns="91423" tIns="45711" rIns="91423" bIns="45711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Cross-Disciplinary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6E4BCDA-39BE-4A20-8D31-B26D38459ACB}"/>
              </a:ext>
            </a:extLst>
          </p:cNvPr>
          <p:cNvSpPr/>
          <p:nvPr/>
        </p:nvSpPr>
        <p:spPr>
          <a:xfrm>
            <a:off x="309946" y="4975945"/>
            <a:ext cx="2255636" cy="369314"/>
          </a:xfrm>
          <a:prstGeom prst="rect">
            <a:avLst/>
          </a:prstGeom>
        </p:spPr>
        <p:txBody>
          <a:bodyPr wrap="square" lIns="91423" tIns="45711" rIns="91423" bIns="45711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Trans-Disciplinary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96017EF-FCF4-4135-9D1F-7ED09DCAAC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469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37"/>
    </mc:Choice>
    <mc:Fallback xmlns="">
      <p:transition spd="slow" advTm="233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5D08432-EB83-456A-B908-D85D197B51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</p:spPr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/>
              <a:t>World-Leading Research with Real-World Impact!</a:t>
            </a:r>
            <a:endParaRPr lang="en-US" i="1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30C8C3E-1D8C-4F6B-8AE8-DB438B3DA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B5F52E-1A2D-AF47-834F-5A302267C843}" type="slidenum">
              <a:rPr lang="en-US" smtClean="0"/>
              <a:t>5</a:t>
            </a:fld>
            <a:endParaRPr lang="en-US" dirty="0"/>
          </a:p>
        </p:txBody>
      </p:sp>
      <p:sp>
        <p:nvSpPr>
          <p:cNvPr id="12" name="Date Placeholder 5">
            <a:extLst>
              <a:ext uri="{FF2B5EF4-FFF2-40B4-BE49-F238E27FC236}">
                <a16:creationId xmlns:a16="http://schemas.microsoft.com/office/drawing/2014/main" id="{5A3A4C78-B569-4E49-B237-E75B5C4C88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</p:spPr>
        <p:txBody>
          <a:bodyPr/>
          <a:lstStyle/>
          <a:p>
            <a:r>
              <a:rPr lang="en-US" dirty="0"/>
              <a:t>© Ravi Sandhu</a:t>
            </a:r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9267B71B-2F33-465C-8F08-B8962D3D74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9159" y="274660"/>
            <a:ext cx="4803112" cy="462224"/>
          </a:xfr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eaLnBrk="0">
              <a:defRPr/>
            </a:pPr>
            <a:r>
              <a:rPr lang="en-US" sz="3600" b="1" dirty="0"/>
              <a:t>Convergent Research</a:t>
            </a:r>
            <a:endParaRPr lang="en-US" sz="3600" b="1" kern="0" dirty="0">
              <a:solidFill>
                <a:srgbClr val="131F49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0550F89-C108-414B-860A-F5EF04D7966D}"/>
              </a:ext>
            </a:extLst>
          </p:cNvPr>
          <p:cNvSpPr/>
          <p:nvPr/>
        </p:nvSpPr>
        <p:spPr>
          <a:xfrm>
            <a:off x="1409583" y="2449078"/>
            <a:ext cx="3659173" cy="369314"/>
          </a:xfrm>
          <a:prstGeom prst="rect">
            <a:avLst/>
          </a:prstGeom>
        </p:spPr>
        <p:txBody>
          <a:bodyPr wrap="square" lIns="91423" tIns="45711" rIns="91423" bIns="45711">
            <a:spAutoFit/>
          </a:bodyPr>
          <a:lstStyle/>
          <a:p>
            <a:pPr algn="ctr"/>
            <a:r>
              <a:rPr lang="en-US" b="1" dirty="0"/>
              <a:t>Multi-Disciplinary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341FCBF-1A12-A847-AEA2-9ED384CD74CE}"/>
              </a:ext>
            </a:extLst>
          </p:cNvPr>
          <p:cNvSpPr/>
          <p:nvPr/>
        </p:nvSpPr>
        <p:spPr>
          <a:xfrm>
            <a:off x="1374904" y="3634751"/>
            <a:ext cx="3728531" cy="369314"/>
          </a:xfrm>
          <a:prstGeom prst="rect">
            <a:avLst/>
          </a:prstGeom>
        </p:spPr>
        <p:txBody>
          <a:bodyPr wrap="square" lIns="91423" tIns="45711" rIns="91423" bIns="45711">
            <a:spAutoFit/>
          </a:bodyPr>
          <a:lstStyle/>
          <a:p>
            <a:pPr algn="ctr"/>
            <a:r>
              <a:rPr lang="en-US" b="1" dirty="0"/>
              <a:t>Inter-Disciplinary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F1997C9-7000-E947-B4EF-DB45AA49D463}"/>
              </a:ext>
            </a:extLst>
          </p:cNvPr>
          <p:cNvSpPr/>
          <p:nvPr/>
        </p:nvSpPr>
        <p:spPr>
          <a:xfrm>
            <a:off x="1358934" y="4724411"/>
            <a:ext cx="3760470" cy="369314"/>
          </a:xfrm>
          <a:prstGeom prst="rect">
            <a:avLst/>
          </a:prstGeom>
        </p:spPr>
        <p:txBody>
          <a:bodyPr wrap="square" lIns="91423" tIns="45711" rIns="91423" bIns="45711">
            <a:spAutoFit/>
          </a:bodyPr>
          <a:lstStyle/>
          <a:p>
            <a:pPr algn="ctr"/>
            <a:r>
              <a:rPr lang="en-US" b="1" dirty="0"/>
              <a:t>Convergent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13604D8-E654-2648-99F4-2F7D68555DD3}"/>
              </a:ext>
            </a:extLst>
          </p:cNvPr>
          <p:cNvCxnSpPr>
            <a:cxnSpLocks/>
          </p:cNvCxnSpPr>
          <p:nvPr/>
        </p:nvCxnSpPr>
        <p:spPr bwMode="auto">
          <a:xfrm>
            <a:off x="3239169" y="4023360"/>
            <a:ext cx="0" cy="680737"/>
          </a:xfrm>
          <a:prstGeom prst="straightConnector1">
            <a:avLst/>
          </a:prstGeom>
          <a:solidFill>
            <a:srgbClr val="00B8FF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9F246CA-EF3A-48EB-9C76-561FE7A0B6B4}"/>
              </a:ext>
            </a:extLst>
          </p:cNvPr>
          <p:cNvCxnSpPr>
            <a:cxnSpLocks/>
          </p:cNvCxnSpPr>
          <p:nvPr/>
        </p:nvCxnSpPr>
        <p:spPr bwMode="auto">
          <a:xfrm>
            <a:off x="3239169" y="2903220"/>
            <a:ext cx="0" cy="680737"/>
          </a:xfrm>
          <a:prstGeom prst="straightConnector1">
            <a:avLst/>
          </a:prstGeom>
          <a:solidFill>
            <a:srgbClr val="00B8FF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B97E2FD-3B30-4E5A-9040-2A44D8CC0CC2}"/>
              </a:ext>
            </a:extLst>
          </p:cNvPr>
          <p:cNvCxnSpPr>
            <a:cxnSpLocks/>
          </p:cNvCxnSpPr>
          <p:nvPr/>
        </p:nvCxnSpPr>
        <p:spPr bwMode="auto">
          <a:xfrm>
            <a:off x="3239169" y="1684020"/>
            <a:ext cx="0" cy="680737"/>
          </a:xfrm>
          <a:prstGeom prst="straightConnector1">
            <a:avLst/>
          </a:prstGeom>
          <a:solidFill>
            <a:srgbClr val="00B8FF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E49264A0-0C00-4B45-A5F2-1DB492093795}"/>
              </a:ext>
            </a:extLst>
          </p:cNvPr>
          <p:cNvSpPr/>
          <p:nvPr/>
        </p:nvSpPr>
        <p:spPr>
          <a:xfrm>
            <a:off x="1409583" y="1238524"/>
            <a:ext cx="3659173" cy="369314"/>
          </a:xfrm>
          <a:prstGeom prst="rect">
            <a:avLst/>
          </a:prstGeom>
        </p:spPr>
        <p:txBody>
          <a:bodyPr wrap="square" lIns="91423" tIns="45711" rIns="91423" bIns="45711">
            <a:spAutoFit/>
          </a:bodyPr>
          <a:lstStyle/>
          <a:p>
            <a:pPr algn="ctr"/>
            <a:r>
              <a:rPr lang="en-US" b="1" dirty="0"/>
              <a:t>Disciplinary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63B7D1B-D94A-4F40-A75B-745EA4892835}"/>
              </a:ext>
            </a:extLst>
          </p:cNvPr>
          <p:cNvCxnSpPr>
            <a:cxnSpLocks/>
          </p:cNvCxnSpPr>
          <p:nvPr/>
        </p:nvCxnSpPr>
        <p:spPr bwMode="auto">
          <a:xfrm>
            <a:off x="6043329" y="1348740"/>
            <a:ext cx="0" cy="3744985"/>
          </a:xfrm>
          <a:prstGeom prst="straightConnector1">
            <a:avLst/>
          </a:prstGeom>
          <a:solidFill>
            <a:srgbClr val="00B8FF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239F76C8-4AB6-4998-A6F3-251F2F1207A7}"/>
              </a:ext>
            </a:extLst>
          </p:cNvPr>
          <p:cNvSpPr/>
          <p:nvPr/>
        </p:nvSpPr>
        <p:spPr>
          <a:xfrm>
            <a:off x="6469264" y="2067079"/>
            <a:ext cx="1745096" cy="2585305"/>
          </a:xfrm>
          <a:prstGeom prst="rect">
            <a:avLst/>
          </a:prstGeom>
        </p:spPr>
        <p:txBody>
          <a:bodyPr wrap="square" lIns="91423" tIns="45711" rIns="91423" bIns="45711">
            <a:spAutoFit/>
          </a:bodyPr>
          <a:lstStyle/>
          <a:p>
            <a:pPr algn="ctr"/>
            <a:r>
              <a:rPr lang="en-US" b="1" dirty="0"/>
              <a:t>INCREASED</a:t>
            </a:r>
          </a:p>
          <a:p>
            <a:pPr algn="ctr"/>
            <a:endParaRPr lang="en-US" b="1" dirty="0"/>
          </a:p>
          <a:p>
            <a:pPr algn="ctr"/>
            <a:r>
              <a:rPr lang="en-US" b="1" dirty="0"/>
              <a:t>Collaboration</a:t>
            </a:r>
          </a:p>
          <a:p>
            <a:pPr algn="ctr"/>
            <a:r>
              <a:rPr lang="en-US" b="1" dirty="0"/>
              <a:t>Interaction</a:t>
            </a:r>
          </a:p>
          <a:p>
            <a:pPr algn="ctr"/>
            <a:r>
              <a:rPr lang="en-US" b="1" dirty="0"/>
              <a:t>New paradigms</a:t>
            </a:r>
          </a:p>
          <a:p>
            <a:pPr algn="ctr"/>
            <a:r>
              <a:rPr lang="en-US" b="1" dirty="0"/>
              <a:t>New concepts</a:t>
            </a:r>
          </a:p>
          <a:p>
            <a:pPr algn="ctr"/>
            <a:r>
              <a:rPr lang="en-US" b="1" dirty="0"/>
              <a:t>New language</a:t>
            </a:r>
          </a:p>
          <a:p>
            <a:pPr algn="ctr"/>
            <a:r>
              <a:rPr lang="en-US" b="1" dirty="0"/>
              <a:t>New disciplines</a:t>
            </a:r>
          </a:p>
          <a:p>
            <a:pPr algn="ctr"/>
            <a:endParaRPr lang="en-US" b="1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156564E-EDBA-4503-A812-53F424FC2984}"/>
              </a:ext>
            </a:extLst>
          </p:cNvPr>
          <p:cNvSpPr/>
          <p:nvPr/>
        </p:nvSpPr>
        <p:spPr>
          <a:xfrm>
            <a:off x="3649122" y="5065481"/>
            <a:ext cx="2908625" cy="923312"/>
          </a:xfrm>
          <a:prstGeom prst="rect">
            <a:avLst/>
          </a:prstGeom>
        </p:spPr>
        <p:txBody>
          <a:bodyPr wrap="square" lIns="91423" tIns="45711" rIns="91423" bIns="45711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DRIVERS</a:t>
            </a:r>
          </a:p>
          <a:p>
            <a:r>
              <a:rPr lang="en-US" b="1" dirty="0">
                <a:solidFill>
                  <a:srgbClr val="C00000"/>
                </a:solidFill>
              </a:rPr>
              <a:t>-- Deep scientific questions</a:t>
            </a:r>
          </a:p>
          <a:p>
            <a:r>
              <a:rPr lang="en-US" b="1" dirty="0">
                <a:solidFill>
                  <a:srgbClr val="C00000"/>
                </a:solidFill>
              </a:rPr>
              <a:t>-- Pressing societal needs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8266BDF-C5B5-4A6A-B94A-A7A64781B0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935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002"/>
    </mc:Choice>
    <mc:Fallback xmlns="">
      <p:transition spd="slow" advTm="880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5D08432-EB83-456A-B908-D85D197B51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r>
              <a:rPr kumimoji="0" lang="en-US" sz="150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World-Leading Research with Real-World Impact!</a:t>
            </a:r>
            <a:endParaRPr kumimoji="0" lang="en-US" sz="15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30C8C3E-1D8C-4F6B-8AE8-DB438B3DA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B5F52E-1A2D-AF47-834F-5A302267C84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9267B71B-2F33-465C-8F08-B8962D3D74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69783" y="274660"/>
            <a:ext cx="4803112" cy="462224"/>
          </a:xfr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defTabSz="457200" eaLnBrk="0" fontAlgn="base">
              <a:spcAft>
                <a:spcPct val="0"/>
              </a:spcAft>
            </a:pPr>
            <a:r>
              <a:rPr lang="en-US" sz="2400" dirty="0">
                <a:solidFill>
                  <a:srgbClr val="131F49"/>
                </a:solidFill>
                <a:latin typeface="Arial" charset="0"/>
                <a:ea typeface="ＭＳ Ｐゴシック" pitchFamily="34" charset="-128"/>
                <a:cs typeface="+mn-cs"/>
              </a:rPr>
              <a:t>Cyber Security Research Convergence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C392265-9B6C-435B-82A5-6C3B0CA7B2DA}"/>
              </a:ext>
            </a:extLst>
          </p:cNvPr>
          <p:cNvGrpSpPr/>
          <p:nvPr/>
        </p:nvGrpSpPr>
        <p:grpSpPr>
          <a:xfrm>
            <a:off x="2652918" y="3714658"/>
            <a:ext cx="4618229" cy="2373479"/>
            <a:chOff x="2785637" y="3737604"/>
            <a:chExt cx="4618229" cy="2373479"/>
          </a:xfrm>
        </p:grpSpPr>
        <p:sp>
          <p:nvSpPr>
            <p:cNvPr id="16" name="Rounded Rectangle 45">
              <a:extLst>
                <a:ext uri="{FF2B5EF4-FFF2-40B4-BE49-F238E27FC236}">
                  <a16:creationId xmlns:a16="http://schemas.microsoft.com/office/drawing/2014/main" id="{DAA035FD-94DB-45A7-92EE-C912F5837806}"/>
                </a:ext>
              </a:extLst>
            </p:cNvPr>
            <p:cNvSpPr/>
            <p:nvPr/>
          </p:nvSpPr>
          <p:spPr bwMode="auto">
            <a:xfrm>
              <a:off x="2785637" y="3739105"/>
              <a:ext cx="527569" cy="2371978"/>
            </a:xfrm>
            <a:prstGeom prst="roundRect">
              <a:avLst/>
            </a:prstGeom>
            <a:solidFill>
              <a:schemeClr val="bg1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wordArtVert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2"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PROTECT</a:t>
              </a:r>
            </a:p>
          </p:txBody>
        </p:sp>
        <p:sp>
          <p:nvSpPr>
            <p:cNvPr id="17" name="Rounded Rectangle 46">
              <a:extLst>
                <a:ext uri="{FF2B5EF4-FFF2-40B4-BE49-F238E27FC236}">
                  <a16:creationId xmlns:a16="http://schemas.microsoft.com/office/drawing/2014/main" id="{25D878C0-A178-4527-B9D9-38521A88EF79}"/>
                </a:ext>
              </a:extLst>
            </p:cNvPr>
            <p:cNvSpPr/>
            <p:nvPr/>
          </p:nvSpPr>
          <p:spPr bwMode="auto">
            <a:xfrm>
              <a:off x="6876297" y="3737604"/>
              <a:ext cx="527569" cy="2371978"/>
            </a:xfrm>
            <a:prstGeom prst="roundRect">
              <a:avLst/>
            </a:prstGeom>
            <a:solidFill>
              <a:schemeClr val="bg1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wordArtVert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2"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DETECT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34B11BB-D8F7-4988-8753-6A7D4CB0EE3D}"/>
                </a:ext>
              </a:extLst>
            </p:cNvPr>
            <p:cNvCxnSpPr/>
            <p:nvPr/>
          </p:nvCxnSpPr>
          <p:spPr bwMode="auto">
            <a:xfrm>
              <a:off x="3684394" y="4780230"/>
              <a:ext cx="2806574" cy="0"/>
            </a:xfrm>
            <a:prstGeom prst="line">
              <a:avLst/>
            </a:prstGeom>
            <a:solidFill>
              <a:srgbClr val="00B8FF"/>
            </a:solidFill>
            <a:ln w="31750" cap="flat" cmpd="sng" algn="ctr">
              <a:solidFill>
                <a:schemeClr val="tx1"/>
              </a:solidFill>
              <a:prstDash val="solid"/>
              <a:round/>
              <a:headEnd type="triangle" w="lg" len="lg"/>
              <a:tailEnd type="triangle" w="lg" len="lg"/>
            </a:ln>
            <a:effectLst/>
          </p:spPr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722942D-1858-47B5-BD53-77D7839A5286}"/>
                </a:ext>
              </a:extLst>
            </p:cNvPr>
            <p:cNvSpPr txBox="1"/>
            <p:nvPr/>
          </p:nvSpPr>
          <p:spPr>
            <a:xfrm>
              <a:off x="4341323" y="4925095"/>
              <a:ext cx="1492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Complement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E6B89F3-A7AF-4137-9A72-63B7DD24052C}"/>
                </a:ext>
              </a:extLst>
            </p:cNvPr>
            <p:cNvSpPr txBox="1"/>
            <p:nvPr/>
          </p:nvSpPr>
          <p:spPr>
            <a:xfrm>
              <a:off x="4700396" y="3746639"/>
              <a:ext cx="7745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How?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1F28F92-3932-4E19-8267-01C554641A45}"/>
              </a:ext>
            </a:extLst>
          </p:cNvPr>
          <p:cNvGrpSpPr/>
          <p:nvPr/>
        </p:nvGrpSpPr>
        <p:grpSpPr>
          <a:xfrm>
            <a:off x="2890295" y="1243069"/>
            <a:ext cx="4125368" cy="1164539"/>
            <a:chOff x="2915225" y="1510429"/>
            <a:chExt cx="4125368" cy="1164539"/>
          </a:xfrm>
        </p:grpSpPr>
        <p:sp>
          <p:nvSpPr>
            <p:cNvPr id="25" name="Rounded Rectangle 51">
              <a:extLst>
                <a:ext uri="{FF2B5EF4-FFF2-40B4-BE49-F238E27FC236}">
                  <a16:creationId xmlns:a16="http://schemas.microsoft.com/office/drawing/2014/main" id="{8B8382B7-6582-43CF-A97C-D9652BFA9E7B}"/>
                </a:ext>
              </a:extLst>
            </p:cNvPr>
            <p:cNvSpPr/>
            <p:nvPr/>
          </p:nvSpPr>
          <p:spPr bwMode="auto">
            <a:xfrm>
              <a:off x="2915225" y="1511930"/>
              <a:ext cx="1374622" cy="447395"/>
            </a:xfrm>
            <a:prstGeom prst="roundRect">
              <a:avLst/>
            </a:prstGeom>
            <a:solidFill>
              <a:schemeClr val="bg1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2"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POLICY</a:t>
              </a:r>
            </a:p>
          </p:txBody>
        </p:sp>
        <p:sp>
          <p:nvSpPr>
            <p:cNvPr id="28" name="Rounded Rectangle 52">
              <a:extLst>
                <a:ext uri="{FF2B5EF4-FFF2-40B4-BE49-F238E27FC236}">
                  <a16:creationId xmlns:a16="http://schemas.microsoft.com/office/drawing/2014/main" id="{1127ACBF-6750-4621-B0DC-56A9105A9FB7}"/>
                </a:ext>
              </a:extLst>
            </p:cNvPr>
            <p:cNvSpPr/>
            <p:nvPr/>
          </p:nvSpPr>
          <p:spPr bwMode="auto">
            <a:xfrm>
              <a:off x="5665971" y="1510429"/>
              <a:ext cx="1374622" cy="447395"/>
            </a:xfrm>
            <a:prstGeom prst="roundRect">
              <a:avLst/>
            </a:prstGeom>
            <a:solidFill>
              <a:schemeClr val="bg1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ATTACKS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496A023-CF15-48E0-A09A-D37A77A55988}"/>
                </a:ext>
              </a:extLst>
            </p:cNvPr>
            <p:cNvSpPr txBox="1"/>
            <p:nvPr/>
          </p:nvSpPr>
          <p:spPr>
            <a:xfrm>
              <a:off x="3176779" y="2305636"/>
              <a:ext cx="8515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What?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5636544-FBCB-4BE6-95FD-F2BBF50F4267}"/>
                </a:ext>
              </a:extLst>
            </p:cNvPr>
            <p:cNvSpPr txBox="1"/>
            <p:nvPr/>
          </p:nvSpPr>
          <p:spPr>
            <a:xfrm>
              <a:off x="5965997" y="2287091"/>
              <a:ext cx="7745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Why?</a:t>
              </a:r>
            </a:p>
          </p:txBody>
        </p:sp>
      </p:grp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054028F-67AC-4C37-85B3-540FC19860AD}"/>
              </a:ext>
            </a:extLst>
          </p:cNvPr>
          <p:cNvCxnSpPr/>
          <p:nvPr/>
        </p:nvCxnSpPr>
        <p:spPr bwMode="auto">
          <a:xfrm>
            <a:off x="2248342" y="3389554"/>
            <a:ext cx="542738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33C2010-740B-4993-AA5C-495956442BF7}"/>
              </a:ext>
            </a:extLst>
          </p:cNvPr>
          <p:cNvGrpSpPr/>
          <p:nvPr/>
        </p:nvGrpSpPr>
        <p:grpSpPr>
          <a:xfrm>
            <a:off x="1099173" y="2042818"/>
            <a:ext cx="7725718" cy="1396878"/>
            <a:chOff x="1310668" y="2074799"/>
            <a:chExt cx="7725718" cy="139687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40859FAC-B99B-4AA5-926C-B0AAA926BFAD}"/>
                </a:ext>
              </a:extLst>
            </p:cNvPr>
            <p:cNvGrpSpPr/>
            <p:nvPr/>
          </p:nvGrpSpPr>
          <p:grpSpPr>
            <a:xfrm>
              <a:off x="1310668" y="2074799"/>
              <a:ext cx="979755" cy="1396878"/>
              <a:chOff x="1310668" y="2076300"/>
              <a:chExt cx="979755" cy="1396878"/>
            </a:xfrm>
          </p:grpSpPr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92B9EA5C-7EB0-4F83-9DBE-016762120857}"/>
                  </a:ext>
                </a:extLst>
              </p:cNvPr>
              <p:cNvCxnSpPr/>
              <p:nvPr/>
            </p:nvCxnSpPr>
            <p:spPr bwMode="auto">
              <a:xfrm flipV="1">
                <a:off x="1800545" y="2409401"/>
                <a:ext cx="0" cy="730677"/>
              </a:xfrm>
              <a:prstGeom prst="line">
                <a:avLst/>
              </a:prstGeom>
              <a:solidFill>
                <a:srgbClr val="00B8FF"/>
              </a:solidFill>
              <a:ln w="31750" cap="flat" cmpd="sng" algn="ctr">
                <a:solidFill>
                  <a:schemeClr val="tx1"/>
                </a:solidFill>
                <a:prstDash val="solid"/>
                <a:round/>
                <a:headEnd type="triangle" w="lg" len="lg"/>
                <a:tailEnd type="triangle" w="lg" len="lg"/>
              </a:ln>
              <a:effectLst/>
            </p:spPr>
          </p:cxn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108E8E37-58DB-44D4-992C-442FB335461E}"/>
                  </a:ext>
                </a:extLst>
              </p:cNvPr>
              <p:cNvGrpSpPr/>
              <p:nvPr/>
            </p:nvGrpSpPr>
            <p:grpSpPr>
              <a:xfrm>
                <a:off x="1310668" y="2076300"/>
                <a:ext cx="979755" cy="1396878"/>
                <a:chOff x="1310668" y="2076300"/>
                <a:chExt cx="979755" cy="1396878"/>
              </a:xfrm>
            </p:grpSpPr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3E04D7C1-EA5C-4814-B5C3-14B008A0CDEB}"/>
                    </a:ext>
                  </a:extLst>
                </p:cNvPr>
                <p:cNvSpPr txBox="1"/>
                <p:nvPr/>
              </p:nvSpPr>
              <p:spPr>
                <a:xfrm>
                  <a:off x="1310668" y="3103846"/>
                  <a:ext cx="97975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Enforce</a:t>
                  </a:r>
                </a:p>
              </p:txBody>
            </p:sp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C55A050B-E548-4B64-AA89-3CC9B269D38F}"/>
                    </a:ext>
                  </a:extLst>
                </p:cNvPr>
                <p:cNvSpPr txBox="1"/>
                <p:nvPr/>
              </p:nvSpPr>
              <p:spPr>
                <a:xfrm>
                  <a:off x="1349140" y="2076300"/>
                  <a:ext cx="90281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Enable</a:t>
                  </a:r>
                </a:p>
              </p:txBody>
            </p:sp>
          </p:grp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DAA8AD1F-DA74-49F1-8CD9-A9C2B7D81C2E}"/>
                </a:ext>
              </a:extLst>
            </p:cNvPr>
            <p:cNvGrpSpPr/>
            <p:nvPr/>
          </p:nvGrpSpPr>
          <p:grpSpPr>
            <a:xfrm>
              <a:off x="7928390" y="2074799"/>
              <a:ext cx="1107996" cy="1396878"/>
              <a:chOff x="1329904" y="2076300"/>
              <a:chExt cx="1107996" cy="1396878"/>
            </a:xfrm>
          </p:grpSpPr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F81ADEC8-246D-4B90-BC86-E8F7422F1DE7}"/>
                  </a:ext>
                </a:extLst>
              </p:cNvPr>
              <p:cNvCxnSpPr/>
              <p:nvPr/>
            </p:nvCxnSpPr>
            <p:spPr bwMode="auto">
              <a:xfrm flipV="1">
                <a:off x="1883902" y="2409401"/>
                <a:ext cx="0" cy="730677"/>
              </a:xfrm>
              <a:prstGeom prst="line">
                <a:avLst/>
              </a:prstGeom>
              <a:solidFill>
                <a:srgbClr val="00B8FF"/>
              </a:solidFill>
              <a:ln w="31750" cap="flat" cmpd="sng" algn="ctr">
                <a:solidFill>
                  <a:schemeClr val="tx1"/>
                </a:solidFill>
                <a:prstDash val="solid"/>
                <a:round/>
                <a:headEnd type="triangle" w="lg" len="lg"/>
                <a:tailEnd type="triangle" w="lg" len="lg"/>
              </a:ln>
              <a:effectLst/>
            </p:spPr>
          </p:cxn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AC437D91-89CF-4D3A-8F2F-A1759F81C7D7}"/>
                  </a:ext>
                </a:extLst>
              </p:cNvPr>
              <p:cNvGrpSpPr/>
              <p:nvPr/>
            </p:nvGrpSpPr>
            <p:grpSpPr>
              <a:xfrm>
                <a:off x="1329904" y="2076300"/>
                <a:ext cx="1107996" cy="1396878"/>
                <a:chOff x="1329904" y="2076300"/>
                <a:chExt cx="1107996" cy="1396878"/>
              </a:xfrm>
            </p:grpSpPr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73D77354-07B1-4E1B-979E-1E9D22A9FE94}"/>
                    </a:ext>
                  </a:extLst>
                </p:cNvPr>
                <p:cNvSpPr txBox="1"/>
                <p:nvPr/>
              </p:nvSpPr>
              <p:spPr>
                <a:xfrm>
                  <a:off x="1419673" y="3103846"/>
                  <a:ext cx="92845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Defend</a:t>
                  </a:r>
                </a:p>
              </p:txBody>
            </p:sp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37DEC285-8358-4A8F-B2D5-96EF12123F04}"/>
                    </a:ext>
                  </a:extLst>
                </p:cNvPr>
                <p:cNvSpPr txBox="1"/>
                <p:nvPr/>
              </p:nvSpPr>
              <p:spPr>
                <a:xfrm>
                  <a:off x="1329904" y="2076300"/>
                  <a:ext cx="110799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Respond</a:t>
                  </a:r>
                </a:p>
              </p:txBody>
            </p:sp>
          </p:grpSp>
        </p:grpSp>
      </p:grpSp>
      <p:sp>
        <p:nvSpPr>
          <p:cNvPr id="47" name="Rounded Rectangle 67">
            <a:extLst>
              <a:ext uri="{FF2B5EF4-FFF2-40B4-BE49-F238E27FC236}">
                <a16:creationId xmlns:a16="http://schemas.microsoft.com/office/drawing/2014/main" id="{FA7A623D-1004-4FB4-A7CE-A82C7624CB5F}"/>
              </a:ext>
            </a:extLst>
          </p:cNvPr>
          <p:cNvSpPr/>
          <p:nvPr/>
        </p:nvSpPr>
        <p:spPr bwMode="auto">
          <a:xfrm>
            <a:off x="653858" y="1243514"/>
            <a:ext cx="1374622" cy="447395"/>
          </a:xfrm>
          <a:prstGeom prst="round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Objectives</a:t>
            </a:r>
          </a:p>
        </p:txBody>
      </p:sp>
      <p:sp>
        <p:nvSpPr>
          <p:cNvPr id="48" name="Rounded Rectangle 68">
            <a:extLst>
              <a:ext uri="{FF2B5EF4-FFF2-40B4-BE49-F238E27FC236}">
                <a16:creationId xmlns:a16="http://schemas.microsoft.com/office/drawing/2014/main" id="{B51296F0-AD5B-4C9A-B5DD-EA3504D10412}"/>
              </a:ext>
            </a:extLst>
          </p:cNvPr>
          <p:cNvSpPr/>
          <p:nvPr/>
        </p:nvSpPr>
        <p:spPr bwMode="auto">
          <a:xfrm>
            <a:off x="653858" y="4951199"/>
            <a:ext cx="1374622" cy="447395"/>
          </a:xfrm>
          <a:prstGeom prst="round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Mechanisms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4B23F45-4D8C-4038-A616-98730736B8AD}"/>
              </a:ext>
            </a:extLst>
          </p:cNvPr>
          <p:cNvSpPr/>
          <p:nvPr/>
        </p:nvSpPr>
        <p:spPr>
          <a:xfrm>
            <a:off x="358140" y="1066800"/>
            <a:ext cx="8679180" cy="5075602"/>
          </a:xfrm>
          <a:prstGeom prst="rect">
            <a:avLst/>
          </a:prstGeom>
          <a:noFill/>
          <a:ln>
            <a:solidFill>
              <a:srgbClr val="F15A2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Date Placeholder 5">
            <a:extLst>
              <a:ext uri="{FF2B5EF4-FFF2-40B4-BE49-F238E27FC236}">
                <a16:creationId xmlns:a16="http://schemas.microsoft.com/office/drawing/2014/main" id="{A6B8E5F7-1B3D-405A-B03A-99076E73D6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1112" y="6244125"/>
            <a:ext cx="2512087" cy="332678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Ravi Sandhu</a:t>
            </a:r>
            <a:endParaRPr lang="en-US" dirty="0">
              <a:solidFill>
                <a:srgbClr val="C00000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ounded Rectangle 67">
            <a:extLst>
              <a:ext uri="{FF2B5EF4-FFF2-40B4-BE49-F238E27FC236}">
                <a16:creationId xmlns:a16="http://schemas.microsoft.com/office/drawing/2014/main" id="{6485FA93-F5C1-48D5-8234-60F9ADA69FD5}"/>
              </a:ext>
            </a:extLst>
          </p:cNvPr>
          <p:cNvSpPr/>
          <p:nvPr/>
        </p:nvSpPr>
        <p:spPr bwMode="auto">
          <a:xfrm>
            <a:off x="7649018" y="4253414"/>
            <a:ext cx="1374622" cy="447395"/>
          </a:xfrm>
          <a:prstGeom prst="round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15A22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Application</a:t>
            </a:r>
          </a:p>
          <a:p>
            <a:pPr marL="0" marR="0" lvl="0" indent="0" algn="ct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15A22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Context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3BD5D5C-A3F6-46E7-B0CB-6876DE7C8D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69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904"/>
    </mc:Choice>
    <mc:Fallback xmlns="">
      <p:transition spd="slow" advTm="1699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5D08432-EB83-456A-B908-D85D197B51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r>
              <a:rPr kumimoji="0" lang="en-US" sz="150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World-Leading Research with Real-World Impact!</a:t>
            </a:r>
            <a:endParaRPr kumimoji="0" lang="en-US" sz="15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30C8C3E-1D8C-4F6B-8AE8-DB438B3DA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B5F52E-1A2D-AF47-834F-5A302267C84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9267B71B-2F33-465C-8F08-B8962D3D74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69783" y="274660"/>
            <a:ext cx="4803112" cy="462224"/>
          </a:xfr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defTabSz="457200" eaLnBrk="0" fontAlgn="base">
              <a:spcAft>
                <a:spcPct val="0"/>
              </a:spcAft>
            </a:pPr>
            <a:r>
              <a:rPr lang="en-US" sz="2400" dirty="0">
                <a:solidFill>
                  <a:srgbClr val="131F49"/>
                </a:solidFill>
                <a:latin typeface="Arial" charset="0"/>
                <a:ea typeface="ＭＳ Ｐゴシック" pitchFamily="34" charset="-128"/>
                <a:cs typeface="+mn-cs"/>
              </a:rPr>
              <a:t>Cyber Security Research Convergence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C392265-9B6C-435B-82A5-6C3B0CA7B2DA}"/>
              </a:ext>
            </a:extLst>
          </p:cNvPr>
          <p:cNvGrpSpPr/>
          <p:nvPr/>
        </p:nvGrpSpPr>
        <p:grpSpPr>
          <a:xfrm>
            <a:off x="2652918" y="3714658"/>
            <a:ext cx="4618229" cy="2373479"/>
            <a:chOff x="2785637" y="3737604"/>
            <a:chExt cx="4618229" cy="2373479"/>
          </a:xfrm>
        </p:grpSpPr>
        <p:sp>
          <p:nvSpPr>
            <p:cNvPr id="16" name="Rounded Rectangle 45">
              <a:extLst>
                <a:ext uri="{FF2B5EF4-FFF2-40B4-BE49-F238E27FC236}">
                  <a16:creationId xmlns:a16="http://schemas.microsoft.com/office/drawing/2014/main" id="{DAA035FD-94DB-45A7-92EE-C912F5837806}"/>
                </a:ext>
              </a:extLst>
            </p:cNvPr>
            <p:cNvSpPr/>
            <p:nvPr/>
          </p:nvSpPr>
          <p:spPr bwMode="auto">
            <a:xfrm>
              <a:off x="2785637" y="3739105"/>
              <a:ext cx="527569" cy="2371978"/>
            </a:xfrm>
            <a:prstGeom prst="roundRect">
              <a:avLst/>
            </a:prstGeom>
            <a:solidFill>
              <a:schemeClr val="bg1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wordArtVert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2"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PROTECT</a:t>
              </a:r>
            </a:p>
          </p:txBody>
        </p:sp>
        <p:sp>
          <p:nvSpPr>
            <p:cNvPr id="17" name="Rounded Rectangle 46">
              <a:extLst>
                <a:ext uri="{FF2B5EF4-FFF2-40B4-BE49-F238E27FC236}">
                  <a16:creationId xmlns:a16="http://schemas.microsoft.com/office/drawing/2014/main" id="{25D878C0-A178-4527-B9D9-38521A88EF79}"/>
                </a:ext>
              </a:extLst>
            </p:cNvPr>
            <p:cNvSpPr/>
            <p:nvPr/>
          </p:nvSpPr>
          <p:spPr bwMode="auto">
            <a:xfrm>
              <a:off x="6876297" y="3737604"/>
              <a:ext cx="527569" cy="2371978"/>
            </a:xfrm>
            <a:prstGeom prst="roundRect">
              <a:avLst/>
            </a:prstGeom>
            <a:solidFill>
              <a:schemeClr val="bg1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wordArtVert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2"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DETECT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34B11BB-D8F7-4988-8753-6A7D4CB0EE3D}"/>
                </a:ext>
              </a:extLst>
            </p:cNvPr>
            <p:cNvCxnSpPr/>
            <p:nvPr/>
          </p:nvCxnSpPr>
          <p:spPr bwMode="auto">
            <a:xfrm>
              <a:off x="3684394" y="4780230"/>
              <a:ext cx="2806574" cy="0"/>
            </a:xfrm>
            <a:prstGeom prst="line">
              <a:avLst/>
            </a:prstGeom>
            <a:solidFill>
              <a:srgbClr val="00B8FF"/>
            </a:solidFill>
            <a:ln w="31750" cap="flat" cmpd="sng" algn="ctr">
              <a:solidFill>
                <a:schemeClr val="tx1"/>
              </a:solidFill>
              <a:prstDash val="solid"/>
              <a:round/>
              <a:headEnd type="triangle" w="lg" len="lg"/>
              <a:tailEnd type="triangle" w="lg" len="lg"/>
            </a:ln>
            <a:effectLst/>
          </p:spPr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722942D-1858-47B5-BD53-77D7839A5286}"/>
                </a:ext>
              </a:extLst>
            </p:cNvPr>
            <p:cNvSpPr txBox="1"/>
            <p:nvPr/>
          </p:nvSpPr>
          <p:spPr>
            <a:xfrm>
              <a:off x="4341323" y="4925095"/>
              <a:ext cx="1492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Complement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E6B89F3-A7AF-4137-9A72-63B7DD24052C}"/>
                </a:ext>
              </a:extLst>
            </p:cNvPr>
            <p:cNvSpPr txBox="1"/>
            <p:nvPr/>
          </p:nvSpPr>
          <p:spPr>
            <a:xfrm>
              <a:off x="4700396" y="3746639"/>
              <a:ext cx="7745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How?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1F28F92-3932-4E19-8267-01C554641A45}"/>
              </a:ext>
            </a:extLst>
          </p:cNvPr>
          <p:cNvGrpSpPr/>
          <p:nvPr/>
        </p:nvGrpSpPr>
        <p:grpSpPr>
          <a:xfrm>
            <a:off x="2890295" y="1243069"/>
            <a:ext cx="4125368" cy="1164539"/>
            <a:chOff x="2915225" y="1510429"/>
            <a:chExt cx="4125368" cy="1164539"/>
          </a:xfrm>
        </p:grpSpPr>
        <p:sp>
          <p:nvSpPr>
            <p:cNvPr id="25" name="Rounded Rectangle 51">
              <a:extLst>
                <a:ext uri="{FF2B5EF4-FFF2-40B4-BE49-F238E27FC236}">
                  <a16:creationId xmlns:a16="http://schemas.microsoft.com/office/drawing/2014/main" id="{8B8382B7-6582-43CF-A97C-D9652BFA9E7B}"/>
                </a:ext>
              </a:extLst>
            </p:cNvPr>
            <p:cNvSpPr/>
            <p:nvPr/>
          </p:nvSpPr>
          <p:spPr bwMode="auto">
            <a:xfrm>
              <a:off x="2915225" y="1511930"/>
              <a:ext cx="1374622" cy="447395"/>
            </a:xfrm>
            <a:prstGeom prst="roundRect">
              <a:avLst/>
            </a:prstGeom>
            <a:solidFill>
              <a:schemeClr val="bg1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2"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POLICY</a:t>
              </a:r>
            </a:p>
          </p:txBody>
        </p:sp>
        <p:sp>
          <p:nvSpPr>
            <p:cNvPr id="28" name="Rounded Rectangle 52">
              <a:extLst>
                <a:ext uri="{FF2B5EF4-FFF2-40B4-BE49-F238E27FC236}">
                  <a16:creationId xmlns:a16="http://schemas.microsoft.com/office/drawing/2014/main" id="{1127ACBF-6750-4621-B0DC-56A9105A9FB7}"/>
                </a:ext>
              </a:extLst>
            </p:cNvPr>
            <p:cNvSpPr/>
            <p:nvPr/>
          </p:nvSpPr>
          <p:spPr bwMode="auto">
            <a:xfrm>
              <a:off x="5665971" y="1510429"/>
              <a:ext cx="1374622" cy="447395"/>
            </a:xfrm>
            <a:prstGeom prst="roundRect">
              <a:avLst/>
            </a:prstGeom>
            <a:solidFill>
              <a:schemeClr val="bg1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ATTACKS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496A023-CF15-48E0-A09A-D37A77A55988}"/>
                </a:ext>
              </a:extLst>
            </p:cNvPr>
            <p:cNvSpPr txBox="1"/>
            <p:nvPr/>
          </p:nvSpPr>
          <p:spPr>
            <a:xfrm>
              <a:off x="3176779" y="2305636"/>
              <a:ext cx="8515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What?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5636544-FBCB-4BE6-95FD-F2BBF50F4267}"/>
                </a:ext>
              </a:extLst>
            </p:cNvPr>
            <p:cNvSpPr txBox="1"/>
            <p:nvPr/>
          </p:nvSpPr>
          <p:spPr>
            <a:xfrm>
              <a:off x="5965997" y="2287091"/>
              <a:ext cx="7745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Why?</a:t>
              </a:r>
            </a:p>
          </p:txBody>
        </p:sp>
      </p:grp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054028F-67AC-4C37-85B3-540FC19860AD}"/>
              </a:ext>
            </a:extLst>
          </p:cNvPr>
          <p:cNvCxnSpPr/>
          <p:nvPr/>
        </p:nvCxnSpPr>
        <p:spPr bwMode="auto">
          <a:xfrm>
            <a:off x="2248342" y="3389554"/>
            <a:ext cx="542738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33C2010-740B-4993-AA5C-495956442BF7}"/>
              </a:ext>
            </a:extLst>
          </p:cNvPr>
          <p:cNvGrpSpPr/>
          <p:nvPr/>
        </p:nvGrpSpPr>
        <p:grpSpPr>
          <a:xfrm>
            <a:off x="1099173" y="2042818"/>
            <a:ext cx="7725718" cy="1396878"/>
            <a:chOff x="1310668" y="2074799"/>
            <a:chExt cx="7725718" cy="139687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40859FAC-B99B-4AA5-926C-B0AAA926BFAD}"/>
                </a:ext>
              </a:extLst>
            </p:cNvPr>
            <p:cNvGrpSpPr/>
            <p:nvPr/>
          </p:nvGrpSpPr>
          <p:grpSpPr>
            <a:xfrm>
              <a:off x="1310668" y="2074799"/>
              <a:ext cx="979755" cy="1396878"/>
              <a:chOff x="1310668" y="2076300"/>
              <a:chExt cx="979755" cy="1396878"/>
            </a:xfrm>
          </p:grpSpPr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92B9EA5C-7EB0-4F83-9DBE-016762120857}"/>
                  </a:ext>
                </a:extLst>
              </p:cNvPr>
              <p:cNvCxnSpPr/>
              <p:nvPr/>
            </p:nvCxnSpPr>
            <p:spPr bwMode="auto">
              <a:xfrm flipV="1">
                <a:off x="1800545" y="2409401"/>
                <a:ext cx="0" cy="730677"/>
              </a:xfrm>
              <a:prstGeom prst="line">
                <a:avLst/>
              </a:prstGeom>
              <a:solidFill>
                <a:srgbClr val="00B8FF"/>
              </a:solidFill>
              <a:ln w="31750" cap="flat" cmpd="sng" algn="ctr">
                <a:solidFill>
                  <a:schemeClr val="tx1"/>
                </a:solidFill>
                <a:prstDash val="solid"/>
                <a:round/>
                <a:headEnd type="triangle" w="lg" len="lg"/>
                <a:tailEnd type="triangle" w="lg" len="lg"/>
              </a:ln>
              <a:effectLst/>
            </p:spPr>
          </p:cxn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108E8E37-58DB-44D4-992C-442FB335461E}"/>
                  </a:ext>
                </a:extLst>
              </p:cNvPr>
              <p:cNvGrpSpPr/>
              <p:nvPr/>
            </p:nvGrpSpPr>
            <p:grpSpPr>
              <a:xfrm>
                <a:off x="1310668" y="2076300"/>
                <a:ext cx="979755" cy="1396878"/>
                <a:chOff x="1310668" y="2076300"/>
                <a:chExt cx="979755" cy="1396878"/>
              </a:xfrm>
            </p:grpSpPr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3E04D7C1-EA5C-4814-B5C3-14B008A0CDEB}"/>
                    </a:ext>
                  </a:extLst>
                </p:cNvPr>
                <p:cNvSpPr txBox="1"/>
                <p:nvPr/>
              </p:nvSpPr>
              <p:spPr>
                <a:xfrm>
                  <a:off x="1310668" y="3103846"/>
                  <a:ext cx="97975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Enforce</a:t>
                  </a:r>
                </a:p>
              </p:txBody>
            </p:sp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C55A050B-E548-4B64-AA89-3CC9B269D38F}"/>
                    </a:ext>
                  </a:extLst>
                </p:cNvPr>
                <p:cNvSpPr txBox="1"/>
                <p:nvPr/>
              </p:nvSpPr>
              <p:spPr>
                <a:xfrm>
                  <a:off x="1349140" y="2076300"/>
                  <a:ext cx="90281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Enable</a:t>
                  </a:r>
                </a:p>
              </p:txBody>
            </p:sp>
          </p:grp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DAA8AD1F-DA74-49F1-8CD9-A9C2B7D81C2E}"/>
                </a:ext>
              </a:extLst>
            </p:cNvPr>
            <p:cNvGrpSpPr/>
            <p:nvPr/>
          </p:nvGrpSpPr>
          <p:grpSpPr>
            <a:xfrm>
              <a:off x="7928390" y="2074799"/>
              <a:ext cx="1107996" cy="1396878"/>
              <a:chOff x="1329904" y="2076300"/>
              <a:chExt cx="1107996" cy="1396878"/>
            </a:xfrm>
          </p:grpSpPr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F81ADEC8-246D-4B90-BC86-E8F7422F1DE7}"/>
                  </a:ext>
                </a:extLst>
              </p:cNvPr>
              <p:cNvCxnSpPr/>
              <p:nvPr/>
            </p:nvCxnSpPr>
            <p:spPr bwMode="auto">
              <a:xfrm flipV="1">
                <a:off x="1883902" y="2409401"/>
                <a:ext cx="0" cy="730677"/>
              </a:xfrm>
              <a:prstGeom prst="line">
                <a:avLst/>
              </a:prstGeom>
              <a:solidFill>
                <a:srgbClr val="00B8FF"/>
              </a:solidFill>
              <a:ln w="31750" cap="flat" cmpd="sng" algn="ctr">
                <a:solidFill>
                  <a:schemeClr val="tx1"/>
                </a:solidFill>
                <a:prstDash val="solid"/>
                <a:round/>
                <a:headEnd type="triangle" w="lg" len="lg"/>
                <a:tailEnd type="triangle" w="lg" len="lg"/>
              </a:ln>
              <a:effectLst/>
            </p:spPr>
          </p:cxn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AC437D91-89CF-4D3A-8F2F-A1759F81C7D7}"/>
                  </a:ext>
                </a:extLst>
              </p:cNvPr>
              <p:cNvGrpSpPr/>
              <p:nvPr/>
            </p:nvGrpSpPr>
            <p:grpSpPr>
              <a:xfrm>
                <a:off x="1329904" y="2076300"/>
                <a:ext cx="1107996" cy="1396878"/>
                <a:chOff x="1329904" y="2076300"/>
                <a:chExt cx="1107996" cy="1396878"/>
              </a:xfrm>
            </p:grpSpPr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73D77354-07B1-4E1B-979E-1E9D22A9FE94}"/>
                    </a:ext>
                  </a:extLst>
                </p:cNvPr>
                <p:cNvSpPr txBox="1"/>
                <p:nvPr/>
              </p:nvSpPr>
              <p:spPr>
                <a:xfrm>
                  <a:off x="1419673" y="3103846"/>
                  <a:ext cx="92845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Defend</a:t>
                  </a:r>
                </a:p>
              </p:txBody>
            </p:sp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37DEC285-8358-4A8F-B2D5-96EF12123F04}"/>
                    </a:ext>
                  </a:extLst>
                </p:cNvPr>
                <p:cNvSpPr txBox="1"/>
                <p:nvPr/>
              </p:nvSpPr>
              <p:spPr>
                <a:xfrm>
                  <a:off x="1329904" y="2076300"/>
                  <a:ext cx="110799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Respond</a:t>
                  </a:r>
                </a:p>
              </p:txBody>
            </p:sp>
          </p:grpSp>
        </p:grpSp>
      </p:grpSp>
      <p:sp>
        <p:nvSpPr>
          <p:cNvPr id="47" name="Rounded Rectangle 67">
            <a:extLst>
              <a:ext uri="{FF2B5EF4-FFF2-40B4-BE49-F238E27FC236}">
                <a16:creationId xmlns:a16="http://schemas.microsoft.com/office/drawing/2014/main" id="{FA7A623D-1004-4FB4-A7CE-A82C7624CB5F}"/>
              </a:ext>
            </a:extLst>
          </p:cNvPr>
          <p:cNvSpPr/>
          <p:nvPr/>
        </p:nvSpPr>
        <p:spPr bwMode="auto">
          <a:xfrm>
            <a:off x="653858" y="1243514"/>
            <a:ext cx="1374622" cy="447395"/>
          </a:xfrm>
          <a:prstGeom prst="round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Objectives</a:t>
            </a:r>
          </a:p>
        </p:txBody>
      </p:sp>
      <p:sp>
        <p:nvSpPr>
          <p:cNvPr id="48" name="Rounded Rectangle 68">
            <a:extLst>
              <a:ext uri="{FF2B5EF4-FFF2-40B4-BE49-F238E27FC236}">
                <a16:creationId xmlns:a16="http://schemas.microsoft.com/office/drawing/2014/main" id="{B51296F0-AD5B-4C9A-B5DD-EA3504D10412}"/>
              </a:ext>
            </a:extLst>
          </p:cNvPr>
          <p:cNvSpPr/>
          <p:nvPr/>
        </p:nvSpPr>
        <p:spPr bwMode="auto">
          <a:xfrm>
            <a:off x="653858" y="4951199"/>
            <a:ext cx="1374622" cy="447395"/>
          </a:xfrm>
          <a:prstGeom prst="round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Mechanisms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4B23F45-4D8C-4038-A616-98730736B8AD}"/>
              </a:ext>
            </a:extLst>
          </p:cNvPr>
          <p:cNvSpPr/>
          <p:nvPr/>
        </p:nvSpPr>
        <p:spPr>
          <a:xfrm>
            <a:off x="358140" y="1066800"/>
            <a:ext cx="8679180" cy="5075602"/>
          </a:xfrm>
          <a:prstGeom prst="rect">
            <a:avLst/>
          </a:prstGeom>
          <a:noFill/>
          <a:ln>
            <a:solidFill>
              <a:srgbClr val="F15A2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Date Placeholder 5">
            <a:extLst>
              <a:ext uri="{FF2B5EF4-FFF2-40B4-BE49-F238E27FC236}">
                <a16:creationId xmlns:a16="http://schemas.microsoft.com/office/drawing/2014/main" id="{A6B8E5F7-1B3D-405A-B03A-99076E73D6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1112" y="6244125"/>
            <a:ext cx="2512087" cy="332678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Ravi Sandhu</a:t>
            </a:r>
            <a:endParaRPr lang="en-US" dirty="0">
              <a:solidFill>
                <a:srgbClr val="C00000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ounded Rectangle 67">
            <a:extLst>
              <a:ext uri="{FF2B5EF4-FFF2-40B4-BE49-F238E27FC236}">
                <a16:creationId xmlns:a16="http://schemas.microsoft.com/office/drawing/2014/main" id="{6485FA93-F5C1-48D5-8234-60F9ADA69FD5}"/>
              </a:ext>
            </a:extLst>
          </p:cNvPr>
          <p:cNvSpPr/>
          <p:nvPr/>
        </p:nvSpPr>
        <p:spPr bwMode="auto">
          <a:xfrm>
            <a:off x="7649018" y="4253414"/>
            <a:ext cx="1374622" cy="447395"/>
          </a:xfrm>
          <a:prstGeom prst="round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15A22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Application</a:t>
            </a:r>
          </a:p>
          <a:p>
            <a:pPr marL="0" marR="0" lvl="0" indent="0" algn="ct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15A22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Context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29C2B90-9E4E-48C8-85B6-6CAEB3251802}"/>
              </a:ext>
            </a:extLst>
          </p:cNvPr>
          <p:cNvSpPr/>
          <p:nvPr/>
        </p:nvSpPr>
        <p:spPr>
          <a:xfrm>
            <a:off x="1922565" y="2204397"/>
            <a:ext cx="5460816" cy="17543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91423" tIns="45711" rIns="91423" bIns="45711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Deep scientific questions:</a:t>
            </a:r>
          </a:p>
          <a:p>
            <a:r>
              <a:rPr lang="en-US" b="1" dirty="0">
                <a:solidFill>
                  <a:srgbClr val="C00000"/>
                </a:solidFill>
              </a:rPr>
              <a:t>-- We have no clue how to do this</a:t>
            </a:r>
          </a:p>
          <a:p>
            <a:endParaRPr lang="en-US" b="1" dirty="0">
              <a:solidFill>
                <a:srgbClr val="C00000"/>
              </a:solidFill>
            </a:endParaRPr>
          </a:p>
          <a:p>
            <a:r>
              <a:rPr lang="en-US" b="1" dirty="0">
                <a:solidFill>
                  <a:srgbClr val="C00000"/>
                </a:solidFill>
              </a:rPr>
              <a:t>Pressing societal need:</a:t>
            </a:r>
          </a:p>
          <a:p>
            <a:r>
              <a:rPr lang="en-US" b="1" dirty="0">
                <a:solidFill>
                  <a:srgbClr val="C00000"/>
                </a:solidFill>
              </a:rPr>
              <a:t>-- Cyber security is hugely important and broken</a:t>
            </a:r>
          </a:p>
          <a:p>
            <a:r>
              <a:rPr lang="en-US" b="1" dirty="0">
                <a:solidFill>
                  <a:srgbClr val="C00000"/>
                </a:solidFill>
              </a:rPr>
              <a:t>-- Cyber security researchers lack incentive to converge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FE3FB4B-0CF8-43FD-AA9C-49A239B673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16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877"/>
    </mc:Choice>
    <mc:Fallback xmlns="">
      <p:transition spd="slow" advTm="1978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5D08432-EB83-456A-B908-D85D197B51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r>
              <a:rPr kumimoji="0" lang="en-US" sz="150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World-Leading Research with Real-World Impact!</a:t>
            </a:r>
            <a:endParaRPr kumimoji="0" lang="en-US" sz="15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30C8C3E-1D8C-4F6B-8AE8-DB438B3DA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B5F52E-1A2D-AF47-834F-5A302267C84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9267B71B-2F33-465C-8F08-B8962D3D74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69783" y="274660"/>
            <a:ext cx="4803112" cy="462224"/>
          </a:xfr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defTabSz="457200" eaLnBrk="0" fontAlgn="base">
              <a:spcAft>
                <a:spcPct val="0"/>
              </a:spcAft>
            </a:pPr>
            <a:r>
              <a:rPr lang="en-US" sz="2400" dirty="0">
                <a:solidFill>
                  <a:srgbClr val="131F49"/>
                </a:solidFill>
                <a:latin typeface="Arial" charset="0"/>
                <a:ea typeface="ＭＳ Ｐゴシック" pitchFamily="34" charset="-128"/>
                <a:cs typeface="+mn-cs"/>
              </a:rPr>
              <a:t>Access Control Research Convergence</a:t>
            </a:r>
          </a:p>
        </p:txBody>
      </p:sp>
      <p:sp>
        <p:nvSpPr>
          <p:cNvPr id="32" name="Date Placeholder 5">
            <a:extLst>
              <a:ext uri="{FF2B5EF4-FFF2-40B4-BE49-F238E27FC236}">
                <a16:creationId xmlns:a16="http://schemas.microsoft.com/office/drawing/2014/main" id="{A6B8E5F7-1B3D-405A-B03A-99076E73D6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1112" y="6371341"/>
            <a:ext cx="2512087" cy="332678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Ravi Sandhu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C00000"/>
                </a:solidFill>
                <a:latin typeface="Calibri" panose="020F0502020204030204"/>
              </a:rPr>
              <a:t>This slide prepared by Smriti Bhatt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C00000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AF88D622-C5ED-4564-8CEA-0DC65B67A5A8}"/>
              </a:ext>
            </a:extLst>
          </p:cNvPr>
          <p:cNvSpPr/>
          <p:nvPr/>
        </p:nvSpPr>
        <p:spPr>
          <a:xfrm>
            <a:off x="1983112" y="1647840"/>
            <a:ext cx="1101912" cy="50906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ABAC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0680B6C5-D8B7-4838-9E9E-B2FA21F36559}"/>
              </a:ext>
            </a:extLst>
          </p:cNvPr>
          <p:cNvSpPr/>
          <p:nvPr/>
        </p:nvSpPr>
        <p:spPr>
          <a:xfrm>
            <a:off x="3843962" y="1671635"/>
            <a:ext cx="1180011" cy="531223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ReBAC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67074BCC-410D-47EF-B287-C8CDB410A1E0}"/>
              </a:ext>
            </a:extLst>
          </p:cNvPr>
          <p:cNvSpPr/>
          <p:nvPr/>
        </p:nvSpPr>
        <p:spPr>
          <a:xfrm>
            <a:off x="5731289" y="1666744"/>
            <a:ext cx="1180011" cy="531223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RBAC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416C1576-4784-419D-8728-BB016C7F2F2F}"/>
              </a:ext>
            </a:extLst>
          </p:cNvPr>
          <p:cNvSpPr/>
          <p:nvPr/>
        </p:nvSpPr>
        <p:spPr>
          <a:xfrm>
            <a:off x="2923386" y="2126259"/>
            <a:ext cx="1030579" cy="480478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DAC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024FBB5-C900-4F3C-8EEE-75346CF9C023}"/>
              </a:ext>
            </a:extLst>
          </p:cNvPr>
          <p:cNvSpPr txBox="1"/>
          <p:nvPr/>
        </p:nvSpPr>
        <p:spPr>
          <a:xfrm>
            <a:off x="6911300" y="1964485"/>
            <a:ext cx="404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sp>
        <p:nvSpPr>
          <p:cNvPr id="53" name="Rounded Rectangle 8">
            <a:extLst>
              <a:ext uri="{FF2B5EF4-FFF2-40B4-BE49-F238E27FC236}">
                <a16:creationId xmlns:a16="http://schemas.microsoft.com/office/drawing/2014/main" id="{4E964528-78DA-45A8-B7E8-7D66F0A5B566}"/>
              </a:ext>
            </a:extLst>
          </p:cNvPr>
          <p:cNvSpPr/>
          <p:nvPr/>
        </p:nvSpPr>
        <p:spPr>
          <a:xfrm>
            <a:off x="1603684" y="3198401"/>
            <a:ext cx="5773783" cy="72281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Convergent Access Control (CAC)</a:t>
            </a:r>
          </a:p>
        </p:txBody>
      </p:sp>
      <p:sp>
        <p:nvSpPr>
          <p:cNvPr id="54" name="Up Arrow 21">
            <a:extLst>
              <a:ext uri="{FF2B5EF4-FFF2-40B4-BE49-F238E27FC236}">
                <a16:creationId xmlns:a16="http://schemas.microsoft.com/office/drawing/2014/main" id="{9CBF56EB-7089-4780-B1E1-7C917BBA772C}"/>
              </a:ext>
            </a:extLst>
          </p:cNvPr>
          <p:cNvSpPr/>
          <p:nvPr/>
        </p:nvSpPr>
        <p:spPr>
          <a:xfrm rot="10800000">
            <a:off x="4032393" y="2719717"/>
            <a:ext cx="803151" cy="460247"/>
          </a:xfrm>
          <a:prstGeom prst="upArrow">
            <a:avLst>
              <a:gd name="adj1" fmla="val 50000"/>
              <a:gd name="adj2" fmla="val 15499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E6D7B397-55C4-4FC6-A284-BDA1106E2D10}"/>
              </a:ext>
            </a:extLst>
          </p:cNvPr>
          <p:cNvCxnSpPr>
            <a:stCxn id="58" idx="6"/>
            <a:endCxn id="57" idx="2"/>
          </p:cNvCxnSpPr>
          <p:nvPr/>
        </p:nvCxnSpPr>
        <p:spPr>
          <a:xfrm>
            <a:off x="4244804" y="4955700"/>
            <a:ext cx="487253" cy="1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Up-Down Arrow 30">
            <a:extLst>
              <a:ext uri="{FF2B5EF4-FFF2-40B4-BE49-F238E27FC236}">
                <a16:creationId xmlns:a16="http://schemas.microsoft.com/office/drawing/2014/main" id="{C72E42A3-4CF3-44E2-858F-B65F852A3D93}"/>
              </a:ext>
            </a:extLst>
          </p:cNvPr>
          <p:cNvSpPr/>
          <p:nvPr/>
        </p:nvSpPr>
        <p:spPr>
          <a:xfrm>
            <a:off x="4312170" y="3921214"/>
            <a:ext cx="252433" cy="484151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587F4CEF-96E2-470A-8703-11D8122FD2FF}"/>
              </a:ext>
            </a:extLst>
          </p:cNvPr>
          <p:cNvSpPr/>
          <p:nvPr/>
        </p:nvSpPr>
        <p:spPr>
          <a:xfrm>
            <a:off x="4732057" y="4498172"/>
            <a:ext cx="2508441" cy="915058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Access Control Enforcement Models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1EEB34A3-D401-4C5E-AFDB-56A0D0574BC6}"/>
              </a:ext>
            </a:extLst>
          </p:cNvPr>
          <p:cNvSpPr/>
          <p:nvPr/>
        </p:nvSpPr>
        <p:spPr>
          <a:xfrm>
            <a:off x="1736363" y="4498171"/>
            <a:ext cx="2508441" cy="915058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Access Control Policy Models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9" name="Rounded Rectangle 45">
            <a:extLst>
              <a:ext uri="{FF2B5EF4-FFF2-40B4-BE49-F238E27FC236}">
                <a16:creationId xmlns:a16="http://schemas.microsoft.com/office/drawing/2014/main" id="{A46D18C5-DB97-40F5-912C-7A41F6A291DC}"/>
              </a:ext>
            </a:extLst>
          </p:cNvPr>
          <p:cNvSpPr/>
          <p:nvPr/>
        </p:nvSpPr>
        <p:spPr>
          <a:xfrm>
            <a:off x="1603684" y="4405365"/>
            <a:ext cx="5773783" cy="1100671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88496F20-56B3-47DC-86D9-278F1EA0F736}"/>
              </a:ext>
            </a:extLst>
          </p:cNvPr>
          <p:cNvSpPr/>
          <p:nvPr/>
        </p:nvSpPr>
        <p:spPr>
          <a:xfrm>
            <a:off x="4878078" y="2110450"/>
            <a:ext cx="1059987" cy="48262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MAC</a:t>
            </a:r>
          </a:p>
        </p:txBody>
      </p:sp>
      <p:sp>
        <p:nvSpPr>
          <p:cNvPr id="61" name="Rounded Rectangle 16">
            <a:extLst>
              <a:ext uri="{FF2B5EF4-FFF2-40B4-BE49-F238E27FC236}">
                <a16:creationId xmlns:a16="http://schemas.microsoft.com/office/drawing/2014/main" id="{A4FE30EE-772A-4F49-8EC7-01E6F12CCA3D}"/>
              </a:ext>
            </a:extLst>
          </p:cNvPr>
          <p:cNvSpPr/>
          <p:nvPr/>
        </p:nvSpPr>
        <p:spPr>
          <a:xfrm>
            <a:off x="1603684" y="1598815"/>
            <a:ext cx="5773783" cy="1100671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D97E68F-BD4A-4339-A2F3-9979A4309603}"/>
              </a:ext>
            </a:extLst>
          </p:cNvPr>
          <p:cNvSpPr/>
          <p:nvPr/>
        </p:nvSpPr>
        <p:spPr>
          <a:xfrm>
            <a:off x="358140" y="1066800"/>
            <a:ext cx="8679180" cy="5075602"/>
          </a:xfrm>
          <a:prstGeom prst="rect">
            <a:avLst/>
          </a:prstGeom>
          <a:noFill/>
          <a:ln>
            <a:solidFill>
              <a:srgbClr val="F15A2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ounded Rectangle 67">
            <a:extLst>
              <a:ext uri="{FF2B5EF4-FFF2-40B4-BE49-F238E27FC236}">
                <a16:creationId xmlns:a16="http://schemas.microsoft.com/office/drawing/2014/main" id="{87BB7FA4-3904-4C5A-AB5D-B4E8CD8DBD8E}"/>
              </a:ext>
            </a:extLst>
          </p:cNvPr>
          <p:cNvSpPr/>
          <p:nvPr/>
        </p:nvSpPr>
        <p:spPr bwMode="auto">
          <a:xfrm>
            <a:off x="7649018" y="4778199"/>
            <a:ext cx="1374622" cy="447395"/>
          </a:xfrm>
          <a:prstGeom prst="round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15A22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Application</a:t>
            </a:r>
          </a:p>
          <a:p>
            <a:pPr marL="0" marR="0" lvl="0" indent="0" algn="ct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15A22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Context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D454F78-041B-4D25-9F5E-7AEE0C8178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856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158"/>
    </mc:Choice>
    <mc:Fallback xmlns="">
      <p:transition spd="slow" advTm="2501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5D08432-EB83-456A-B908-D85D197B51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r>
              <a:rPr kumimoji="0" lang="en-US" sz="150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World-Leading Research with Real-World Impact!</a:t>
            </a:r>
            <a:endParaRPr kumimoji="0" lang="en-US" sz="15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30C8C3E-1D8C-4F6B-8AE8-DB438B3DA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B5F52E-1A2D-AF47-834F-5A302267C84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9267B71B-2F33-465C-8F08-B8962D3D74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69783" y="274660"/>
            <a:ext cx="4803112" cy="462224"/>
          </a:xfr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defTabSz="457200" eaLnBrk="0" fontAlgn="base">
              <a:spcAft>
                <a:spcPct val="0"/>
              </a:spcAft>
            </a:pPr>
            <a:r>
              <a:rPr lang="en-US" sz="2400" dirty="0">
                <a:solidFill>
                  <a:srgbClr val="131F49"/>
                </a:solidFill>
                <a:latin typeface="Arial" charset="0"/>
                <a:ea typeface="ＭＳ Ｐゴシック" pitchFamily="34" charset="-128"/>
                <a:cs typeface="+mn-cs"/>
              </a:rPr>
              <a:t>Access Control Research Convergence</a:t>
            </a:r>
          </a:p>
        </p:txBody>
      </p:sp>
      <p:sp>
        <p:nvSpPr>
          <p:cNvPr id="32" name="Date Placeholder 5">
            <a:extLst>
              <a:ext uri="{FF2B5EF4-FFF2-40B4-BE49-F238E27FC236}">
                <a16:creationId xmlns:a16="http://schemas.microsoft.com/office/drawing/2014/main" id="{A6B8E5F7-1B3D-405A-B03A-99076E73D6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1112" y="6244125"/>
            <a:ext cx="2512087" cy="332678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Ravi Sandhu</a:t>
            </a:r>
            <a:endParaRPr lang="en-US" dirty="0">
              <a:solidFill>
                <a:srgbClr val="C00000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AF88D622-C5ED-4564-8CEA-0DC65B67A5A8}"/>
              </a:ext>
            </a:extLst>
          </p:cNvPr>
          <p:cNvSpPr/>
          <p:nvPr/>
        </p:nvSpPr>
        <p:spPr>
          <a:xfrm>
            <a:off x="1983112" y="1647840"/>
            <a:ext cx="1101912" cy="50906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ABAC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0680B6C5-D8B7-4838-9E9E-B2FA21F36559}"/>
              </a:ext>
            </a:extLst>
          </p:cNvPr>
          <p:cNvSpPr/>
          <p:nvPr/>
        </p:nvSpPr>
        <p:spPr>
          <a:xfrm>
            <a:off x="3843962" y="1671635"/>
            <a:ext cx="1180011" cy="531223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ReBAC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67074BCC-410D-47EF-B287-C8CDB410A1E0}"/>
              </a:ext>
            </a:extLst>
          </p:cNvPr>
          <p:cNvSpPr/>
          <p:nvPr/>
        </p:nvSpPr>
        <p:spPr>
          <a:xfrm>
            <a:off x="5731289" y="1666744"/>
            <a:ext cx="1180011" cy="531223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RBAC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416C1576-4784-419D-8728-BB016C7F2F2F}"/>
              </a:ext>
            </a:extLst>
          </p:cNvPr>
          <p:cNvSpPr/>
          <p:nvPr/>
        </p:nvSpPr>
        <p:spPr>
          <a:xfrm>
            <a:off x="2923386" y="2126259"/>
            <a:ext cx="1030579" cy="480478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DAC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024FBB5-C900-4F3C-8EEE-75346CF9C023}"/>
              </a:ext>
            </a:extLst>
          </p:cNvPr>
          <p:cNvSpPr txBox="1"/>
          <p:nvPr/>
        </p:nvSpPr>
        <p:spPr>
          <a:xfrm>
            <a:off x="6911300" y="1964485"/>
            <a:ext cx="404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sp>
        <p:nvSpPr>
          <p:cNvPr id="53" name="Rounded Rectangle 8">
            <a:extLst>
              <a:ext uri="{FF2B5EF4-FFF2-40B4-BE49-F238E27FC236}">
                <a16:creationId xmlns:a16="http://schemas.microsoft.com/office/drawing/2014/main" id="{4E964528-78DA-45A8-B7E8-7D66F0A5B566}"/>
              </a:ext>
            </a:extLst>
          </p:cNvPr>
          <p:cNvSpPr/>
          <p:nvPr/>
        </p:nvSpPr>
        <p:spPr>
          <a:xfrm>
            <a:off x="1603684" y="3198401"/>
            <a:ext cx="5773783" cy="72281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Convergent Access Control (CAC)</a:t>
            </a:r>
          </a:p>
        </p:txBody>
      </p:sp>
      <p:sp>
        <p:nvSpPr>
          <p:cNvPr id="54" name="Up Arrow 21">
            <a:extLst>
              <a:ext uri="{FF2B5EF4-FFF2-40B4-BE49-F238E27FC236}">
                <a16:creationId xmlns:a16="http://schemas.microsoft.com/office/drawing/2014/main" id="{9CBF56EB-7089-4780-B1E1-7C917BBA772C}"/>
              </a:ext>
            </a:extLst>
          </p:cNvPr>
          <p:cNvSpPr/>
          <p:nvPr/>
        </p:nvSpPr>
        <p:spPr>
          <a:xfrm rot="10800000">
            <a:off x="4032393" y="2719717"/>
            <a:ext cx="803151" cy="460247"/>
          </a:xfrm>
          <a:prstGeom prst="upArrow">
            <a:avLst>
              <a:gd name="adj1" fmla="val 50000"/>
              <a:gd name="adj2" fmla="val 15499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E6D7B397-55C4-4FC6-A284-BDA1106E2D10}"/>
              </a:ext>
            </a:extLst>
          </p:cNvPr>
          <p:cNvCxnSpPr>
            <a:stCxn id="58" idx="6"/>
            <a:endCxn id="57" idx="2"/>
          </p:cNvCxnSpPr>
          <p:nvPr/>
        </p:nvCxnSpPr>
        <p:spPr>
          <a:xfrm>
            <a:off x="4244804" y="4955700"/>
            <a:ext cx="487253" cy="1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Up-Down Arrow 30">
            <a:extLst>
              <a:ext uri="{FF2B5EF4-FFF2-40B4-BE49-F238E27FC236}">
                <a16:creationId xmlns:a16="http://schemas.microsoft.com/office/drawing/2014/main" id="{C72E42A3-4CF3-44E2-858F-B65F852A3D93}"/>
              </a:ext>
            </a:extLst>
          </p:cNvPr>
          <p:cNvSpPr/>
          <p:nvPr/>
        </p:nvSpPr>
        <p:spPr>
          <a:xfrm>
            <a:off x="4312170" y="3921214"/>
            <a:ext cx="252433" cy="484151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587F4CEF-96E2-470A-8703-11D8122FD2FF}"/>
              </a:ext>
            </a:extLst>
          </p:cNvPr>
          <p:cNvSpPr/>
          <p:nvPr/>
        </p:nvSpPr>
        <p:spPr>
          <a:xfrm>
            <a:off x="4732057" y="4498172"/>
            <a:ext cx="2508441" cy="915058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Access Control Enforcement Models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1EEB34A3-D401-4C5E-AFDB-56A0D0574BC6}"/>
              </a:ext>
            </a:extLst>
          </p:cNvPr>
          <p:cNvSpPr/>
          <p:nvPr/>
        </p:nvSpPr>
        <p:spPr>
          <a:xfrm>
            <a:off x="1736363" y="4498171"/>
            <a:ext cx="2508441" cy="915058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Access Control Policy Models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9" name="Rounded Rectangle 45">
            <a:extLst>
              <a:ext uri="{FF2B5EF4-FFF2-40B4-BE49-F238E27FC236}">
                <a16:creationId xmlns:a16="http://schemas.microsoft.com/office/drawing/2014/main" id="{A46D18C5-DB97-40F5-912C-7A41F6A291DC}"/>
              </a:ext>
            </a:extLst>
          </p:cNvPr>
          <p:cNvSpPr/>
          <p:nvPr/>
        </p:nvSpPr>
        <p:spPr>
          <a:xfrm>
            <a:off x="1603684" y="4405365"/>
            <a:ext cx="5773783" cy="1100671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88496F20-56B3-47DC-86D9-278F1EA0F736}"/>
              </a:ext>
            </a:extLst>
          </p:cNvPr>
          <p:cNvSpPr/>
          <p:nvPr/>
        </p:nvSpPr>
        <p:spPr>
          <a:xfrm>
            <a:off x="4878078" y="2110450"/>
            <a:ext cx="1059987" cy="48262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MAC</a:t>
            </a:r>
          </a:p>
        </p:txBody>
      </p:sp>
      <p:sp>
        <p:nvSpPr>
          <p:cNvPr id="61" name="Rounded Rectangle 16">
            <a:extLst>
              <a:ext uri="{FF2B5EF4-FFF2-40B4-BE49-F238E27FC236}">
                <a16:creationId xmlns:a16="http://schemas.microsoft.com/office/drawing/2014/main" id="{A4FE30EE-772A-4F49-8EC7-01E6F12CCA3D}"/>
              </a:ext>
            </a:extLst>
          </p:cNvPr>
          <p:cNvSpPr/>
          <p:nvPr/>
        </p:nvSpPr>
        <p:spPr>
          <a:xfrm>
            <a:off x="1603684" y="1598815"/>
            <a:ext cx="5773783" cy="1100671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D97E68F-BD4A-4339-A2F3-9979A4309603}"/>
              </a:ext>
            </a:extLst>
          </p:cNvPr>
          <p:cNvSpPr/>
          <p:nvPr/>
        </p:nvSpPr>
        <p:spPr>
          <a:xfrm>
            <a:off x="358140" y="1066800"/>
            <a:ext cx="8679180" cy="5075602"/>
          </a:xfrm>
          <a:prstGeom prst="rect">
            <a:avLst/>
          </a:prstGeom>
          <a:noFill/>
          <a:ln>
            <a:solidFill>
              <a:srgbClr val="F15A2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ounded Rectangle 67">
            <a:extLst>
              <a:ext uri="{FF2B5EF4-FFF2-40B4-BE49-F238E27FC236}">
                <a16:creationId xmlns:a16="http://schemas.microsoft.com/office/drawing/2014/main" id="{D60525E6-9E8C-4F18-B598-47CCB92B7570}"/>
              </a:ext>
            </a:extLst>
          </p:cNvPr>
          <p:cNvSpPr/>
          <p:nvPr/>
        </p:nvSpPr>
        <p:spPr bwMode="auto">
          <a:xfrm>
            <a:off x="7649018" y="4778199"/>
            <a:ext cx="1374622" cy="447395"/>
          </a:xfrm>
          <a:prstGeom prst="round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15A22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Application</a:t>
            </a:r>
          </a:p>
          <a:p>
            <a:pPr marL="0" marR="0" lvl="0" indent="0" algn="ct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15A22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Context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282DD30-BB30-4506-AB3B-2D7CA7904B44}"/>
              </a:ext>
            </a:extLst>
          </p:cNvPr>
          <p:cNvSpPr/>
          <p:nvPr/>
        </p:nvSpPr>
        <p:spPr>
          <a:xfrm>
            <a:off x="1152940" y="1720849"/>
            <a:ext cx="6774510" cy="286230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91423" tIns="45711" rIns="91423" bIns="45711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Deep scientific questions:</a:t>
            </a:r>
          </a:p>
          <a:p>
            <a:r>
              <a:rPr lang="en-US" b="1" dirty="0">
                <a:solidFill>
                  <a:srgbClr val="C00000"/>
                </a:solidFill>
              </a:rPr>
              <a:t>-- We have no clue how to do this</a:t>
            </a:r>
          </a:p>
          <a:p>
            <a:r>
              <a:rPr lang="en-US" b="1" dirty="0">
                <a:solidFill>
                  <a:srgbClr val="0070C0"/>
                </a:solidFill>
              </a:rPr>
              <a:t>-- Will revisit at end of of talk</a:t>
            </a:r>
          </a:p>
          <a:p>
            <a:endParaRPr lang="en-US" b="1" dirty="0">
              <a:solidFill>
                <a:srgbClr val="C00000"/>
              </a:solidFill>
            </a:endParaRPr>
          </a:p>
          <a:p>
            <a:r>
              <a:rPr lang="en-US" b="1" dirty="0">
                <a:solidFill>
                  <a:srgbClr val="C00000"/>
                </a:solidFill>
              </a:rPr>
              <a:t>Pressing societal need:</a:t>
            </a:r>
          </a:p>
          <a:p>
            <a:r>
              <a:rPr lang="en-US" b="1" dirty="0">
                <a:solidFill>
                  <a:srgbClr val="C00000"/>
                </a:solidFill>
              </a:rPr>
              <a:t>-- Cyber security is hugely important and broken</a:t>
            </a:r>
          </a:p>
          <a:p>
            <a:r>
              <a:rPr lang="en-US" b="1" dirty="0">
                <a:solidFill>
                  <a:srgbClr val="0070C0"/>
                </a:solidFill>
              </a:rPr>
              <a:t>-- Access control is an essential piece to secure modern </a:t>
            </a:r>
            <a:br>
              <a:rPr lang="en-US" b="1" dirty="0">
                <a:solidFill>
                  <a:srgbClr val="0070C0"/>
                </a:solidFill>
              </a:rPr>
            </a:br>
            <a:r>
              <a:rPr lang="en-US" b="1" dirty="0">
                <a:solidFill>
                  <a:srgbClr val="0070C0"/>
                </a:solidFill>
              </a:rPr>
              <a:t>    cyber applications: IoT, CPS, smart communities, …</a:t>
            </a:r>
          </a:p>
          <a:p>
            <a:r>
              <a:rPr lang="en-US" b="1" dirty="0">
                <a:solidFill>
                  <a:srgbClr val="C00000"/>
                </a:solidFill>
              </a:rPr>
              <a:t>-- Cyber security researchers have no incentive to converge</a:t>
            </a:r>
          </a:p>
          <a:p>
            <a:r>
              <a:rPr lang="en-US" b="1" dirty="0">
                <a:solidFill>
                  <a:srgbClr val="0070C0"/>
                </a:solidFill>
              </a:rPr>
              <a:t>-- Convergence may be easier in Access Control vs all of cyber security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C3202D4-29F1-4831-8014-C2103C5B4C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3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737"/>
    </mc:Choice>
    <mc:Fallback xmlns="">
      <p:transition spd="slow" advTm="1387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ICS-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 2018.03.06" id="{5733BD8E-F99F-4212-A1AD-F4FC5E1A7E9E}" vid="{A7AF9A3A-02CA-46E0-AD92-27A1093FEDA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ICS-Theme</Template>
  <TotalTime>2332</TotalTime>
  <Words>1291</Words>
  <Application>Microsoft Office PowerPoint</Application>
  <PresentationFormat>Letter Paper (8.5x11 in)</PresentationFormat>
  <Paragraphs>410</Paragraphs>
  <Slides>24</Slides>
  <Notes>0</Notes>
  <HiddenSlides>0</HiddenSlides>
  <MMClips>24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ＭＳ Ｐゴシック</vt:lpstr>
      <vt:lpstr>Arial</vt:lpstr>
      <vt:lpstr>Calibri</vt:lpstr>
      <vt:lpstr>Calibri Light</vt:lpstr>
      <vt:lpstr>Times New Roman</vt:lpstr>
      <vt:lpstr>Wingdings</vt:lpstr>
      <vt:lpstr>ICS-Theme</vt:lpstr>
      <vt:lpstr>Access Control Convergence: Challenges and Opportunities </vt:lpstr>
      <vt:lpstr>Convergent Research</vt:lpstr>
      <vt:lpstr>Convergent Research</vt:lpstr>
      <vt:lpstr>Convergent Research</vt:lpstr>
      <vt:lpstr>Convergent Research</vt:lpstr>
      <vt:lpstr>Cyber Security Research Convergence</vt:lpstr>
      <vt:lpstr>Cyber Security Research Convergence</vt:lpstr>
      <vt:lpstr>Access Control Research Convergence</vt:lpstr>
      <vt:lpstr>Access Control Research Convergence</vt:lpstr>
      <vt:lpstr>Access Control</vt:lpstr>
      <vt:lpstr>Discretionary Access Control (DAC)</vt:lpstr>
      <vt:lpstr>Mandatory Access Control (MAC)</vt:lpstr>
      <vt:lpstr>Access Control</vt:lpstr>
      <vt:lpstr>Role-Based Access Control (RBAC)</vt:lpstr>
      <vt:lpstr>Access Control</vt:lpstr>
      <vt:lpstr>Attribute-Based Access Control (ABAC)</vt:lpstr>
      <vt:lpstr>Attribute-Based Access Control (ABAC)</vt:lpstr>
      <vt:lpstr>Access Control</vt:lpstr>
      <vt:lpstr>Access Control: Where Are We?</vt:lpstr>
      <vt:lpstr>Access Control: What Next?</vt:lpstr>
      <vt:lpstr>Access Control: What Next?</vt:lpstr>
      <vt:lpstr>Access Control: What Next?</vt:lpstr>
      <vt:lpstr>Smart Communities</vt:lpstr>
      <vt:lpstr>Access Control Research Convergence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Benson</dc:creator>
  <cp:lastModifiedBy>Ravi Sandhu</cp:lastModifiedBy>
  <cp:revision>187</cp:revision>
  <cp:lastPrinted>2021-07-06T19:13:58Z</cp:lastPrinted>
  <dcterms:created xsi:type="dcterms:W3CDTF">2018-03-06T17:13:20Z</dcterms:created>
  <dcterms:modified xsi:type="dcterms:W3CDTF">2021-12-28T00:40:02Z</dcterms:modified>
</cp:coreProperties>
</file>