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72" r:id="rId1"/>
    <p:sldMasterId id="2147483684" r:id="rId2"/>
    <p:sldMasterId id="2147483696" r:id="rId3"/>
    <p:sldMasterId id="2147483660" r:id="rId4"/>
    <p:sldMasterId id="2147484044" r:id="rId5"/>
  </p:sldMasterIdLst>
  <p:notesMasterIdLst>
    <p:notesMasterId r:id="rId26"/>
  </p:notesMasterIdLst>
  <p:handoutMasterIdLst>
    <p:handoutMasterId r:id="rId27"/>
  </p:handoutMasterIdLst>
  <p:sldIdLst>
    <p:sldId id="280" r:id="rId6"/>
    <p:sldId id="296" r:id="rId7"/>
    <p:sldId id="300" r:id="rId8"/>
    <p:sldId id="301" r:id="rId9"/>
    <p:sldId id="302" r:id="rId10"/>
    <p:sldId id="320" r:id="rId11"/>
    <p:sldId id="305" r:id="rId12"/>
    <p:sldId id="308" r:id="rId13"/>
    <p:sldId id="309" r:id="rId14"/>
    <p:sldId id="312" r:id="rId15"/>
    <p:sldId id="313" r:id="rId16"/>
    <p:sldId id="318" r:id="rId17"/>
    <p:sldId id="319" r:id="rId18"/>
    <p:sldId id="324" r:id="rId19"/>
    <p:sldId id="325" r:id="rId20"/>
    <p:sldId id="321" r:id="rId21"/>
    <p:sldId id="322" r:id="rId22"/>
    <p:sldId id="327" r:id="rId23"/>
    <p:sldId id="326" r:id="rId24"/>
    <p:sldId id="329" r:id="rId25"/>
  </p:sldIdLst>
  <p:sldSz cx="10080625" cy="7559675"/>
  <p:notesSz cx="7315200" cy="96012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318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6477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8636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0795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chemeClr val="tx1"/>
    </p:penClr>
  </p:showPr>
  <p:clrMru>
    <a:srgbClr val="A50021"/>
    <a:srgbClr val="CC3300"/>
    <a:srgbClr val="131F4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 snapToGrid="0" snapToObjects="1">
      <p:cViewPr varScale="1">
        <p:scale>
          <a:sx n="40" d="100"/>
          <a:sy n="40" d="100"/>
        </p:scale>
        <p:origin x="-1266" y="-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0" d="100"/>
        <a:sy n="40" d="100"/>
      </p:scale>
      <p:origin x="0" y="6"/>
    </p:cViewPr>
  </p:sorterViewPr>
  <p:notesViewPr>
    <p:cSldViewPr snapToGrid="0" snapToObjects="1">
      <p:cViewPr varScale="1">
        <p:scale>
          <a:sx n="60" d="100"/>
          <a:sy n="60" d="100"/>
        </p:scale>
        <p:origin x="-2672" y="-104"/>
      </p:cViewPr>
      <p:guideLst>
        <p:guide orient="horz" pos="2749"/>
        <p:guide pos="2033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6701" tIns="43350" rIns="86701" bIns="43350" numCol="1" anchor="t" anchorCtr="0" compatLnSpc="1">
            <a:prstTxWarp prst="textNoShape">
              <a:avLst/>
            </a:prstTxWarp>
          </a:bodyPr>
          <a:lstStyle>
            <a:lvl1pPr defTabSz="457786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6701" tIns="43350" rIns="86701" bIns="43350" numCol="1" anchor="t" anchorCtr="0" compatLnSpc="1">
            <a:prstTxWarp prst="textNoShape">
              <a:avLst/>
            </a:prstTxWarp>
          </a:bodyPr>
          <a:lstStyle>
            <a:lvl1pPr algn="r" defTabSz="457786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fld id="{9EFA1752-2B6F-40E1-9F93-0C9DB23DB42C}" type="datetime1">
              <a:rPr lang="en-US"/>
              <a:pPr>
                <a:defRPr/>
              </a:pPr>
              <a:t>11/14/2011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6701" tIns="43350" rIns="86701" bIns="43350" numCol="1" anchor="b" anchorCtr="0" compatLnSpc="1">
            <a:prstTxWarp prst="textNoShape">
              <a:avLst/>
            </a:prstTxWarp>
          </a:bodyPr>
          <a:lstStyle>
            <a:lvl1pPr defTabSz="457786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6701" tIns="43350" rIns="86701" bIns="43350" numCol="1" anchor="b" anchorCtr="0" compatLnSpc="1">
            <a:prstTxWarp prst="textNoShape">
              <a:avLst/>
            </a:prstTxWarp>
          </a:bodyPr>
          <a:lstStyle>
            <a:lvl1pPr algn="r" defTabSz="457786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fld id="{5DDCD5CE-D939-433D-9705-3D24953AD6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8663"/>
            <a:ext cx="4799013" cy="35988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31838" y="4559300"/>
            <a:ext cx="5851525" cy="4319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173413" cy="479425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457786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85033" algn="l"/>
                <a:tab pos="1373359" algn="l"/>
                <a:tab pos="2058392" algn="l"/>
                <a:tab pos="274671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140200" y="0"/>
            <a:ext cx="3173413" cy="479425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57786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85033" algn="l"/>
                <a:tab pos="1373359" algn="l"/>
                <a:tab pos="2058392" algn="l"/>
                <a:tab pos="274671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120188"/>
            <a:ext cx="3173413" cy="479425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457786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85033" algn="l"/>
                <a:tab pos="1373359" algn="l"/>
                <a:tab pos="2058392" algn="l"/>
                <a:tab pos="274671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140200" y="9120188"/>
            <a:ext cx="3173413" cy="479425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defTabSz="457786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85033" algn="l"/>
                <a:tab pos="1373359" algn="l"/>
                <a:tab pos="2058392" algn="l"/>
                <a:tab pos="274671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EE6703E5-A21F-4313-BA9E-B2DFCA6C23E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ＭＳ Ｐゴシック" charset="-128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57200">
              <a:tabLst>
                <a:tab pos="681038" algn="l"/>
                <a:tab pos="1370013" algn="l"/>
                <a:tab pos="2055813" algn="l"/>
                <a:tab pos="2743200" algn="l"/>
              </a:tabLst>
            </a:pPr>
            <a:fld id="{0C137A8E-DCD0-4026-8679-7DAC59B2E3EE}" type="slidenum">
              <a:rPr lang="en-GB" smtClean="0"/>
              <a:pPr defTabSz="457200">
                <a:tabLst>
                  <a:tab pos="681038" algn="l"/>
                  <a:tab pos="1370013" algn="l"/>
                  <a:tab pos="2055813" algn="l"/>
                  <a:tab pos="2743200" algn="l"/>
                </a:tabLst>
              </a:pPr>
              <a:t>1</a:t>
            </a:fld>
            <a:endParaRPr lang="en-GB" smtClean="0"/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8663"/>
            <a:ext cx="4800600" cy="36004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838" y="4559300"/>
            <a:ext cx="5853112" cy="43211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A8533-5538-4759-B24B-7285295CFABD}" type="datetime1">
              <a:rPr lang="en-US"/>
              <a:pPr>
                <a:defRPr/>
              </a:pPr>
              <a:t>11/14/2011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29D39-929B-47D6-9F07-C55381DFF5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FD001-DF5A-49ED-8BC5-7BBFC3FB44F9}" type="datetime1">
              <a:rPr lang="en-US"/>
              <a:pPr>
                <a:defRPr/>
              </a:pPr>
              <a:t>11/14/2011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C882D-BA0E-4156-A3F2-6CCA4F2A59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F0AE7-28DD-4852-BA3E-E7905EE3F562}" type="datetime1">
              <a:rPr lang="en-US"/>
              <a:pPr>
                <a:defRPr/>
              </a:pPr>
              <a:t>11/14/2011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7BA52-FCD2-45E7-A9BF-0C63A4B2FF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042CA-B8CD-41D9-8949-D03C1566A0E3}" type="datetime1">
              <a:rPr lang="en-US"/>
              <a:pPr>
                <a:defRPr/>
              </a:pPr>
              <a:t>11/14/2011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80607-37F1-48F1-8925-DA1C269E8E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0B157-99C1-4433-B83A-B82C44B5479D}" type="datetime1">
              <a:rPr lang="en-US"/>
              <a:pPr>
                <a:defRPr/>
              </a:pPr>
              <a:t>11/14/2011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C474C-46B2-4446-BA07-B1E887D7E7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D56CB-245D-4A10-8A5C-92A415482CCA}" type="datetime1">
              <a:rPr lang="en-US"/>
              <a:pPr>
                <a:defRPr/>
              </a:pPr>
              <a:t>11/14/2011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62919-9C21-4FD6-9997-562236006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DF5EE-C6D4-4B1E-92E0-D20E05AE8C1C}" type="datetime1">
              <a:rPr lang="en-US"/>
              <a:pPr>
                <a:defRPr/>
              </a:pPr>
              <a:t>11/14/2011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5F226-6A3A-4E06-99F4-9A0F29AB9F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AABD7-C966-40EA-9470-64EDB373436E}" type="datetime1">
              <a:rPr lang="en-US"/>
              <a:pPr>
                <a:defRPr/>
              </a:pPr>
              <a:t>11/14/2011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E3DD5-0851-4F4F-8B79-CE1028EA4C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71528-2F75-40B3-83AB-5E0C7F5FFE00}" type="datetime1">
              <a:rPr lang="en-US"/>
              <a:pPr>
                <a:defRPr/>
              </a:pPr>
              <a:t>11/14/2011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7CE04-270F-489C-8609-BD36C52103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8B1DD-2EEB-4C92-A939-6E15ED568C0A}" type="datetime1">
              <a:rPr lang="en-US"/>
              <a:pPr>
                <a:defRPr/>
              </a:pPr>
              <a:t>11/14/2011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53FF5-46BB-4294-AE5B-96801AF981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42173-893D-43B8-953F-46F57DCD2CB1}" type="datetime1">
              <a:rPr lang="en-US"/>
              <a:pPr>
                <a:defRPr/>
              </a:pPr>
              <a:t>11/14/2011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5EA9B-512A-4AF6-A1FD-0DBF8A248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2D772-0122-45E8-9279-27AD1ACB66F5}" type="datetime1">
              <a:rPr lang="en-US"/>
              <a:pPr>
                <a:defRPr/>
              </a:pPr>
              <a:t>11/14/2011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6AEA6-42C7-4650-B746-966DF6EC9B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E7923-3BD9-4E2C-AE2B-C103004F0883}" type="datetime1">
              <a:rPr lang="en-US"/>
              <a:pPr>
                <a:defRPr/>
              </a:pPr>
              <a:t>11/14/2011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B6617-A612-4062-BE23-203378EC98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BDA36-4BE0-4353-AAC4-0131C4D69FDB}" type="datetime1">
              <a:rPr lang="en-US"/>
              <a:pPr>
                <a:defRPr/>
              </a:pPr>
              <a:t>11/14/2011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FA396-2E9F-423F-9BC1-B3A4D95062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CED28-C685-4939-A5D5-27F99889AF6E}" type="datetime1">
              <a:rPr lang="en-US"/>
              <a:pPr>
                <a:defRPr/>
              </a:pPr>
              <a:t>11/14/2011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A231E-3063-4692-B6D4-1D3D91F98C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EE209-7275-4909-97D1-F8A0D95EA75C}" type="datetime1">
              <a:rPr lang="en-US"/>
              <a:pPr>
                <a:defRPr/>
              </a:pPr>
              <a:t>11/14/2011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1E322-F0BB-4838-9F63-EA2CAAE09B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EA9BE-16EF-489E-BF20-57B585EC6CC9}" type="datetime1">
              <a:rPr lang="en-US"/>
              <a:pPr>
                <a:defRPr/>
              </a:pPr>
              <a:t>11/14/2011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539CF-4739-4542-A10F-6B52583B5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990B6-74C3-4125-8F0F-2C933149C71B}" type="datetime1">
              <a:rPr lang="en-US"/>
              <a:pPr>
                <a:defRPr/>
              </a:pPr>
              <a:t>11/14/2011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E3A25-ABD4-406C-921E-0CAE11307A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68C61-A4FA-4602-8348-0356D25F60A7}" type="datetime1">
              <a:rPr lang="en-US"/>
              <a:pPr>
                <a:defRPr/>
              </a:pPr>
              <a:t>11/14/2011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5FCEB-737C-4861-AE0F-6165CC74C6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00D1B-60A9-4757-876A-FFBF061455A1}" type="datetime1">
              <a:rPr lang="en-US"/>
              <a:pPr>
                <a:defRPr/>
              </a:pPr>
              <a:t>11/14/2011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A9942-232C-4926-BADB-CDF670E44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CA543-36D1-482B-A6B0-8C3E0820FA1B}" type="datetime1">
              <a:rPr lang="en-US"/>
              <a:pPr>
                <a:defRPr/>
              </a:pPr>
              <a:t>11/14/2011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76DA8-8693-4B28-B910-D6DD04FCC1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4DB5A-AD82-43C4-97F9-539A7A86B068}" type="datetime1">
              <a:rPr lang="en-US"/>
              <a:pPr>
                <a:defRPr/>
              </a:pPr>
              <a:t>11/14/2011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7F81A-DF60-4D16-865A-3A33A62465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EAB87-838F-438F-A3CF-FC5CD66EB65C}" type="datetime1">
              <a:rPr lang="en-US"/>
              <a:pPr>
                <a:defRPr/>
              </a:pPr>
              <a:t>11/14/2011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9FE96-4C50-4285-9E4E-F42E734AF1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34E17-700E-40E7-83AE-664FDDCCB4AC}" type="datetime1">
              <a:rPr lang="en-US"/>
              <a:pPr>
                <a:defRPr/>
              </a:pPr>
              <a:t>11/14/2011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0C0D1-6E3E-472C-AEE1-64D973207D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B8E3B-C21E-43E0-B284-FCB59AA662D1}" type="datetime1">
              <a:rPr lang="en-US"/>
              <a:pPr>
                <a:defRPr/>
              </a:pPr>
              <a:t>11/14/2011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1AA86-94FB-44EB-82C9-7716D904A8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CE7DA-F81F-4ED0-827C-311EF0D810C4}" type="datetime1">
              <a:rPr lang="en-US"/>
              <a:pPr>
                <a:defRPr/>
              </a:pPr>
              <a:t>11/14/2011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D3A46-114A-4AC1-9A9D-A12BBCC196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D3DC3-E015-46ED-85A6-ABF7C5FE13F1}" type="datetime1">
              <a:rPr lang="en-US"/>
              <a:pPr>
                <a:defRPr/>
              </a:pPr>
              <a:t>11/14/2011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B850B-2489-4CB1-A1EC-995AFD52B9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09B26-E0FC-40AE-902A-28747004F551}" type="datetime1">
              <a:rPr lang="en-US"/>
              <a:pPr>
                <a:defRPr/>
              </a:pPr>
              <a:t>11/14/2011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3E78E-8BD0-4625-9C22-F59FBA683C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D9BA3-C815-46C5-8537-EB5659753393}" type="datetime1">
              <a:rPr lang="en-US"/>
              <a:pPr>
                <a:defRPr/>
              </a:pPr>
              <a:t>11/14/2011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B2595-7489-4763-8ADA-B5EE6F5EA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5FAA4-AE56-406D-A66B-666E6023E096}" type="datetime1">
              <a:rPr lang="en-US"/>
              <a:pPr>
                <a:defRPr/>
              </a:pPr>
              <a:t>11/14/2011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B87D8-701F-416A-8323-77B07D210D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81480-BFB3-4DDE-90CB-E57E0443E987}" type="datetime1">
              <a:rPr lang="en-US"/>
              <a:pPr>
                <a:defRPr/>
              </a:pPr>
              <a:t>11/14/2011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75CBD-E781-4854-A4A8-CCC5BD2D21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D003F-A569-490B-8E1A-16CC19E2F27E}" type="datetime1">
              <a:rPr lang="en-US"/>
              <a:pPr>
                <a:defRPr/>
              </a:pPr>
              <a:t>11/14/2011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D51AA-89A7-4D93-93B2-B313D917BA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D87FF-43A9-4947-B646-01BBB80BF1A4}" type="datetime1">
              <a:rPr lang="en-US"/>
              <a:pPr>
                <a:defRPr/>
              </a:pPr>
              <a:t>11/14/2011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526D9-F268-4FBB-8041-B6F369E1AB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FC324-FA63-48F7-87F3-755973C2A6EE}" type="datetime1">
              <a:rPr lang="en-US"/>
              <a:pPr>
                <a:defRPr/>
              </a:pPr>
              <a:t>11/14/2011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40098-0EFE-4E55-9AF4-9BECC105AF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EEF30-4D1C-473C-A9C2-E2E15F758D89}" type="datetime1">
              <a:rPr lang="en-US"/>
              <a:pPr>
                <a:defRPr/>
              </a:pPr>
              <a:t>11/14/2011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3CF39-4DA2-41D0-91FF-0E5EE6338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03CE4-0665-4827-A05B-586F539067A6}" type="datetime1">
              <a:rPr lang="en-US"/>
              <a:pPr>
                <a:defRPr/>
              </a:pPr>
              <a:t>11/14/2011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5DA87-D9B2-4A0B-ACAD-A7263E5003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34C9D-9DC9-447E-B9D7-AD3799284B23}" type="datetime1">
              <a:rPr lang="en-US"/>
              <a:pPr>
                <a:defRPr/>
              </a:pPr>
              <a:t>11/14/2011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FC467-D2A4-4587-BFD3-35FED9BBF3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9E979-A7A0-4DFD-8016-FAA76B28996F}" type="datetime1">
              <a:rPr lang="en-US"/>
              <a:pPr>
                <a:defRPr/>
              </a:pPr>
              <a:t>11/14/2011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656D5-3B46-4F42-8E53-4A737C0415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72033-AE60-4856-97CF-28E50271BBE1}" type="datetime1">
              <a:rPr lang="en-US"/>
              <a:pPr>
                <a:defRPr/>
              </a:pPr>
              <a:t>11/14/2011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B727F-B332-4C9F-93EC-2F16F7EAC2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2527300" y="687388"/>
            <a:ext cx="5257800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3" name="Line 9"/>
          <p:cNvSpPr>
            <a:spLocks noChangeShapeType="1"/>
          </p:cNvSpPr>
          <p:nvPr/>
        </p:nvSpPr>
        <p:spPr bwMode="auto">
          <a:xfrm>
            <a:off x="498475" y="6811963"/>
            <a:ext cx="9102725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pic>
        <p:nvPicPr>
          <p:cNvPr id="4" name="Picture 9" descr="UTSAGifBlue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47088" y="304800"/>
            <a:ext cx="14446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ICS_Medium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263" y="0"/>
            <a:ext cx="1479550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0AC0B-A916-4877-ADE0-E50404926DAE}" type="datetime1">
              <a:rPr lang="en-US"/>
              <a:pPr>
                <a:defRPr/>
              </a:pPr>
              <a:t>11/14/2011</a:t>
            </a:fld>
            <a:r>
              <a:rPr lang="en-US"/>
              <a:t>© Ravi  Sandhu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D5EB0-CF48-4948-8478-82307DB621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1FEAC-EFBC-4F59-9ED1-883C63297C14}" type="datetime1">
              <a:rPr lang="en-US"/>
              <a:pPr>
                <a:defRPr/>
              </a:pPr>
              <a:t>11/14/2011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4BB1D-2AFD-4006-B095-647BD40C73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BC112-D9B6-4B9C-86C3-4D8E2649AA72}" type="datetime1">
              <a:rPr lang="en-US"/>
              <a:pPr>
                <a:defRPr/>
              </a:pPr>
              <a:t>11/14/2011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5EB1F-37DE-4C51-9E66-337583CBBE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95961-C4CA-42E6-96F8-89428B0DC235}" type="datetime1">
              <a:rPr lang="en-US"/>
              <a:pPr>
                <a:defRPr/>
              </a:pPr>
              <a:t>11/14/2011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8F701-7412-4176-B81B-535EC073A9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D9104-C032-4CBE-8F37-8867382B493F}" type="datetime1">
              <a:rPr lang="en-US"/>
              <a:pPr>
                <a:defRPr/>
              </a:pPr>
              <a:t>11/14/2011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7894E-BB77-4D63-A5EA-B83339D01D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2EC7E-925E-4441-B13E-B43806856169}" type="datetime1">
              <a:rPr lang="en-US"/>
              <a:pPr>
                <a:defRPr/>
              </a:pPr>
              <a:t>11/14/2011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20E3F-7349-4CB6-9CDC-27BB8E8AD5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jpeg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58642E3D-FE0C-4A26-BB08-3B273E1EEAC9}" type="datetime1">
              <a:rPr lang="en-US"/>
              <a:pPr>
                <a:defRPr/>
              </a:pPr>
              <a:t>11/14/2011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3A962563-6407-4E9B-88F1-1AD04C99F4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42" r:id="rId1"/>
    <p:sldLayoutId id="2147484343" r:id="rId2"/>
    <p:sldLayoutId id="2147484344" r:id="rId3"/>
    <p:sldLayoutId id="2147484345" r:id="rId4"/>
    <p:sldLayoutId id="2147484346" r:id="rId5"/>
    <p:sldLayoutId id="2147484347" r:id="rId6"/>
    <p:sldLayoutId id="2147484348" r:id="rId7"/>
    <p:sldLayoutId id="2147484349" r:id="rId8"/>
    <p:sldLayoutId id="2147484350" r:id="rId9"/>
    <p:sldLayoutId id="2147484351" r:id="rId10"/>
    <p:sldLayoutId id="214748435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474FC442-BB0D-4A0D-884B-021EE3E35A59}" type="datetime1">
              <a:rPr lang="en-US"/>
              <a:pPr>
                <a:defRPr/>
              </a:pPr>
              <a:t>11/14/2011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E32EDE55-3144-4269-9BDB-65928EBB12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3" r:id="rId1"/>
    <p:sldLayoutId id="2147484354" r:id="rId2"/>
    <p:sldLayoutId id="2147484355" r:id="rId3"/>
    <p:sldLayoutId id="2147484356" r:id="rId4"/>
    <p:sldLayoutId id="2147484357" r:id="rId5"/>
    <p:sldLayoutId id="2147484358" r:id="rId6"/>
    <p:sldLayoutId id="2147484359" r:id="rId7"/>
    <p:sldLayoutId id="2147484360" r:id="rId8"/>
    <p:sldLayoutId id="2147484361" r:id="rId9"/>
    <p:sldLayoutId id="2147484362" r:id="rId10"/>
    <p:sldLayoutId id="214748436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D53CCD91-9A9B-449B-AA0D-FBBFCB6024C2}" type="datetime1">
              <a:rPr lang="en-US"/>
              <a:pPr>
                <a:defRPr/>
              </a:pPr>
              <a:t>11/14/2011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BB840911-77F9-430E-9286-9CE0CF8B5D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4" r:id="rId1"/>
    <p:sldLayoutId id="2147484365" r:id="rId2"/>
    <p:sldLayoutId id="2147484366" r:id="rId3"/>
    <p:sldLayoutId id="2147484367" r:id="rId4"/>
    <p:sldLayoutId id="2147484368" r:id="rId5"/>
    <p:sldLayoutId id="2147484369" r:id="rId6"/>
    <p:sldLayoutId id="2147484370" r:id="rId7"/>
    <p:sldLayoutId id="2147484371" r:id="rId8"/>
    <p:sldLayoutId id="2147484372" r:id="rId9"/>
    <p:sldLayoutId id="2147484373" r:id="rId10"/>
    <p:sldLayoutId id="214748437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2690813" y="57150"/>
            <a:ext cx="4721225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204913"/>
            <a:ext cx="9072563" cy="531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levelv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6980238"/>
            <a:ext cx="2351088" cy="401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2E6E2357-4B04-4F99-AF83-0C6F0A23AA75}" type="datetime1">
              <a:rPr lang="en-US"/>
              <a:pPr>
                <a:defRPr/>
              </a:pPr>
              <a:t>11/14/2011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14700" y="7007225"/>
            <a:ext cx="3321050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pic>
        <p:nvPicPr>
          <p:cNvPr id="4102" name="Picture 9" descr="UTSAGifBlue.gif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447088" y="304800"/>
            <a:ext cx="14446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9" descr="2010-02-17 ICS Master Logo.jpg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88925" y="233363"/>
            <a:ext cx="17907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8"/>
          <p:cNvSpPr>
            <a:spLocks noChangeShapeType="1"/>
          </p:cNvSpPr>
          <p:nvPr userDrawn="1"/>
        </p:nvSpPr>
        <p:spPr bwMode="auto">
          <a:xfrm>
            <a:off x="2527300" y="828675"/>
            <a:ext cx="5257800" cy="1588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10" name="Line 9"/>
          <p:cNvSpPr>
            <a:spLocks noChangeShapeType="1"/>
          </p:cNvSpPr>
          <p:nvPr userDrawn="1"/>
        </p:nvSpPr>
        <p:spPr bwMode="auto">
          <a:xfrm>
            <a:off x="498475" y="6811963"/>
            <a:ext cx="9102725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23B8BEDD-5D90-4C8F-A080-7865D9DB29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75" r:id="rId1"/>
    <p:sldLayoutId id="2147484376" r:id="rId2"/>
    <p:sldLayoutId id="2147484377" r:id="rId3"/>
    <p:sldLayoutId id="2147484378" r:id="rId4"/>
    <p:sldLayoutId id="2147484379" r:id="rId5"/>
    <p:sldLayoutId id="2147484380" r:id="rId6"/>
    <p:sldLayoutId id="2147484381" r:id="rId7"/>
    <p:sldLayoutId id="2147484382" r:id="rId8"/>
    <p:sldLayoutId id="2147484383" r:id="rId9"/>
    <p:sldLayoutId id="2147484384" r:id="rId10"/>
    <p:sldLayoutId id="214748438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343400" y="0"/>
            <a:ext cx="5197475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914400"/>
            <a:ext cx="9069387" cy="584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defRPr>
            </a:lvl1pPr>
          </a:lstStyle>
          <a:p>
            <a:pPr>
              <a:defRPr/>
            </a:pPr>
            <a:fld id="{779B0FFF-52D7-4B48-8273-CB03D59A2296}" type="datetime1">
              <a:rPr lang="en-US"/>
              <a:pPr>
                <a:defRPr/>
              </a:pPr>
              <a:t>11/14/2011</a:t>
            </a:fld>
            <a:r>
              <a:rPr lang="en-US"/>
              <a:t>© Ravi  Sandhu</a:t>
            </a:r>
            <a:endParaRPr lang="en-GB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13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7226300" y="6886575"/>
            <a:ext cx="2346325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7084A2E2-4245-4880-AA04-A3886BD21EE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6" r:id="rId1"/>
  </p:sldLayoutIdLst>
  <p:hf hdr="0" ftr="0" dt="0"/>
  <p:txStyles>
    <p:titleStyle>
      <a:lvl1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1pPr>
      <a:lvl2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2pPr>
      <a:lvl3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3pPr>
      <a:lvl4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4pPr>
      <a:lvl5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5pPr>
      <a:lvl6pPr marL="15367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6pPr>
      <a:lvl7pPr marL="19939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7pPr>
      <a:lvl8pPr marL="24511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8pPr>
      <a:lvl9pPr marL="29083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9pPr>
    </p:titleStyle>
    <p:bodyStyle>
      <a:lvl1pPr marL="431800" indent="-32385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buChar char=""/>
        <a:defRPr sz="28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1pPr>
      <a:lvl2pPr marL="863600" indent="-287338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75000"/>
        <a:buFont typeface="Symbol" pitchFamily="18" charset="2"/>
        <a:buChar char=""/>
        <a:defRPr sz="2400">
          <a:solidFill>
            <a:srgbClr val="000000"/>
          </a:solidFill>
          <a:latin typeface="Arial" charset="0"/>
          <a:ea typeface="ＭＳ Ｐゴシック" charset="-128"/>
        </a:defRPr>
      </a:lvl2pPr>
      <a:lvl3pPr marL="1295400" indent="-215900" algn="l" defTabSz="457200" rtl="0" eaLnBrk="0" fontAlgn="base" hangingPunct="0">
        <a:spcBef>
          <a:spcPct val="0"/>
        </a:spcBef>
        <a:spcAft>
          <a:spcPts val="850"/>
        </a:spcAft>
        <a:buClr>
          <a:srgbClr val="000000"/>
        </a:buClr>
        <a:buSzPct val="45000"/>
        <a:buFont typeface="Wingdings" pitchFamily="2" charset="2"/>
        <a:buChar char=""/>
        <a:defRPr sz="2400">
          <a:solidFill>
            <a:srgbClr val="000000"/>
          </a:solidFill>
          <a:latin typeface="Arial" charset="0"/>
          <a:ea typeface="ＭＳ Ｐゴシック" charset="-128"/>
        </a:defRPr>
      </a:lvl3pPr>
      <a:lvl4pPr marL="1727200" indent="-215900" algn="l" defTabSz="457200" rtl="0" eaLnBrk="0" fontAlgn="base" hangingPunct="0">
        <a:spcBef>
          <a:spcPct val="0"/>
        </a:spcBef>
        <a:spcAft>
          <a:spcPts val="575"/>
        </a:spcAft>
        <a:buClr>
          <a:srgbClr val="000000"/>
        </a:buClr>
        <a:buSzPct val="75000"/>
        <a:buFont typeface="Symbol" pitchFamily="18" charset="2"/>
        <a:buChar char=""/>
        <a:defRPr sz="2000">
          <a:solidFill>
            <a:srgbClr val="000000"/>
          </a:solidFill>
          <a:latin typeface="Arial" charset="0"/>
          <a:ea typeface="ＭＳ Ｐゴシック" charset="-128"/>
        </a:defRPr>
      </a:lvl4pPr>
      <a:lvl5pPr marL="2159000" indent="-215900" algn="l" defTabSz="457200" rtl="0" eaLnBrk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pitchFamily="2" charset="2"/>
        <a:buChar char=""/>
        <a:defRPr sz="2000">
          <a:solidFill>
            <a:srgbClr val="000000"/>
          </a:solidFill>
          <a:latin typeface="Arial" charset="0"/>
          <a:ea typeface="ＭＳ Ｐゴシック" charset="-128"/>
        </a:defRPr>
      </a:lvl5pPr>
      <a:lvl6pPr marL="26162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6pPr>
      <a:lvl7pPr marL="30734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7pPr>
      <a:lvl8pPr marL="35306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8pPr>
      <a:lvl9pPr marL="39878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AD3DE2-BC5C-4E6B-AED0-00F882A9EDD7}" type="slidenum">
              <a:rPr lang="en-GB" smtClean="0">
                <a:latin typeface="Arial" charset="0"/>
                <a:ea typeface="ＭＳ Ｐゴシック" pitchFamily="34" charset="-128"/>
              </a:rPr>
              <a:pPr/>
              <a:t>1</a:t>
            </a:fld>
            <a:endParaRPr lang="en-GB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8435" name="Text Box 1"/>
          <p:cNvSpPr txBox="1">
            <a:spLocks noChangeArrowheads="1"/>
          </p:cNvSpPr>
          <p:nvPr/>
        </p:nvSpPr>
        <p:spPr bwMode="auto">
          <a:xfrm>
            <a:off x="392113" y="1112838"/>
            <a:ext cx="9144000" cy="1828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600" dirty="0"/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600" dirty="0" smtClean="0"/>
              <a:t>Grand Challenges in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600" dirty="0" smtClean="0"/>
              <a:t>Authorization Systems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600" dirty="0" smtClean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800" dirty="0" smtClean="0">
                <a:solidFill>
                  <a:schemeClr val="tx2"/>
                </a:solidFill>
              </a:rPr>
              <a:t>Prof</a:t>
            </a:r>
            <a:r>
              <a:rPr lang="en-US" sz="2800" dirty="0">
                <a:solidFill>
                  <a:schemeClr val="tx2"/>
                </a:solidFill>
              </a:rPr>
              <a:t>. Ravi Sandhu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800" dirty="0">
                <a:solidFill>
                  <a:schemeClr val="tx2"/>
                </a:solidFill>
              </a:rPr>
              <a:t>Executive Director </a:t>
            </a:r>
            <a:r>
              <a:rPr lang="en-US" sz="2800" dirty="0" smtClean="0">
                <a:solidFill>
                  <a:schemeClr val="tx2"/>
                </a:solidFill>
              </a:rPr>
              <a:t>and Endowed Chair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800" dirty="0" smtClean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 smtClean="0">
                <a:solidFill>
                  <a:schemeClr val="tx2"/>
                </a:solidFill>
              </a:rPr>
              <a:t>November 14, 2011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4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>
                <a:solidFill>
                  <a:schemeClr val="tx2"/>
                </a:solidFill>
              </a:rPr>
              <a:t>ravi.sandhu@utsa.edu</a:t>
            </a:r>
            <a:endParaRPr lang="en-US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>
                <a:solidFill>
                  <a:schemeClr val="tx2"/>
                </a:solidFill>
              </a:rPr>
              <a:t>www.profsandhu.com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>
                <a:solidFill>
                  <a:schemeClr val="tx2"/>
                </a:solidFill>
              </a:rPr>
              <a:t>www.ics.utsa.edu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4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800" dirty="0">
                <a:solidFill>
                  <a:schemeClr val="tx2"/>
                </a:solidFill>
              </a:rPr>
              <a:t> </a:t>
            </a:r>
            <a:endParaRPr lang="en-GB" sz="2800" dirty="0">
              <a:solidFill>
                <a:schemeClr val="tx2"/>
              </a:solidFill>
            </a:endParaRPr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5029200" y="6172200"/>
            <a:ext cx="1588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/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</a:rPr>
              <a:t>© Ravi  Sandhu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18438" name="TextBox 41"/>
          <p:cNvSpPr txBox="1">
            <a:spLocks noChangeArrowheads="1"/>
          </p:cNvSpPr>
          <p:nvPr/>
        </p:nvSpPr>
        <p:spPr bwMode="auto">
          <a:xfrm>
            <a:off x="26019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18439" name="Title 1"/>
          <p:cNvSpPr>
            <a:spLocks/>
          </p:cNvSpPr>
          <p:nvPr/>
        </p:nvSpPr>
        <p:spPr bwMode="auto">
          <a:xfrm>
            <a:off x="2601913" y="1588"/>
            <a:ext cx="5197475" cy="684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2800" b="1" dirty="0">
                <a:solidFill>
                  <a:srgbClr val="131F49"/>
                </a:solidFill>
              </a:rPr>
              <a:t>Institute for Cyber Security</a:t>
            </a:r>
            <a:endParaRPr lang="en-US" sz="2400" b="1" dirty="0">
              <a:solidFill>
                <a:srgbClr val="131F4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 idx="4294967295"/>
          </p:nvPr>
        </p:nvSpPr>
        <p:spPr>
          <a:xfrm>
            <a:off x="2525713" y="0"/>
            <a:ext cx="5235575" cy="684213"/>
          </a:xfrm>
        </p:spPr>
        <p:txBody>
          <a:bodyPr/>
          <a:lstStyle/>
          <a:p>
            <a:pPr algn="ctr">
              <a:defRPr/>
            </a:pPr>
            <a:r>
              <a:rPr lang="en-US" b="1" dirty="0" smtClean="0">
                <a:solidFill>
                  <a:srgbClr val="131F49"/>
                </a:solidFill>
              </a:rPr>
              <a:t>Mandatory Access Control</a:t>
            </a:r>
            <a:endParaRPr lang="en-US" b="1" dirty="0">
              <a:solidFill>
                <a:srgbClr val="131F49"/>
              </a:solidFill>
            </a:endParaRPr>
          </a:p>
        </p:txBody>
      </p:sp>
      <p:sp>
        <p:nvSpPr>
          <p:cNvPr id="23556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 dirty="0">
                <a:solidFill>
                  <a:srgbClr val="000000"/>
                </a:solidFill>
              </a:rPr>
              <a:t>© </a:t>
            </a:r>
            <a:r>
              <a:rPr lang="en-US" sz="1400" dirty="0" smtClean="0">
                <a:solidFill>
                  <a:srgbClr val="000000"/>
                </a:solidFill>
              </a:rPr>
              <a:t>Ravi  </a:t>
            </a:r>
            <a:r>
              <a:rPr lang="en-US" sz="1400" dirty="0">
                <a:solidFill>
                  <a:srgbClr val="000000"/>
                </a:solidFill>
              </a:rPr>
              <a:t>Sandhu</a:t>
            </a:r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23557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fld id="{FBAB7ED1-1CF0-4501-AD03-4ED9854218F4}" type="slidenum">
              <a:rPr lang="en-GB" sz="1400">
                <a:solidFill>
                  <a:srgbClr val="000000"/>
                </a:solidFill>
              </a:rPr>
              <a:pPr algn="r">
                <a:lnSpc>
                  <a:spcPct val="101000"/>
                </a:lnSpc>
                <a:tabLst>
                  <a:tab pos="723900" algn="l"/>
                  <a:tab pos="1447800" algn="l"/>
                  <a:tab pos="2171700" algn="l"/>
                </a:tabLst>
              </a:pPr>
              <a:t>10</a:t>
            </a:fld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23558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43" name="Rectangle 3"/>
          <p:cNvSpPr>
            <a:spLocks noChangeArrowheads="1"/>
          </p:cNvSpPr>
          <p:nvPr/>
        </p:nvSpPr>
        <p:spPr bwMode="auto">
          <a:xfrm>
            <a:off x="5846932" y="4551363"/>
            <a:ext cx="2084387" cy="4000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8904" tIns="27562" rIns="68904" bIns="27562">
            <a:spAutoFit/>
          </a:bodyPr>
          <a:lstStyle/>
          <a:p>
            <a:pPr defTabSz="496888" eaLnBrk="0">
              <a:lnSpc>
                <a:spcPct val="87000"/>
              </a:lnSpc>
              <a:buClrTx/>
              <a:buSzTx/>
              <a:buFontTx/>
              <a:buNone/>
            </a:pPr>
            <a:r>
              <a:rPr lang="en-US" sz="2600" b="1">
                <a:solidFill>
                  <a:srgbClr val="000000"/>
                </a:solidFill>
              </a:rPr>
              <a:t>Unclassified</a:t>
            </a:r>
          </a:p>
        </p:txBody>
      </p:sp>
      <p:sp>
        <p:nvSpPr>
          <p:cNvPr id="44" name="Rectangle 4"/>
          <p:cNvSpPr>
            <a:spLocks noChangeArrowheads="1"/>
          </p:cNvSpPr>
          <p:nvPr/>
        </p:nvSpPr>
        <p:spPr bwMode="auto">
          <a:xfrm>
            <a:off x="5846932" y="3495675"/>
            <a:ext cx="2044700" cy="4000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8904" tIns="27562" rIns="68904" bIns="27562">
            <a:spAutoFit/>
          </a:bodyPr>
          <a:lstStyle/>
          <a:p>
            <a:pPr defTabSz="496888" eaLnBrk="0">
              <a:lnSpc>
                <a:spcPct val="87000"/>
              </a:lnSpc>
              <a:buClrTx/>
              <a:buSzTx/>
              <a:buFontTx/>
              <a:buNone/>
            </a:pPr>
            <a:r>
              <a:rPr lang="en-US" sz="2600" b="1">
                <a:solidFill>
                  <a:srgbClr val="000000"/>
                </a:solidFill>
              </a:rPr>
              <a:t>Confidential</a:t>
            </a:r>
          </a:p>
        </p:txBody>
      </p:sp>
      <p:sp>
        <p:nvSpPr>
          <p:cNvPr id="45" name="Rectangle 5"/>
          <p:cNvSpPr>
            <a:spLocks noChangeArrowheads="1"/>
          </p:cNvSpPr>
          <p:nvPr/>
        </p:nvSpPr>
        <p:spPr bwMode="auto">
          <a:xfrm>
            <a:off x="6343819" y="2452688"/>
            <a:ext cx="1147763" cy="4000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8904" tIns="27562" rIns="68904" bIns="27562">
            <a:spAutoFit/>
          </a:bodyPr>
          <a:lstStyle/>
          <a:p>
            <a:pPr algn="ctr" defTabSz="496888" eaLnBrk="0">
              <a:lnSpc>
                <a:spcPct val="87000"/>
              </a:lnSpc>
              <a:buClrTx/>
              <a:buSzTx/>
              <a:buFontTx/>
              <a:buNone/>
            </a:pPr>
            <a:r>
              <a:rPr lang="en-US" sz="2600" b="1">
                <a:solidFill>
                  <a:srgbClr val="000000"/>
                </a:solidFill>
              </a:rPr>
              <a:t>Secret</a:t>
            </a:r>
          </a:p>
        </p:txBody>
      </p:sp>
      <p:sp>
        <p:nvSpPr>
          <p:cNvPr id="46" name="Rectangle 6"/>
          <p:cNvSpPr>
            <a:spLocks noChangeArrowheads="1"/>
          </p:cNvSpPr>
          <p:nvPr/>
        </p:nvSpPr>
        <p:spPr bwMode="auto">
          <a:xfrm>
            <a:off x="6002507" y="1341438"/>
            <a:ext cx="1844675" cy="4000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8904" tIns="27562" rIns="68904" bIns="27562">
            <a:spAutoFit/>
          </a:bodyPr>
          <a:lstStyle/>
          <a:p>
            <a:pPr algn="ctr" defTabSz="496888" eaLnBrk="0">
              <a:lnSpc>
                <a:spcPct val="87000"/>
              </a:lnSpc>
              <a:buClrTx/>
              <a:buSzTx/>
              <a:buFontTx/>
              <a:buNone/>
            </a:pPr>
            <a:r>
              <a:rPr lang="en-US" sz="2600" b="1">
                <a:solidFill>
                  <a:srgbClr val="000000"/>
                </a:solidFill>
              </a:rPr>
              <a:t>Top Secret</a:t>
            </a:r>
          </a:p>
        </p:txBody>
      </p:sp>
      <p:sp>
        <p:nvSpPr>
          <p:cNvPr id="47" name="Line 7"/>
          <p:cNvSpPr>
            <a:spLocks noChangeShapeType="1"/>
          </p:cNvSpPr>
          <p:nvPr/>
        </p:nvSpPr>
        <p:spPr bwMode="auto">
          <a:xfrm flipV="1">
            <a:off x="6924844" y="3933825"/>
            <a:ext cx="0" cy="617538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Line 8"/>
          <p:cNvSpPr>
            <a:spLocks noChangeShapeType="1"/>
          </p:cNvSpPr>
          <p:nvPr/>
        </p:nvSpPr>
        <p:spPr bwMode="auto">
          <a:xfrm flipV="1">
            <a:off x="6924844" y="2932113"/>
            <a:ext cx="0" cy="56356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Line 9"/>
          <p:cNvSpPr>
            <a:spLocks noChangeShapeType="1"/>
          </p:cNvSpPr>
          <p:nvPr/>
        </p:nvSpPr>
        <p:spPr bwMode="auto">
          <a:xfrm flipV="1">
            <a:off x="6924844" y="1779588"/>
            <a:ext cx="0" cy="72707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Line 10"/>
          <p:cNvSpPr>
            <a:spLocks noChangeShapeType="1"/>
          </p:cNvSpPr>
          <p:nvPr/>
        </p:nvSpPr>
        <p:spPr bwMode="auto">
          <a:xfrm flipV="1">
            <a:off x="4229269" y="1546225"/>
            <a:ext cx="0" cy="3403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Rectangle 11"/>
          <p:cNvSpPr>
            <a:spLocks noChangeArrowheads="1"/>
          </p:cNvSpPr>
          <p:nvPr/>
        </p:nvSpPr>
        <p:spPr bwMode="auto">
          <a:xfrm>
            <a:off x="3578394" y="5251450"/>
            <a:ext cx="1476375" cy="40005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8904" tIns="27562" rIns="68904" bIns="27562">
            <a:spAutoFit/>
          </a:bodyPr>
          <a:lstStyle/>
          <a:p>
            <a:pPr defTabSz="496888" eaLnBrk="0">
              <a:lnSpc>
                <a:spcPct val="87000"/>
              </a:lnSpc>
              <a:buClrTx/>
              <a:buSzTx/>
              <a:buFontTx/>
              <a:buNone/>
            </a:pPr>
            <a:r>
              <a:rPr lang="en-US" sz="2600" b="1">
                <a:solidFill>
                  <a:srgbClr val="000000"/>
                </a:solidFill>
              </a:rPr>
              <a:t>can-flow</a:t>
            </a:r>
          </a:p>
        </p:txBody>
      </p:sp>
      <p:sp>
        <p:nvSpPr>
          <p:cNvPr id="52" name="Rectangle 12"/>
          <p:cNvSpPr>
            <a:spLocks noChangeArrowheads="1"/>
          </p:cNvSpPr>
          <p:nvPr/>
        </p:nvSpPr>
        <p:spPr bwMode="auto">
          <a:xfrm>
            <a:off x="1422569" y="5251450"/>
            <a:ext cx="1881188" cy="8255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8904" tIns="27562" rIns="68904" bIns="27562">
            <a:spAutoFit/>
          </a:bodyPr>
          <a:lstStyle/>
          <a:p>
            <a:pPr algn="ctr" defTabSz="496888" eaLnBrk="0">
              <a:lnSpc>
                <a:spcPct val="97000"/>
              </a:lnSpc>
              <a:buClrTx/>
              <a:buSzTx/>
              <a:buFontTx/>
              <a:buNone/>
            </a:pPr>
            <a:r>
              <a:rPr lang="en-US" sz="2600" b="1">
                <a:solidFill>
                  <a:srgbClr val="000000"/>
                </a:solidFill>
              </a:rPr>
              <a:t>dominance</a:t>
            </a:r>
          </a:p>
          <a:p>
            <a:pPr algn="ctr" defTabSz="496888" eaLnBrk="0">
              <a:lnSpc>
                <a:spcPct val="97000"/>
              </a:lnSpc>
              <a:buClrTx/>
              <a:buSzTx/>
              <a:buFontTx/>
              <a:buNone/>
            </a:pPr>
            <a:r>
              <a:rPr lang="en-US" sz="2600" b="1">
                <a:solidFill>
                  <a:srgbClr val="000000"/>
                </a:solidFill>
                <a:latin typeface="Symbol" pitchFamily="18" charset="2"/>
              </a:rPr>
              <a:t></a:t>
            </a:r>
          </a:p>
        </p:txBody>
      </p:sp>
      <p:sp>
        <p:nvSpPr>
          <p:cNvPr id="53" name="Line 13"/>
          <p:cNvSpPr>
            <a:spLocks noChangeShapeType="1"/>
          </p:cNvSpPr>
          <p:nvPr/>
        </p:nvSpPr>
        <p:spPr bwMode="auto">
          <a:xfrm>
            <a:off x="2389357" y="1570038"/>
            <a:ext cx="14287" cy="329723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 idx="4294967295"/>
          </p:nvPr>
        </p:nvSpPr>
        <p:spPr>
          <a:xfrm>
            <a:off x="2525713" y="0"/>
            <a:ext cx="5235575" cy="684213"/>
          </a:xfrm>
        </p:spPr>
        <p:txBody>
          <a:bodyPr/>
          <a:lstStyle/>
          <a:p>
            <a:pPr algn="ctr">
              <a:defRPr/>
            </a:pPr>
            <a:r>
              <a:rPr lang="en-US" b="1" dirty="0" smtClean="0">
                <a:solidFill>
                  <a:srgbClr val="131F49"/>
                </a:solidFill>
              </a:rPr>
              <a:t>Mandatory Access Control</a:t>
            </a:r>
            <a:endParaRPr lang="en-US" b="1" dirty="0">
              <a:solidFill>
                <a:srgbClr val="131F49"/>
              </a:solidFill>
            </a:endParaRPr>
          </a:p>
        </p:txBody>
      </p:sp>
      <p:sp>
        <p:nvSpPr>
          <p:cNvPr id="23556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 dirty="0">
                <a:solidFill>
                  <a:srgbClr val="000000"/>
                </a:solidFill>
              </a:rPr>
              <a:t>© </a:t>
            </a:r>
            <a:r>
              <a:rPr lang="en-US" sz="1400" dirty="0" smtClean="0">
                <a:solidFill>
                  <a:srgbClr val="000000"/>
                </a:solidFill>
              </a:rPr>
              <a:t>Ravi  </a:t>
            </a:r>
            <a:r>
              <a:rPr lang="en-US" sz="1400" dirty="0">
                <a:solidFill>
                  <a:srgbClr val="000000"/>
                </a:solidFill>
              </a:rPr>
              <a:t>Sandhu</a:t>
            </a:r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23557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fld id="{FBAB7ED1-1CF0-4501-AD03-4ED9854218F4}" type="slidenum">
              <a:rPr lang="en-GB" sz="1400">
                <a:solidFill>
                  <a:srgbClr val="000000"/>
                </a:solidFill>
              </a:rPr>
              <a:pPr algn="r">
                <a:lnSpc>
                  <a:spcPct val="101000"/>
                </a:lnSpc>
                <a:tabLst>
                  <a:tab pos="723900" algn="l"/>
                  <a:tab pos="1447800" algn="l"/>
                  <a:tab pos="2171700" algn="l"/>
                </a:tabLst>
              </a:pPr>
              <a:t>11</a:t>
            </a:fld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23558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1155700" y="4783138"/>
            <a:ext cx="1624013" cy="40005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8904" tIns="27562" rIns="68904" bIns="27562">
            <a:spAutoFit/>
          </a:bodyPr>
          <a:lstStyle/>
          <a:p>
            <a:pPr defTabSz="496888" eaLnBrk="0">
              <a:lnSpc>
                <a:spcPct val="87000"/>
              </a:lnSpc>
              <a:buClrTx/>
              <a:buSzTx/>
              <a:buFontTx/>
              <a:buNone/>
            </a:pPr>
            <a:r>
              <a:rPr lang="en-US" sz="2600" b="1">
                <a:solidFill>
                  <a:srgbClr val="000000"/>
                </a:solidFill>
              </a:rPr>
              <a:t>Low User</a:t>
            </a:r>
          </a:p>
        </p:txBody>
      </p:sp>
      <p:sp>
        <p:nvSpPr>
          <p:cNvPr id="18" name="AutoShape 4"/>
          <p:cNvSpPr>
            <a:spLocks noChangeArrowheads="1"/>
          </p:cNvSpPr>
          <p:nvPr/>
        </p:nvSpPr>
        <p:spPr bwMode="auto">
          <a:xfrm>
            <a:off x="5649913" y="1189038"/>
            <a:ext cx="3097212" cy="1316037"/>
          </a:xfrm>
          <a:prstGeom prst="roundRect">
            <a:avLst>
              <a:gd name="adj" fmla="val 12495"/>
            </a:avLst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lIns="98189" tIns="48233" rIns="98189" bIns="48233" anchor="ctr"/>
          <a:lstStyle/>
          <a:p>
            <a:pPr algn="ctr" defTabSz="496888" eaLnBrk="0">
              <a:buClrTx/>
              <a:buSzTx/>
              <a:buFontTx/>
              <a:buNone/>
            </a:pPr>
            <a:r>
              <a:rPr lang="en-US" sz="2600" b="1">
                <a:solidFill>
                  <a:srgbClr val="000000"/>
                </a:solidFill>
              </a:rPr>
              <a:t>High Trojan Horse</a:t>
            </a:r>
          </a:p>
          <a:p>
            <a:pPr algn="ctr" defTabSz="496888" eaLnBrk="0">
              <a:buClrTx/>
              <a:buSzTx/>
              <a:buFontTx/>
              <a:buNone/>
            </a:pPr>
            <a:r>
              <a:rPr lang="en-US" sz="2600" b="1">
                <a:solidFill>
                  <a:srgbClr val="000000"/>
                </a:solidFill>
              </a:rPr>
              <a:t>Infected Subject</a:t>
            </a:r>
          </a:p>
        </p:txBody>
      </p:sp>
      <p:sp>
        <p:nvSpPr>
          <p:cNvPr id="19" name="Line 5"/>
          <p:cNvSpPr>
            <a:spLocks noChangeShapeType="1"/>
          </p:cNvSpPr>
          <p:nvPr/>
        </p:nvSpPr>
        <p:spPr bwMode="auto">
          <a:xfrm>
            <a:off x="3644900" y="1847850"/>
            <a:ext cx="19907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" name="Rectangle 6"/>
          <p:cNvSpPr>
            <a:spLocks noChangeArrowheads="1"/>
          </p:cNvSpPr>
          <p:nvPr/>
        </p:nvSpPr>
        <p:spPr bwMode="auto">
          <a:xfrm>
            <a:off x="920750" y="1655763"/>
            <a:ext cx="1697038" cy="40005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8904" tIns="27562" rIns="68904" bIns="27562">
            <a:spAutoFit/>
          </a:bodyPr>
          <a:lstStyle/>
          <a:p>
            <a:pPr defTabSz="496888" eaLnBrk="0">
              <a:lnSpc>
                <a:spcPct val="87000"/>
              </a:lnSpc>
              <a:buClrTx/>
              <a:buSzTx/>
              <a:buFontTx/>
              <a:buNone/>
            </a:pPr>
            <a:r>
              <a:rPr lang="en-US" sz="2600" b="1">
                <a:solidFill>
                  <a:srgbClr val="000000"/>
                </a:solidFill>
              </a:rPr>
              <a:t>High User</a:t>
            </a:r>
          </a:p>
        </p:txBody>
      </p:sp>
      <p:sp>
        <p:nvSpPr>
          <p:cNvPr id="21" name="AutoShape 7"/>
          <p:cNvSpPr>
            <a:spLocks noChangeArrowheads="1"/>
          </p:cNvSpPr>
          <p:nvPr/>
        </p:nvSpPr>
        <p:spPr bwMode="auto">
          <a:xfrm>
            <a:off x="5732463" y="4357688"/>
            <a:ext cx="3097212" cy="1317625"/>
          </a:xfrm>
          <a:prstGeom prst="roundRect">
            <a:avLst>
              <a:gd name="adj" fmla="val 12495"/>
            </a:avLst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lIns="98189" tIns="48233" rIns="98189" bIns="48233" anchor="ctr"/>
          <a:lstStyle/>
          <a:p>
            <a:pPr algn="ctr" defTabSz="496888" eaLnBrk="0">
              <a:buClrTx/>
              <a:buSzTx/>
              <a:buFontTx/>
              <a:buNone/>
            </a:pPr>
            <a:r>
              <a:rPr lang="en-US" sz="2600" b="1">
                <a:solidFill>
                  <a:srgbClr val="000000"/>
                </a:solidFill>
              </a:rPr>
              <a:t>Low Trojan Horse</a:t>
            </a:r>
          </a:p>
          <a:p>
            <a:pPr algn="ctr" defTabSz="496888" eaLnBrk="0">
              <a:buClrTx/>
              <a:buSzTx/>
              <a:buFontTx/>
              <a:buNone/>
            </a:pPr>
            <a:r>
              <a:rPr lang="en-US" sz="2600" b="1">
                <a:solidFill>
                  <a:srgbClr val="000000"/>
                </a:solidFill>
              </a:rPr>
              <a:t>Infected Subject</a:t>
            </a:r>
          </a:p>
        </p:txBody>
      </p:sp>
      <p:sp>
        <p:nvSpPr>
          <p:cNvPr id="22" name="Line 8"/>
          <p:cNvSpPr>
            <a:spLocks noChangeShapeType="1"/>
          </p:cNvSpPr>
          <p:nvPr/>
        </p:nvSpPr>
        <p:spPr bwMode="auto">
          <a:xfrm>
            <a:off x="3727450" y="5016500"/>
            <a:ext cx="19907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" name="Line 9"/>
          <p:cNvSpPr>
            <a:spLocks noChangeShapeType="1"/>
          </p:cNvSpPr>
          <p:nvPr/>
        </p:nvSpPr>
        <p:spPr bwMode="auto">
          <a:xfrm>
            <a:off x="7129463" y="2505075"/>
            <a:ext cx="0" cy="1838325"/>
          </a:xfrm>
          <a:prstGeom prst="line">
            <a:avLst/>
          </a:prstGeom>
          <a:noFill/>
          <a:ln w="50800">
            <a:pattFill prst="narHorz">
              <a:fgClr>
                <a:schemeClr val="tx1"/>
              </a:fgClr>
              <a:bgClr>
                <a:schemeClr val="bg1"/>
              </a:bgClr>
            </a:patt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" name="Rectangle 10"/>
          <p:cNvSpPr>
            <a:spLocks noChangeArrowheads="1"/>
          </p:cNvSpPr>
          <p:nvPr/>
        </p:nvSpPr>
        <p:spPr bwMode="auto">
          <a:xfrm>
            <a:off x="7526338" y="2971800"/>
            <a:ext cx="1749425" cy="7461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8904" tIns="27562" rIns="68904" bIns="27562">
            <a:spAutoFit/>
          </a:bodyPr>
          <a:lstStyle/>
          <a:p>
            <a:pPr algn="ctr" defTabSz="496888" eaLnBrk="0">
              <a:lnSpc>
                <a:spcPct val="87000"/>
              </a:lnSpc>
              <a:buClrTx/>
              <a:buSzTx/>
              <a:buFontTx/>
              <a:buNone/>
            </a:pPr>
            <a:r>
              <a:rPr lang="en-US" sz="2600" b="1">
                <a:solidFill>
                  <a:srgbClr val="000000"/>
                </a:solidFill>
              </a:rPr>
              <a:t>COVERT</a:t>
            </a:r>
          </a:p>
          <a:p>
            <a:pPr algn="ctr" defTabSz="496888" eaLnBrk="0">
              <a:lnSpc>
                <a:spcPct val="87000"/>
              </a:lnSpc>
              <a:buClrTx/>
              <a:buSzTx/>
              <a:buFontTx/>
              <a:buNone/>
            </a:pPr>
            <a:r>
              <a:rPr lang="en-US" sz="2600" b="1">
                <a:solidFill>
                  <a:srgbClr val="000000"/>
                </a:solidFill>
              </a:rPr>
              <a:t>CHANNEL</a:t>
            </a:r>
          </a:p>
        </p:txBody>
      </p:sp>
      <p:sp>
        <p:nvSpPr>
          <p:cNvPr id="25" name="Rectangle 11"/>
          <p:cNvSpPr txBox="1">
            <a:spLocks noChangeArrowheads="1"/>
          </p:cNvSpPr>
          <p:nvPr/>
        </p:nvSpPr>
        <p:spPr>
          <a:xfrm>
            <a:off x="531813" y="2511425"/>
            <a:ext cx="4976812" cy="863600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  <a:miter lim="800000"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68904" tIns="27562" rIns="68904" bIns="27562">
            <a:spAutoFit/>
          </a:bodyPr>
          <a:lstStyle/>
          <a:p>
            <a:pPr marL="0" marR="0" lvl="0" indent="107950" algn="ctr" defTabSz="457200" rtl="0" eaLnBrk="0" fontAlgn="base" latinLnBrk="0" hangingPunct="0">
              <a:lnSpc>
                <a:spcPct val="89000"/>
              </a:lnSpc>
              <a:spcBef>
                <a:spcPct val="4300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ＭＳ Ｐゴシック" charset="-128"/>
              </a:rPr>
              <a:t>Information is leaked unknown to the high user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 idx="4294967295"/>
          </p:nvPr>
        </p:nvSpPr>
        <p:spPr>
          <a:xfrm>
            <a:off x="2525713" y="0"/>
            <a:ext cx="5235575" cy="684213"/>
          </a:xfrm>
        </p:spPr>
        <p:txBody>
          <a:bodyPr/>
          <a:lstStyle/>
          <a:p>
            <a:pPr algn="ctr">
              <a:defRPr/>
            </a:pPr>
            <a:r>
              <a:rPr lang="en-US" sz="2800" b="1" dirty="0" smtClean="0">
                <a:solidFill>
                  <a:srgbClr val="131F49"/>
                </a:solidFill>
              </a:rPr>
              <a:t>Role-Based Access Control</a:t>
            </a:r>
          </a:p>
        </p:txBody>
      </p:sp>
      <p:sp>
        <p:nvSpPr>
          <p:cNvPr id="23556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 dirty="0">
                <a:solidFill>
                  <a:srgbClr val="000000"/>
                </a:solidFill>
              </a:rPr>
              <a:t>© </a:t>
            </a:r>
            <a:r>
              <a:rPr lang="en-US" sz="1400" dirty="0" smtClean="0">
                <a:solidFill>
                  <a:srgbClr val="000000"/>
                </a:solidFill>
              </a:rPr>
              <a:t>Ravi  </a:t>
            </a:r>
            <a:r>
              <a:rPr lang="en-US" sz="1400" dirty="0">
                <a:solidFill>
                  <a:srgbClr val="000000"/>
                </a:solidFill>
              </a:rPr>
              <a:t>Sandhu</a:t>
            </a:r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23557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fld id="{FBAB7ED1-1CF0-4501-AD03-4ED9854218F4}" type="slidenum">
              <a:rPr lang="en-GB" sz="1400">
                <a:solidFill>
                  <a:srgbClr val="000000"/>
                </a:solidFill>
              </a:rPr>
              <a:pPr algn="r">
                <a:lnSpc>
                  <a:spcPct val="101000"/>
                </a:lnSpc>
                <a:tabLst>
                  <a:tab pos="723900" algn="l"/>
                  <a:tab pos="1447800" algn="l"/>
                  <a:tab pos="2171700" algn="l"/>
                </a:tabLst>
              </a:pPr>
              <a:t>12</a:t>
            </a:fld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23558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950240" y="1128378"/>
            <a:ext cx="6804025" cy="2238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495300" marR="0" lvl="1" indent="-381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Symbol" pitchFamily="18" charset="2"/>
              <a:buChar char=""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t>Access is determined by roles</a:t>
            </a:r>
          </a:p>
          <a:p>
            <a:pPr marL="495300" marR="0" lvl="1" indent="-381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Symbol" pitchFamily="18" charset="2"/>
              <a:buChar char=""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t>A user’s roles are assigned by security administrators</a:t>
            </a:r>
            <a:endParaRPr kumimoji="0" lang="en-US" sz="2400" b="0" i="0" u="none" strike="noStrike" kern="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ＭＳ Ｐゴシック" charset="-128"/>
            </a:endParaRPr>
          </a:p>
          <a:p>
            <a:pPr marL="495300" marR="0" lvl="1" indent="-381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Symbol" pitchFamily="18" charset="2"/>
              <a:buChar char=""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t>A role’s permissions are assigned by security administrators</a:t>
            </a:r>
          </a:p>
          <a:p>
            <a:pPr marL="495300" marR="0" lvl="1" indent="-381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Symbol" pitchFamily="18" charset="2"/>
              <a:buChar char=""/>
              <a:tabLst/>
              <a:defRPr/>
            </a:pPr>
            <a:endParaRPr kumimoji="0" lang="en-US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</a:endParaRPr>
          </a:p>
          <a:p>
            <a:pPr marL="495300" marR="0" lvl="1" indent="-381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Symbol" pitchFamily="18" charset="2"/>
              <a:buChar char=""/>
              <a:tabLst/>
              <a:defRPr/>
            </a:pPr>
            <a:endParaRPr kumimoji="0" lang="en-US" sz="4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</a:endParaRP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1242340" y="3214353"/>
            <a:ext cx="4208462" cy="474662"/>
          </a:xfrm>
          <a:prstGeom prst="rect">
            <a:avLst/>
          </a:prstGeom>
          <a:noFill/>
          <a:ln w="38100">
            <a:solidFill>
              <a:srgbClr val="CC3300"/>
            </a:solidFill>
            <a:miter lim="800000"/>
            <a:headEnd/>
            <a:tailEnd/>
          </a:ln>
        </p:spPr>
        <p:txBody>
          <a:bodyPr wrap="none" lIns="100794" tIns="50397" rIns="100794" bIns="50397">
            <a:spAutoFit/>
          </a:bodyPr>
          <a:lstStyle/>
          <a:p>
            <a:pPr defTabSz="1008063" hangingPunct="1">
              <a:buClrTx/>
              <a:buSzTx/>
              <a:buFontTx/>
              <a:buNone/>
            </a:pPr>
            <a:r>
              <a:rPr lang="en-US" sz="2200" dirty="0">
                <a:solidFill>
                  <a:srgbClr val="CC3300"/>
                </a:solidFill>
                <a:latin typeface="Times" pitchFamily="18" charset="0"/>
                <a:cs typeface="Arial" charset="0"/>
              </a:rPr>
              <a:t>Is RBAC MAC or DAC or neither?</a:t>
            </a:r>
          </a:p>
        </p:txBody>
      </p:sp>
      <p:sp>
        <p:nvSpPr>
          <p:cNvPr id="26" name="Rectangle 3"/>
          <p:cNvSpPr>
            <a:spLocks noChangeArrowheads="1"/>
          </p:cNvSpPr>
          <p:nvPr/>
        </p:nvSpPr>
        <p:spPr bwMode="auto">
          <a:xfrm>
            <a:off x="1013740" y="4052553"/>
            <a:ext cx="6383337" cy="152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495300" lvl="1" indent="-381000" defTabSz="914400" eaLnBrk="0">
              <a:buSzPct val="75000"/>
              <a:buFont typeface="Symbol" pitchFamily="18" charset="2"/>
              <a:buChar char=""/>
            </a:pPr>
            <a:r>
              <a:rPr lang="en-US" sz="2800">
                <a:solidFill>
                  <a:srgbClr val="000000"/>
                </a:solidFill>
                <a:latin typeface="Bitstream Charter" pitchFamily="16" charset="0"/>
              </a:rPr>
              <a:t>RBAC can be configured to do MAC</a:t>
            </a:r>
          </a:p>
          <a:p>
            <a:pPr marL="495300" lvl="1" indent="-381000" defTabSz="914400" eaLnBrk="0">
              <a:buSzPct val="75000"/>
              <a:buFont typeface="Symbol" pitchFamily="18" charset="2"/>
              <a:buChar char=""/>
            </a:pPr>
            <a:r>
              <a:rPr lang="en-US" sz="2800">
                <a:solidFill>
                  <a:srgbClr val="000000"/>
                </a:solidFill>
                <a:latin typeface="Bitstream Charter" pitchFamily="16" charset="0"/>
              </a:rPr>
              <a:t>RBAC can be configured to do DAC</a:t>
            </a:r>
          </a:p>
          <a:p>
            <a:pPr marL="495300" lvl="1" indent="-381000" defTabSz="914400" eaLnBrk="0">
              <a:buSzPct val="75000"/>
              <a:buFont typeface="Symbol" pitchFamily="18" charset="2"/>
              <a:buChar char=""/>
            </a:pPr>
            <a:r>
              <a:rPr lang="en-US" sz="2800">
                <a:solidFill>
                  <a:srgbClr val="000000"/>
                </a:solidFill>
                <a:latin typeface="Bitstream Charter" pitchFamily="16" charset="0"/>
              </a:rPr>
              <a:t>RBAC is policy neutral</a:t>
            </a:r>
          </a:p>
          <a:p>
            <a:pPr marL="495300" lvl="1" indent="-381000" defTabSz="914400" eaLnBrk="0">
              <a:buSzPct val="75000"/>
              <a:buFont typeface="Symbol" pitchFamily="18" charset="2"/>
              <a:buChar char=""/>
            </a:pPr>
            <a:endParaRPr lang="en-US" sz="2800">
              <a:solidFill>
                <a:srgbClr val="000000"/>
              </a:solidFill>
              <a:latin typeface="Bitstream Charter" pitchFamily="16" charset="0"/>
            </a:endParaRPr>
          </a:p>
          <a:p>
            <a:pPr marL="495300" lvl="1" indent="-381000" defTabSz="914400" eaLnBrk="0">
              <a:buSzPct val="75000"/>
              <a:buFont typeface="Symbol" pitchFamily="18" charset="2"/>
              <a:buChar char=""/>
            </a:pPr>
            <a:endParaRPr lang="en-US" sz="4800">
              <a:solidFill>
                <a:srgbClr val="000000"/>
              </a:solidFill>
              <a:latin typeface="Bitstream Charter" pitchFamily="16" charset="0"/>
            </a:endParaRPr>
          </a:p>
        </p:txBody>
      </p: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1242340" y="5576553"/>
            <a:ext cx="4495800" cy="474662"/>
          </a:xfrm>
          <a:prstGeom prst="rect">
            <a:avLst/>
          </a:prstGeom>
          <a:noFill/>
          <a:ln w="38100">
            <a:solidFill>
              <a:srgbClr val="CC3300"/>
            </a:solidFill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 defTabSz="1008063" hangingPunct="1">
              <a:buClrTx/>
              <a:buSzTx/>
              <a:buFontTx/>
              <a:buNone/>
            </a:pPr>
            <a:r>
              <a:rPr lang="en-US" sz="2200">
                <a:solidFill>
                  <a:srgbClr val="CC3300"/>
                </a:solidFill>
                <a:latin typeface="Times" pitchFamily="18" charset="0"/>
                <a:cs typeface="Arial" charset="0"/>
              </a:rPr>
              <a:t>RBAC is neither MAC nor DAC!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 idx="4294967295"/>
          </p:nvPr>
        </p:nvSpPr>
        <p:spPr>
          <a:xfrm>
            <a:off x="2525713" y="0"/>
            <a:ext cx="5235575" cy="684213"/>
          </a:xfrm>
        </p:spPr>
        <p:txBody>
          <a:bodyPr/>
          <a:lstStyle/>
          <a:p>
            <a:pPr algn="ctr">
              <a:defRPr/>
            </a:pPr>
            <a:r>
              <a:rPr lang="en-US" sz="2800" b="1" dirty="0" smtClean="0">
                <a:solidFill>
                  <a:srgbClr val="131F49"/>
                </a:solidFill>
              </a:rPr>
              <a:t>Role-Based Access Control</a:t>
            </a:r>
          </a:p>
        </p:txBody>
      </p:sp>
      <p:sp>
        <p:nvSpPr>
          <p:cNvPr id="23556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 dirty="0">
                <a:solidFill>
                  <a:srgbClr val="000000"/>
                </a:solidFill>
              </a:rPr>
              <a:t>© </a:t>
            </a:r>
            <a:r>
              <a:rPr lang="en-US" sz="1400" dirty="0" smtClean="0">
                <a:solidFill>
                  <a:srgbClr val="000000"/>
                </a:solidFill>
              </a:rPr>
              <a:t>Ravi  </a:t>
            </a:r>
            <a:r>
              <a:rPr lang="en-US" sz="1400" dirty="0">
                <a:solidFill>
                  <a:srgbClr val="000000"/>
                </a:solidFill>
              </a:rPr>
              <a:t>Sandhu</a:t>
            </a:r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23557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fld id="{FBAB7ED1-1CF0-4501-AD03-4ED9854218F4}" type="slidenum">
              <a:rPr lang="en-GB" sz="1400">
                <a:solidFill>
                  <a:srgbClr val="000000"/>
                </a:solidFill>
              </a:rPr>
              <a:pPr algn="r">
                <a:lnSpc>
                  <a:spcPct val="101000"/>
                </a:lnSpc>
                <a:tabLst>
                  <a:tab pos="723900" algn="l"/>
                  <a:tab pos="1447800" algn="l"/>
                  <a:tab pos="2171700" algn="l"/>
                </a:tabLst>
              </a:pPr>
              <a:t>13</a:t>
            </a:fld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23558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10" name="Oval 3"/>
          <p:cNvSpPr>
            <a:spLocks noChangeArrowheads="1"/>
          </p:cNvSpPr>
          <p:nvPr/>
        </p:nvSpPr>
        <p:spPr bwMode="auto">
          <a:xfrm>
            <a:off x="3997325" y="2855913"/>
            <a:ext cx="1935163" cy="1262062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lIns="99745" tIns="48997" rIns="99745" bIns="48997" anchor="ctr"/>
          <a:lstStyle/>
          <a:p>
            <a:pPr algn="ctr" defTabSz="987425" eaLnBrk="0">
              <a:lnSpc>
                <a:spcPct val="90000"/>
              </a:lnSpc>
              <a:buClrTx/>
              <a:buSzTx/>
              <a:buFontTx/>
              <a:buNone/>
            </a:pPr>
            <a:r>
              <a:rPr lang="en-US" sz="2600" b="1">
                <a:solidFill>
                  <a:srgbClr val="000000"/>
                </a:solidFill>
                <a:cs typeface="Arial" charset="0"/>
              </a:rPr>
              <a:t>ROLES</a:t>
            </a:r>
          </a:p>
        </p:txBody>
      </p:sp>
      <p:sp>
        <p:nvSpPr>
          <p:cNvPr id="11" name="Line 4"/>
          <p:cNvSpPr>
            <a:spLocks noChangeShapeType="1"/>
          </p:cNvSpPr>
          <p:nvPr/>
        </p:nvSpPr>
        <p:spPr bwMode="auto">
          <a:xfrm>
            <a:off x="1931988" y="3443288"/>
            <a:ext cx="2009775" cy="4286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5"/>
          <p:cNvSpPr>
            <a:spLocks noChangeShapeType="1"/>
          </p:cNvSpPr>
          <p:nvPr/>
        </p:nvSpPr>
        <p:spPr bwMode="auto">
          <a:xfrm flipH="1">
            <a:off x="5932488" y="3486150"/>
            <a:ext cx="1633537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1616075" y="1882775"/>
            <a:ext cx="2438400" cy="8223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99745" tIns="48997" rIns="99745" bIns="48997">
            <a:spAutoFit/>
          </a:bodyPr>
          <a:lstStyle/>
          <a:p>
            <a:pPr algn="ctr" defTabSz="987425" eaLnBrk="0">
              <a:lnSpc>
                <a:spcPct val="90000"/>
              </a:lnSpc>
              <a:buClrTx/>
              <a:buSzTx/>
              <a:buFontTx/>
              <a:buNone/>
            </a:pPr>
            <a:r>
              <a:rPr lang="en-US" sz="2600" b="1">
                <a:solidFill>
                  <a:srgbClr val="000000"/>
                </a:solidFill>
                <a:cs typeface="Arial" charset="0"/>
              </a:rPr>
              <a:t>USER-ROLE</a:t>
            </a:r>
          </a:p>
          <a:p>
            <a:pPr algn="ctr" defTabSz="987425" eaLnBrk="0">
              <a:lnSpc>
                <a:spcPct val="90000"/>
              </a:lnSpc>
              <a:buClrTx/>
              <a:buSzTx/>
              <a:buFontTx/>
              <a:buNone/>
            </a:pPr>
            <a:r>
              <a:rPr lang="en-US" sz="2600" b="1">
                <a:solidFill>
                  <a:srgbClr val="000000"/>
                </a:solidFill>
                <a:cs typeface="Arial" charset="0"/>
              </a:rPr>
              <a:t>ASSIGNMENT</a:t>
            </a:r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5776913" y="1882775"/>
            <a:ext cx="3576637" cy="8223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99745" tIns="48997" rIns="99745" bIns="48997">
            <a:spAutoFit/>
          </a:bodyPr>
          <a:lstStyle/>
          <a:p>
            <a:pPr algn="ctr" defTabSz="987425" eaLnBrk="0">
              <a:lnSpc>
                <a:spcPct val="90000"/>
              </a:lnSpc>
              <a:buClrTx/>
              <a:buSzTx/>
              <a:buFontTx/>
              <a:buNone/>
            </a:pPr>
            <a:r>
              <a:rPr lang="en-US" sz="2600" b="1">
                <a:solidFill>
                  <a:srgbClr val="000000"/>
                </a:solidFill>
                <a:cs typeface="Arial" charset="0"/>
              </a:rPr>
              <a:t>PERMISSIONS-ROLE</a:t>
            </a:r>
          </a:p>
          <a:p>
            <a:pPr algn="ctr" defTabSz="987425" eaLnBrk="0">
              <a:lnSpc>
                <a:spcPct val="90000"/>
              </a:lnSpc>
              <a:buClrTx/>
              <a:buSzTx/>
              <a:buFontTx/>
              <a:buNone/>
            </a:pPr>
            <a:r>
              <a:rPr lang="en-US" sz="2600" b="1">
                <a:solidFill>
                  <a:srgbClr val="000000"/>
                </a:solidFill>
                <a:cs typeface="Arial" charset="0"/>
              </a:rPr>
              <a:t>ASSIGNMENT</a:t>
            </a:r>
          </a:p>
        </p:txBody>
      </p:sp>
      <p:sp>
        <p:nvSpPr>
          <p:cNvPr id="17" name="Oval 8"/>
          <p:cNvSpPr>
            <a:spLocks noChangeArrowheads="1"/>
          </p:cNvSpPr>
          <p:nvPr/>
        </p:nvSpPr>
        <p:spPr bwMode="auto">
          <a:xfrm>
            <a:off x="0" y="2887663"/>
            <a:ext cx="1933575" cy="1262062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lIns="99745" tIns="48997" rIns="99745" bIns="48997" anchor="ctr"/>
          <a:lstStyle/>
          <a:p>
            <a:pPr algn="ctr" defTabSz="987425" eaLnBrk="0">
              <a:lnSpc>
                <a:spcPct val="90000"/>
              </a:lnSpc>
              <a:buClrTx/>
              <a:buSzTx/>
              <a:buFontTx/>
              <a:buNone/>
            </a:pPr>
            <a:r>
              <a:rPr lang="en-US" sz="2600" b="1">
                <a:solidFill>
                  <a:srgbClr val="000000"/>
                </a:solidFill>
                <a:cs typeface="Arial" charset="0"/>
              </a:rPr>
              <a:t>USERS</a:t>
            </a:r>
          </a:p>
        </p:txBody>
      </p:sp>
      <p:sp>
        <p:nvSpPr>
          <p:cNvPr id="18" name="Oval 9"/>
          <p:cNvSpPr>
            <a:spLocks noChangeArrowheads="1"/>
          </p:cNvSpPr>
          <p:nvPr/>
        </p:nvSpPr>
        <p:spPr bwMode="auto">
          <a:xfrm>
            <a:off x="7648575" y="2855913"/>
            <a:ext cx="2432050" cy="1262062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lIns="99745" tIns="48997" rIns="99745" bIns="48997" anchor="ctr"/>
          <a:lstStyle/>
          <a:p>
            <a:pPr algn="ctr" defTabSz="987425" eaLnBrk="0">
              <a:lnSpc>
                <a:spcPct val="90000"/>
              </a:lnSpc>
              <a:buClrTx/>
              <a:buSzTx/>
              <a:buFontTx/>
              <a:buNone/>
            </a:pPr>
            <a:r>
              <a:rPr lang="en-US" sz="2600" b="1">
                <a:solidFill>
                  <a:srgbClr val="000000"/>
                </a:solidFill>
                <a:cs typeface="Arial" charset="0"/>
              </a:rPr>
              <a:t>PERMISSIONS</a:t>
            </a:r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 flipH="1">
            <a:off x="6265863" y="3486150"/>
            <a:ext cx="966787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11"/>
          <p:cNvSpPr>
            <a:spLocks noChangeShapeType="1"/>
          </p:cNvSpPr>
          <p:nvPr/>
        </p:nvSpPr>
        <p:spPr bwMode="auto">
          <a:xfrm>
            <a:off x="2268538" y="3443288"/>
            <a:ext cx="1341437" cy="4286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Oval 12"/>
          <p:cNvSpPr>
            <a:spLocks noChangeArrowheads="1"/>
          </p:cNvSpPr>
          <p:nvPr/>
        </p:nvSpPr>
        <p:spPr bwMode="auto">
          <a:xfrm>
            <a:off x="2798763" y="4584700"/>
            <a:ext cx="606425" cy="1919288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pPr defTabSz="1008063" hangingPunct="1">
              <a:buClrTx/>
              <a:buSzTx/>
              <a:buFontTx/>
              <a:buNone/>
            </a:pPr>
            <a:endParaRPr lang="en-US" sz="2600">
              <a:solidFill>
                <a:srgbClr val="000000"/>
              </a:solidFill>
              <a:latin typeface="Times" pitchFamily="18" charset="0"/>
              <a:cs typeface="Arial" charset="0"/>
            </a:endParaRPr>
          </a:p>
        </p:txBody>
      </p:sp>
      <p:grpSp>
        <p:nvGrpSpPr>
          <p:cNvPr id="22" name="Group 13"/>
          <p:cNvGrpSpPr>
            <a:grpSpLocks/>
          </p:cNvGrpSpPr>
          <p:nvPr/>
        </p:nvGrpSpPr>
        <p:grpSpPr bwMode="auto">
          <a:xfrm>
            <a:off x="2743200" y="4830763"/>
            <a:ext cx="703263" cy="1427162"/>
            <a:chOff x="1515" y="3164"/>
            <a:chExt cx="402" cy="815"/>
          </a:xfrm>
        </p:grpSpPr>
        <p:sp>
          <p:nvSpPr>
            <p:cNvPr id="23" name="Oval 14"/>
            <p:cNvSpPr>
              <a:spLocks noChangeArrowheads="1"/>
            </p:cNvSpPr>
            <p:nvPr/>
          </p:nvSpPr>
          <p:spPr bwMode="auto">
            <a:xfrm>
              <a:off x="1665" y="3164"/>
              <a:ext cx="111" cy="109"/>
            </a:xfrm>
            <a:prstGeom prst="ellipse">
              <a:avLst/>
            </a:prstGeom>
            <a:solidFill>
              <a:schemeClr val="accent1"/>
            </a:solidFill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100794" tIns="50397" rIns="100794" bIns="50397" anchor="ctr"/>
            <a:lstStyle/>
            <a:p>
              <a:pPr defTabSz="1008063" hangingPunct="1">
                <a:buClrTx/>
                <a:buSzTx/>
                <a:buFontTx/>
                <a:buNone/>
              </a:pPr>
              <a:endParaRPr lang="en-US" sz="2600">
                <a:solidFill>
                  <a:srgbClr val="000000"/>
                </a:solidFill>
                <a:latin typeface="Times" pitchFamily="18" charset="0"/>
                <a:cs typeface="Arial" charset="0"/>
              </a:endParaRPr>
            </a:p>
          </p:txBody>
        </p:sp>
        <p:sp>
          <p:nvSpPr>
            <p:cNvPr id="24" name="Oval 15"/>
            <p:cNvSpPr>
              <a:spLocks noChangeArrowheads="1"/>
            </p:cNvSpPr>
            <p:nvPr/>
          </p:nvSpPr>
          <p:spPr bwMode="auto">
            <a:xfrm>
              <a:off x="1665" y="3399"/>
              <a:ext cx="111" cy="109"/>
            </a:xfrm>
            <a:prstGeom prst="ellipse">
              <a:avLst/>
            </a:prstGeom>
            <a:solidFill>
              <a:schemeClr val="accent1"/>
            </a:solidFill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100794" tIns="50397" rIns="100794" bIns="50397" anchor="ctr"/>
            <a:lstStyle/>
            <a:p>
              <a:pPr defTabSz="1008063" hangingPunct="1">
                <a:buClrTx/>
                <a:buSzTx/>
                <a:buFontTx/>
                <a:buNone/>
              </a:pPr>
              <a:endParaRPr lang="en-US" sz="2600">
                <a:solidFill>
                  <a:srgbClr val="000000"/>
                </a:solidFill>
                <a:latin typeface="Times" pitchFamily="18" charset="0"/>
                <a:cs typeface="Arial" charset="0"/>
              </a:endParaRPr>
            </a:p>
          </p:txBody>
        </p:sp>
        <p:sp>
          <p:nvSpPr>
            <p:cNvPr id="25" name="Oval 16"/>
            <p:cNvSpPr>
              <a:spLocks noChangeArrowheads="1"/>
            </p:cNvSpPr>
            <p:nvPr/>
          </p:nvSpPr>
          <p:spPr bwMode="auto">
            <a:xfrm>
              <a:off x="1665" y="3870"/>
              <a:ext cx="111" cy="109"/>
            </a:xfrm>
            <a:prstGeom prst="ellipse">
              <a:avLst/>
            </a:prstGeom>
            <a:solidFill>
              <a:schemeClr val="accent1"/>
            </a:solidFill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100794" tIns="50397" rIns="100794" bIns="50397" anchor="ctr"/>
            <a:lstStyle/>
            <a:p>
              <a:pPr defTabSz="1008063" hangingPunct="1">
                <a:buClrTx/>
                <a:buSzTx/>
                <a:buFontTx/>
                <a:buNone/>
              </a:pPr>
              <a:endParaRPr lang="en-US" sz="2600">
                <a:solidFill>
                  <a:srgbClr val="000000"/>
                </a:solidFill>
                <a:latin typeface="Times" pitchFamily="18" charset="0"/>
                <a:cs typeface="Arial" charset="0"/>
              </a:endParaRPr>
            </a:p>
          </p:txBody>
        </p:sp>
        <p:sp>
          <p:nvSpPr>
            <p:cNvPr id="28" name="Rectangle 17"/>
            <p:cNvSpPr>
              <a:spLocks noChangeArrowheads="1"/>
            </p:cNvSpPr>
            <p:nvPr/>
          </p:nvSpPr>
          <p:spPr bwMode="auto">
            <a:xfrm>
              <a:off x="1515" y="3401"/>
              <a:ext cx="402" cy="428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 lIns="99745" tIns="48997" rIns="99745" bIns="48997">
              <a:spAutoFit/>
            </a:bodyPr>
            <a:lstStyle/>
            <a:p>
              <a:pPr defTabSz="987425" eaLnBrk="0">
                <a:lnSpc>
                  <a:spcPct val="90000"/>
                </a:lnSpc>
                <a:buClrTx/>
                <a:buSzTx/>
                <a:buFontTx/>
                <a:buNone/>
              </a:pPr>
              <a:r>
                <a:rPr lang="en-US" sz="4700">
                  <a:solidFill>
                    <a:srgbClr val="000000"/>
                  </a:solidFill>
                  <a:cs typeface="Arial" charset="0"/>
                </a:rPr>
                <a:t>...</a:t>
              </a:r>
            </a:p>
          </p:txBody>
        </p:sp>
      </p:grpSp>
      <p:sp>
        <p:nvSpPr>
          <p:cNvPr id="29" name="Line 18"/>
          <p:cNvSpPr>
            <a:spLocks noChangeShapeType="1"/>
          </p:cNvSpPr>
          <p:nvPr/>
        </p:nvSpPr>
        <p:spPr bwMode="auto">
          <a:xfrm flipH="1" flipV="1">
            <a:off x="1370013" y="4117975"/>
            <a:ext cx="1654175" cy="117316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Line 19"/>
          <p:cNvSpPr>
            <a:spLocks noChangeShapeType="1"/>
          </p:cNvSpPr>
          <p:nvPr/>
        </p:nvSpPr>
        <p:spPr bwMode="auto">
          <a:xfrm flipV="1">
            <a:off x="3192463" y="4035425"/>
            <a:ext cx="1330325" cy="125571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Line 20"/>
          <p:cNvSpPr>
            <a:spLocks noChangeShapeType="1"/>
          </p:cNvSpPr>
          <p:nvPr/>
        </p:nvSpPr>
        <p:spPr bwMode="auto">
          <a:xfrm flipV="1">
            <a:off x="3529013" y="4281488"/>
            <a:ext cx="744537" cy="67468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Rectangle 21"/>
          <p:cNvSpPr>
            <a:spLocks noChangeArrowheads="1"/>
          </p:cNvSpPr>
          <p:nvPr/>
        </p:nvSpPr>
        <p:spPr bwMode="auto">
          <a:xfrm>
            <a:off x="3656013" y="5462588"/>
            <a:ext cx="1916112" cy="46037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99745" tIns="48997" rIns="99745" bIns="48997">
            <a:spAutoFit/>
          </a:bodyPr>
          <a:lstStyle/>
          <a:p>
            <a:pPr defTabSz="987425" eaLnBrk="0">
              <a:lnSpc>
                <a:spcPct val="90000"/>
              </a:lnSpc>
              <a:buClrTx/>
              <a:buSzTx/>
              <a:buFontTx/>
              <a:buNone/>
            </a:pPr>
            <a:r>
              <a:rPr lang="en-US" sz="2600" b="1">
                <a:solidFill>
                  <a:srgbClr val="000000"/>
                </a:solidFill>
                <a:cs typeface="Arial" charset="0"/>
              </a:rPr>
              <a:t>SESSIONS</a:t>
            </a:r>
          </a:p>
        </p:txBody>
      </p:sp>
      <p:sp>
        <p:nvSpPr>
          <p:cNvPr id="33" name="Line 22"/>
          <p:cNvSpPr>
            <a:spLocks noChangeShapeType="1"/>
          </p:cNvSpPr>
          <p:nvPr/>
        </p:nvSpPr>
        <p:spPr bwMode="auto">
          <a:xfrm>
            <a:off x="4549775" y="1866900"/>
            <a:ext cx="0" cy="1016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23"/>
          <p:cNvSpPr>
            <a:spLocks noChangeShapeType="1"/>
          </p:cNvSpPr>
          <p:nvPr/>
        </p:nvSpPr>
        <p:spPr bwMode="auto">
          <a:xfrm>
            <a:off x="4549775" y="1784350"/>
            <a:ext cx="0" cy="76835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24"/>
          <p:cNvSpPr>
            <a:spLocks noChangeShapeType="1"/>
          </p:cNvSpPr>
          <p:nvPr/>
        </p:nvSpPr>
        <p:spPr bwMode="auto">
          <a:xfrm>
            <a:off x="5546725" y="1866900"/>
            <a:ext cx="0" cy="1016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Line 25"/>
          <p:cNvSpPr>
            <a:spLocks noChangeShapeType="1"/>
          </p:cNvSpPr>
          <p:nvPr/>
        </p:nvSpPr>
        <p:spPr bwMode="auto">
          <a:xfrm>
            <a:off x="5546725" y="1784350"/>
            <a:ext cx="0" cy="76835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Line 26"/>
          <p:cNvSpPr>
            <a:spLocks noChangeShapeType="1"/>
          </p:cNvSpPr>
          <p:nvPr/>
        </p:nvSpPr>
        <p:spPr bwMode="auto">
          <a:xfrm>
            <a:off x="4578350" y="1757363"/>
            <a:ext cx="939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Rectangle 27"/>
          <p:cNvSpPr>
            <a:spLocks noChangeArrowheads="1"/>
          </p:cNvSpPr>
          <p:nvPr/>
        </p:nvSpPr>
        <p:spPr bwMode="auto">
          <a:xfrm>
            <a:off x="3360738" y="1060450"/>
            <a:ext cx="3541712" cy="46037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99745" tIns="48997" rIns="99745" bIns="48997">
            <a:spAutoFit/>
          </a:bodyPr>
          <a:lstStyle/>
          <a:p>
            <a:pPr algn="ctr" defTabSz="987425" eaLnBrk="0">
              <a:lnSpc>
                <a:spcPct val="90000"/>
              </a:lnSpc>
              <a:buClrTx/>
              <a:buSzTx/>
              <a:buFontTx/>
              <a:buNone/>
            </a:pPr>
            <a:r>
              <a:rPr lang="en-US" sz="2600" b="1">
                <a:solidFill>
                  <a:srgbClr val="000000"/>
                </a:solidFill>
                <a:cs typeface="Arial" charset="0"/>
              </a:rPr>
              <a:t>ROLE HIERARCHIES</a:t>
            </a:r>
          </a:p>
        </p:txBody>
      </p:sp>
      <p:sp>
        <p:nvSpPr>
          <p:cNvPr id="39" name="Rectangle 28"/>
          <p:cNvSpPr>
            <a:spLocks noChangeArrowheads="1"/>
          </p:cNvSpPr>
          <p:nvPr/>
        </p:nvSpPr>
        <p:spPr bwMode="auto">
          <a:xfrm>
            <a:off x="6186488" y="5794375"/>
            <a:ext cx="2627312" cy="46037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99745" tIns="48997" rIns="99745" bIns="48997">
            <a:spAutoFit/>
          </a:bodyPr>
          <a:lstStyle/>
          <a:p>
            <a:pPr defTabSz="987425" eaLnBrk="0">
              <a:lnSpc>
                <a:spcPct val="90000"/>
              </a:lnSpc>
              <a:buClrTx/>
              <a:buSzTx/>
              <a:buFontTx/>
              <a:buNone/>
            </a:pPr>
            <a:r>
              <a:rPr lang="en-US" sz="2600" b="1">
                <a:solidFill>
                  <a:srgbClr val="000000"/>
                </a:solidFill>
                <a:cs typeface="Arial" charset="0"/>
              </a:rPr>
              <a:t>CONSTRAINTS</a:t>
            </a:r>
          </a:p>
        </p:txBody>
      </p:sp>
      <p:sp>
        <p:nvSpPr>
          <p:cNvPr id="40" name="Line 29"/>
          <p:cNvSpPr>
            <a:spLocks noChangeShapeType="1"/>
          </p:cNvSpPr>
          <p:nvPr/>
        </p:nvSpPr>
        <p:spPr bwMode="auto">
          <a:xfrm flipH="1" flipV="1">
            <a:off x="5518150" y="5597525"/>
            <a:ext cx="1963738" cy="138113"/>
          </a:xfrm>
          <a:prstGeom prst="line">
            <a:avLst/>
          </a:prstGeom>
          <a:noFill/>
          <a:ln w="50800">
            <a:pattFill prst="narVert">
              <a:fgClr>
                <a:schemeClr val="tx1"/>
              </a:fgClr>
              <a:bgClr>
                <a:schemeClr val="bg1"/>
              </a:bgClr>
            </a:patt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Line 30"/>
          <p:cNvSpPr>
            <a:spLocks noChangeShapeType="1"/>
          </p:cNvSpPr>
          <p:nvPr/>
        </p:nvSpPr>
        <p:spPr bwMode="auto">
          <a:xfrm flipH="1" flipV="1">
            <a:off x="6762750" y="2717800"/>
            <a:ext cx="719138" cy="3017838"/>
          </a:xfrm>
          <a:prstGeom prst="line">
            <a:avLst/>
          </a:prstGeom>
          <a:noFill/>
          <a:ln w="50800">
            <a:pattFill prst="narVert">
              <a:fgClr>
                <a:schemeClr val="tx1"/>
              </a:fgClr>
              <a:bgClr>
                <a:schemeClr val="bg1"/>
              </a:bgClr>
            </a:patt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Line 31"/>
          <p:cNvSpPr>
            <a:spLocks noChangeShapeType="1"/>
          </p:cNvSpPr>
          <p:nvPr/>
        </p:nvSpPr>
        <p:spPr bwMode="auto">
          <a:xfrm flipH="1" flipV="1">
            <a:off x="4025900" y="4940300"/>
            <a:ext cx="3373438" cy="795338"/>
          </a:xfrm>
          <a:prstGeom prst="line">
            <a:avLst/>
          </a:prstGeom>
          <a:noFill/>
          <a:ln w="50800">
            <a:pattFill prst="narVert">
              <a:fgClr>
                <a:schemeClr val="tx1"/>
              </a:fgClr>
              <a:bgClr>
                <a:schemeClr val="bg1"/>
              </a:bgClr>
            </a:patt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Line 32"/>
          <p:cNvSpPr>
            <a:spLocks noChangeShapeType="1"/>
          </p:cNvSpPr>
          <p:nvPr/>
        </p:nvSpPr>
        <p:spPr bwMode="auto">
          <a:xfrm flipH="1" flipV="1">
            <a:off x="3195638" y="3622675"/>
            <a:ext cx="4203700" cy="2112963"/>
          </a:xfrm>
          <a:prstGeom prst="line">
            <a:avLst/>
          </a:prstGeom>
          <a:noFill/>
          <a:ln w="50800">
            <a:pattFill prst="narVert">
              <a:fgClr>
                <a:schemeClr val="tx1"/>
              </a:fgClr>
              <a:bgClr>
                <a:schemeClr val="bg1"/>
              </a:bgClr>
            </a:patt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Line 33"/>
          <p:cNvSpPr>
            <a:spLocks noChangeShapeType="1"/>
          </p:cNvSpPr>
          <p:nvPr/>
        </p:nvSpPr>
        <p:spPr bwMode="auto">
          <a:xfrm flipH="1" flipV="1">
            <a:off x="5021263" y="1976438"/>
            <a:ext cx="2295525" cy="3678237"/>
          </a:xfrm>
          <a:prstGeom prst="line">
            <a:avLst/>
          </a:prstGeom>
          <a:noFill/>
          <a:ln w="50800">
            <a:pattFill prst="narVert">
              <a:fgClr>
                <a:schemeClr val="tx1"/>
              </a:fgClr>
              <a:bgClr>
                <a:schemeClr val="bg1"/>
              </a:bgClr>
            </a:patt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 idx="4294967295"/>
          </p:nvPr>
        </p:nvSpPr>
        <p:spPr>
          <a:xfrm>
            <a:off x="2232694" y="0"/>
            <a:ext cx="5745162" cy="684213"/>
          </a:xfrm>
        </p:spPr>
        <p:txBody>
          <a:bodyPr/>
          <a:lstStyle/>
          <a:p>
            <a:pPr algn="ctr">
              <a:defRPr/>
            </a:pPr>
            <a:r>
              <a:rPr lang="en-US" sz="2800" b="1" dirty="0" smtClean="0">
                <a:solidFill>
                  <a:srgbClr val="131F49"/>
                </a:solidFill>
              </a:rPr>
              <a:t>Server Pull Enforcement Model</a:t>
            </a:r>
            <a:endParaRPr lang="en-US" sz="2800" b="1" dirty="0">
              <a:solidFill>
                <a:srgbClr val="131F49"/>
              </a:solidFill>
            </a:endParaRPr>
          </a:p>
        </p:txBody>
      </p:sp>
      <p:sp>
        <p:nvSpPr>
          <p:cNvPr id="23556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 dirty="0">
                <a:solidFill>
                  <a:srgbClr val="000000"/>
                </a:solidFill>
              </a:rPr>
              <a:t>© </a:t>
            </a:r>
            <a:r>
              <a:rPr lang="en-US" sz="1400" dirty="0" smtClean="0">
                <a:solidFill>
                  <a:srgbClr val="000000"/>
                </a:solidFill>
              </a:rPr>
              <a:t>Ravi  </a:t>
            </a:r>
            <a:r>
              <a:rPr lang="en-US" sz="1400" dirty="0">
                <a:solidFill>
                  <a:srgbClr val="000000"/>
                </a:solidFill>
              </a:rPr>
              <a:t>Sandhu</a:t>
            </a:r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23557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fld id="{FBAB7ED1-1CF0-4501-AD03-4ED9854218F4}" type="slidenum">
              <a:rPr lang="en-GB" sz="1400">
                <a:solidFill>
                  <a:srgbClr val="000000"/>
                </a:solidFill>
              </a:rPr>
              <a:pPr algn="r">
                <a:lnSpc>
                  <a:spcPct val="101000"/>
                </a:lnSpc>
                <a:tabLst>
                  <a:tab pos="723900" algn="l"/>
                  <a:tab pos="1447800" algn="l"/>
                  <a:tab pos="2171700" algn="l"/>
                </a:tabLst>
              </a:pPr>
              <a:t>14</a:t>
            </a:fld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23558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53" name="Rectangle 3"/>
          <p:cNvSpPr>
            <a:spLocks noChangeArrowheads="1"/>
          </p:cNvSpPr>
          <p:nvPr/>
        </p:nvSpPr>
        <p:spPr bwMode="auto">
          <a:xfrm>
            <a:off x="2016126" y="1931918"/>
            <a:ext cx="1683604" cy="1259946"/>
          </a:xfrm>
          <a:prstGeom prst="rect">
            <a:avLst/>
          </a:prstGeom>
          <a:noFill/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 wrap="none" lIns="100794" tIns="50397" rIns="100794" bIns="50397" anchor="ctr"/>
          <a:lstStyle/>
          <a:p>
            <a:pPr algn="ctr"/>
            <a:r>
              <a:rPr lang="en-US" sz="2800" b="1">
                <a:solidFill>
                  <a:schemeClr val="tx2"/>
                </a:solidFill>
              </a:rPr>
              <a:t>Client</a:t>
            </a:r>
          </a:p>
        </p:txBody>
      </p:sp>
      <p:sp>
        <p:nvSpPr>
          <p:cNvPr id="54" name="Rectangle 4"/>
          <p:cNvSpPr>
            <a:spLocks noChangeArrowheads="1"/>
          </p:cNvSpPr>
          <p:nvPr/>
        </p:nvSpPr>
        <p:spPr bwMode="auto">
          <a:xfrm>
            <a:off x="6384397" y="1931918"/>
            <a:ext cx="1683604" cy="1259946"/>
          </a:xfrm>
          <a:prstGeom prst="rect">
            <a:avLst/>
          </a:prstGeom>
          <a:noFill/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 wrap="none" lIns="100794" tIns="50397" rIns="100794" bIns="50397" anchor="ctr"/>
          <a:lstStyle/>
          <a:p>
            <a:pPr algn="ctr"/>
            <a:r>
              <a:rPr lang="en-US" sz="2800" b="1">
                <a:solidFill>
                  <a:schemeClr val="tx2"/>
                </a:solidFill>
              </a:rPr>
              <a:t>Server</a:t>
            </a:r>
          </a:p>
        </p:txBody>
      </p:sp>
      <p:sp>
        <p:nvSpPr>
          <p:cNvPr id="55" name="Line 5"/>
          <p:cNvSpPr>
            <a:spLocks noChangeShapeType="1"/>
          </p:cNvSpPr>
          <p:nvPr/>
        </p:nvSpPr>
        <p:spPr bwMode="auto">
          <a:xfrm>
            <a:off x="3696229" y="2519892"/>
            <a:ext cx="2688167" cy="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 type="triangle" w="med" len="med"/>
            <a:tailEnd type="triangle" w="med" len="med"/>
          </a:ln>
        </p:spPr>
        <p:txBody>
          <a:bodyPr wrap="none" lIns="100794" tIns="50397" rIns="100794" bIns="50397" anchor="ctr"/>
          <a:lstStyle/>
          <a:p>
            <a:endParaRPr lang="en-US"/>
          </a:p>
        </p:txBody>
      </p:sp>
      <p:sp>
        <p:nvSpPr>
          <p:cNvPr id="56" name="Rectangle 6"/>
          <p:cNvSpPr>
            <a:spLocks noChangeArrowheads="1"/>
          </p:cNvSpPr>
          <p:nvPr/>
        </p:nvSpPr>
        <p:spPr bwMode="auto">
          <a:xfrm>
            <a:off x="3699730" y="4367813"/>
            <a:ext cx="2684667" cy="1551724"/>
          </a:xfrm>
          <a:prstGeom prst="rect">
            <a:avLst/>
          </a:prstGeom>
          <a:noFill/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 wrap="none" lIns="100794" tIns="50397" rIns="100794" bIns="50397" anchor="ctr"/>
          <a:lstStyle/>
          <a:p>
            <a:pPr algn="ctr"/>
            <a:r>
              <a:rPr lang="en-US" sz="2800" b="1">
                <a:solidFill>
                  <a:schemeClr val="tx2"/>
                </a:solidFill>
              </a:rPr>
              <a:t>User-role</a:t>
            </a:r>
          </a:p>
          <a:p>
            <a:pPr algn="ctr"/>
            <a:r>
              <a:rPr lang="en-US" sz="2800" b="1">
                <a:solidFill>
                  <a:schemeClr val="tx2"/>
                </a:solidFill>
              </a:rPr>
              <a:t>Authorization</a:t>
            </a:r>
          </a:p>
          <a:p>
            <a:pPr algn="ctr"/>
            <a:r>
              <a:rPr lang="en-US" sz="2800" b="1">
                <a:solidFill>
                  <a:schemeClr val="tx2"/>
                </a:solidFill>
              </a:rPr>
              <a:t>Server</a:t>
            </a:r>
          </a:p>
        </p:txBody>
      </p:sp>
      <p:sp>
        <p:nvSpPr>
          <p:cNvPr id="57" name="Line 7"/>
          <p:cNvSpPr>
            <a:spLocks noChangeShapeType="1"/>
          </p:cNvSpPr>
          <p:nvPr/>
        </p:nvSpPr>
        <p:spPr bwMode="auto">
          <a:xfrm flipV="1">
            <a:off x="5040313" y="2855878"/>
            <a:ext cx="1344083" cy="1427939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 type="triangle" w="med" len="med"/>
            <a:tailEnd type="triangle" w="med" len="med"/>
          </a:ln>
        </p:spPr>
        <p:txBody>
          <a:bodyPr wrap="none" lIns="100794" tIns="50397" rIns="100794" bIns="50397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 idx="4294967295"/>
          </p:nvPr>
        </p:nvSpPr>
        <p:spPr>
          <a:xfrm>
            <a:off x="2525713" y="0"/>
            <a:ext cx="5235575" cy="684213"/>
          </a:xfrm>
        </p:spPr>
        <p:txBody>
          <a:bodyPr/>
          <a:lstStyle/>
          <a:p>
            <a:pPr algn="ctr">
              <a:defRPr/>
            </a:pPr>
            <a:r>
              <a:rPr lang="en-US" sz="2800" b="1" dirty="0" smtClean="0">
                <a:solidFill>
                  <a:srgbClr val="131F49"/>
                </a:solidFill>
              </a:rPr>
              <a:t>Client Pull Enforcement Model </a:t>
            </a:r>
            <a:endParaRPr lang="en-US" sz="2800" b="1" dirty="0">
              <a:solidFill>
                <a:srgbClr val="131F49"/>
              </a:solidFill>
            </a:endParaRPr>
          </a:p>
        </p:txBody>
      </p:sp>
      <p:sp>
        <p:nvSpPr>
          <p:cNvPr id="23556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 dirty="0">
                <a:solidFill>
                  <a:srgbClr val="000000"/>
                </a:solidFill>
              </a:rPr>
              <a:t>© </a:t>
            </a:r>
            <a:r>
              <a:rPr lang="en-US" sz="1400" dirty="0" smtClean="0">
                <a:solidFill>
                  <a:srgbClr val="000000"/>
                </a:solidFill>
              </a:rPr>
              <a:t>Ravi  </a:t>
            </a:r>
            <a:r>
              <a:rPr lang="en-US" sz="1400" dirty="0">
                <a:solidFill>
                  <a:srgbClr val="000000"/>
                </a:solidFill>
              </a:rPr>
              <a:t>Sandhu</a:t>
            </a:r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23557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fld id="{FBAB7ED1-1CF0-4501-AD03-4ED9854218F4}" type="slidenum">
              <a:rPr lang="en-GB" sz="1400">
                <a:solidFill>
                  <a:srgbClr val="000000"/>
                </a:solidFill>
              </a:rPr>
              <a:pPr algn="r">
                <a:lnSpc>
                  <a:spcPct val="101000"/>
                </a:lnSpc>
                <a:tabLst>
                  <a:tab pos="723900" algn="l"/>
                  <a:tab pos="1447800" algn="l"/>
                  <a:tab pos="2171700" algn="l"/>
                </a:tabLst>
              </a:pPr>
              <a:t>15</a:t>
            </a:fld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23558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53" name="Rectangle 3"/>
          <p:cNvSpPr>
            <a:spLocks noChangeArrowheads="1"/>
          </p:cNvSpPr>
          <p:nvPr/>
        </p:nvSpPr>
        <p:spPr bwMode="auto">
          <a:xfrm>
            <a:off x="2016126" y="1931918"/>
            <a:ext cx="1683604" cy="1259946"/>
          </a:xfrm>
          <a:prstGeom prst="rect">
            <a:avLst/>
          </a:prstGeom>
          <a:noFill/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 wrap="none" lIns="100794" tIns="50397" rIns="100794" bIns="50397" anchor="ctr"/>
          <a:lstStyle/>
          <a:p>
            <a:pPr algn="ctr"/>
            <a:r>
              <a:rPr lang="en-US" sz="2800" b="1">
                <a:solidFill>
                  <a:schemeClr val="tx2"/>
                </a:solidFill>
              </a:rPr>
              <a:t>Client</a:t>
            </a:r>
          </a:p>
        </p:txBody>
      </p:sp>
      <p:sp>
        <p:nvSpPr>
          <p:cNvPr id="54" name="Rectangle 4"/>
          <p:cNvSpPr>
            <a:spLocks noChangeArrowheads="1"/>
          </p:cNvSpPr>
          <p:nvPr/>
        </p:nvSpPr>
        <p:spPr bwMode="auto">
          <a:xfrm>
            <a:off x="6384397" y="1931918"/>
            <a:ext cx="1683604" cy="1259946"/>
          </a:xfrm>
          <a:prstGeom prst="rect">
            <a:avLst/>
          </a:prstGeom>
          <a:noFill/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 wrap="none" lIns="100794" tIns="50397" rIns="100794" bIns="50397" anchor="ctr"/>
          <a:lstStyle/>
          <a:p>
            <a:pPr algn="ctr"/>
            <a:r>
              <a:rPr lang="en-US" sz="2800" b="1">
                <a:solidFill>
                  <a:schemeClr val="tx2"/>
                </a:solidFill>
              </a:rPr>
              <a:t>Server</a:t>
            </a:r>
          </a:p>
        </p:txBody>
      </p:sp>
      <p:sp>
        <p:nvSpPr>
          <p:cNvPr id="55" name="Line 5"/>
          <p:cNvSpPr>
            <a:spLocks noChangeShapeType="1"/>
          </p:cNvSpPr>
          <p:nvPr/>
        </p:nvSpPr>
        <p:spPr bwMode="auto">
          <a:xfrm>
            <a:off x="3696229" y="2519892"/>
            <a:ext cx="2688167" cy="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 type="triangle" w="med" len="med"/>
            <a:tailEnd type="triangle" w="med" len="med"/>
          </a:ln>
        </p:spPr>
        <p:txBody>
          <a:bodyPr wrap="none" lIns="100794" tIns="50397" rIns="100794" bIns="50397" anchor="ctr"/>
          <a:lstStyle/>
          <a:p>
            <a:endParaRPr lang="en-US"/>
          </a:p>
        </p:txBody>
      </p:sp>
      <p:sp>
        <p:nvSpPr>
          <p:cNvPr id="56" name="Rectangle 6"/>
          <p:cNvSpPr>
            <a:spLocks noChangeArrowheads="1"/>
          </p:cNvSpPr>
          <p:nvPr/>
        </p:nvSpPr>
        <p:spPr bwMode="auto">
          <a:xfrm>
            <a:off x="3699730" y="4367813"/>
            <a:ext cx="2684667" cy="1551724"/>
          </a:xfrm>
          <a:prstGeom prst="rect">
            <a:avLst/>
          </a:prstGeom>
          <a:noFill/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 wrap="none" lIns="100794" tIns="50397" rIns="100794" bIns="50397" anchor="ctr"/>
          <a:lstStyle/>
          <a:p>
            <a:pPr algn="ctr"/>
            <a:r>
              <a:rPr lang="en-US" sz="2800" b="1">
                <a:solidFill>
                  <a:schemeClr val="tx2"/>
                </a:solidFill>
              </a:rPr>
              <a:t>User-role</a:t>
            </a:r>
          </a:p>
          <a:p>
            <a:pPr algn="ctr"/>
            <a:r>
              <a:rPr lang="en-US" sz="2800" b="1">
                <a:solidFill>
                  <a:schemeClr val="tx2"/>
                </a:solidFill>
              </a:rPr>
              <a:t>Authorization</a:t>
            </a:r>
          </a:p>
          <a:p>
            <a:pPr algn="ctr"/>
            <a:r>
              <a:rPr lang="en-US" sz="2800" b="1">
                <a:solidFill>
                  <a:schemeClr val="tx2"/>
                </a:solidFill>
              </a:rPr>
              <a:t>Server</a:t>
            </a:r>
          </a:p>
        </p:txBody>
      </p:sp>
      <p:sp>
        <p:nvSpPr>
          <p:cNvPr id="57" name="Line 7"/>
          <p:cNvSpPr>
            <a:spLocks noChangeShapeType="1"/>
          </p:cNvSpPr>
          <p:nvPr/>
        </p:nvSpPr>
        <p:spPr bwMode="auto">
          <a:xfrm flipH="1" flipV="1">
            <a:off x="2738438" y="3191863"/>
            <a:ext cx="2301875" cy="1091953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 type="triangle" w="med" len="med"/>
            <a:tailEnd type="triangle" w="med" len="med"/>
          </a:ln>
        </p:spPr>
        <p:txBody>
          <a:bodyPr wrap="none" lIns="100794" tIns="50397" rIns="100794" bIns="50397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0" y="1203160"/>
            <a:ext cx="10080625" cy="2743200"/>
          </a:xfrm>
        </p:spPr>
        <p:txBody>
          <a:bodyPr/>
          <a:lstStyle/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4000" dirty="0" smtClean="0">
                <a:ea typeface="ＭＳ Ｐゴシック" pitchFamily="34" charset="-128"/>
              </a:rPr>
              <a:t> Trojan Horse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4000" dirty="0" smtClean="0">
                <a:ea typeface="ＭＳ Ｐゴシック" pitchFamily="34" charset="-128"/>
              </a:rPr>
              <a:t> Covert Channels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4000" dirty="0" smtClean="0">
                <a:ea typeface="ＭＳ Ｐゴシック" pitchFamily="34" charset="-128"/>
              </a:rPr>
              <a:t> Inference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4000" dirty="0" smtClean="0">
                <a:ea typeface="ＭＳ Ｐゴシック" pitchFamily="34" charset="-128"/>
              </a:rPr>
              <a:t> Analog Hole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4000" dirty="0" smtClean="0">
                <a:ea typeface="ＭＳ Ｐゴシック" pitchFamily="34" charset="-128"/>
              </a:rPr>
              <a:t> Assured </a:t>
            </a:r>
            <a:r>
              <a:rPr lang="en-US" sz="4000" dirty="0" smtClean="0">
                <a:ea typeface="ＭＳ Ｐゴシック" pitchFamily="34" charset="-128"/>
              </a:rPr>
              <a:t>Enforcement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4000" dirty="0" smtClean="0">
                <a:ea typeface="ＭＳ Ｐゴシック" pitchFamily="34" charset="-128"/>
              </a:rPr>
              <a:t> </a:t>
            </a:r>
            <a:r>
              <a:rPr lang="en-US" sz="4000" dirty="0" err="1" smtClean="0">
                <a:ea typeface="ＭＳ Ｐゴシック" pitchFamily="34" charset="-128"/>
              </a:rPr>
              <a:t>Privelege</a:t>
            </a:r>
            <a:r>
              <a:rPr lang="en-US" sz="4000" dirty="0" smtClean="0">
                <a:ea typeface="ＭＳ Ｐゴシック" pitchFamily="34" charset="-128"/>
              </a:rPr>
              <a:t> Escalation</a:t>
            </a:r>
            <a:endParaRPr lang="en-US" sz="4000" dirty="0" smtClean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4000" dirty="0" smtClean="0">
                <a:ea typeface="ＭＳ Ｐゴシック" pitchFamily="34" charset="-128"/>
              </a:rPr>
              <a:t> Policy Comprehension and Analysis</a:t>
            </a:r>
            <a:endParaRPr lang="en-US" sz="3600" dirty="0" smtClean="0">
              <a:ea typeface="ＭＳ Ｐゴシック" pitchFamily="34" charset="-128"/>
            </a:endParaRPr>
          </a:p>
          <a:p>
            <a:pPr>
              <a:buSzPct val="90000"/>
              <a:buNone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sz="4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4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4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4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4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4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16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/>
              <a:t>World-Leadi</a:t>
            </a:r>
            <a:r>
              <a:rPr lang="en-US" sz="1600" i="1" dirty="0"/>
              <a:t>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b="1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Tough Challenges</a:t>
            </a:r>
            <a:endParaRPr lang="en-US" sz="40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914401" y="5765342"/>
            <a:ext cx="7940842" cy="461665"/>
          </a:xfrm>
          <a:prstGeom prst="rect">
            <a:avLst/>
          </a:prstGeom>
          <a:noFill/>
          <a:ln w="38100">
            <a:solidFill>
              <a:srgbClr val="CC33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CC3300"/>
                </a:solidFill>
              </a:rPr>
              <a:t>Tough Challenges NOT EQUAL TO Grand Challenges </a:t>
            </a:r>
            <a:endParaRPr lang="en-US" sz="2400" b="1" dirty="0">
              <a:solidFill>
                <a:srgbClr val="CC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503238" y="914400"/>
            <a:ext cx="9069387" cy="5842000"/>
          </a:xfrm>
        </p:spPr>
        <p:txBody>
          <a:bodyPr/>
          <a:lstStyle/>
          <a:p>
            <a:pPr>
              <a:buSzPct val="90000"/>
              <a:buNone/>
              <a:defRPr/>
            </a:pPr>
            <a:r>
              <a:rPr lang="en-US" sz="3600" dirty="0" smtClean="0">
                <a:ea typeface="ＭＳ Ｐゴシック" pitchFamily="34" charset="-128"/>
              </a:rPr>
              <a:t> 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600" dirty="0" smtClean="0">
                <a:ea typeface="ＭＳ Ｐゴシック" pitchFamily="34" charset="-128"/>
              </a:rPr>
              <a:t> How can we be “secure” while being “insecure”?</a:t>
            </a:r>
          </a:p>
          <a:p>
            <a:pPr lvl="1">
              <a:buSzPct val="90000"/>
              <a:buNone/>
              <a:defRPr/>
            </a:pPr>
            <a:endParaRPr lang="en-US" sz="2800" dirty="0" smtClean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</a:t>
            </a:r>
            <a:r>
              <a:rPr lang="en-US" sz="3600" dirty="0" smtClean="0">
                <a:ea typeface="ＭＳ Ｐゴシック" pitchFamily="34" charset="-128"/>
              </a:rPr>
              <a:t>What is the value of access control when we know that ultimately it can be bypassed?</a:t>
            </a:r>
          </a:p>
          <a:p>
            <a:pPr lvl="1">
              <a:buSzPct val="90000"/>
              <a:buNone/>
              <a:defRPr/>
            </a:pPr>
            <a:endParaRPr lang="en-US" sz="2800" dirty="0" smtClean="0">
              <a:ea typeface="ＭＳ Ｐゴシック" pitchFamily="34" charset="-128"/>
            </a:endParaRPr>
          </a:p>
          <a:p>
            <a:pPr>
              <a:buSzPct val="90000"/>
              <a:buNone/>
              <a:defRPr/>
            </a:pPr>
            <a:endParaRPr lang="en-US" sz="3200" dirty="0" smtClean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v"/>
              <a:defRPr/>
            </a:pPr>
            <a:endParaRPr lang="en-US" sz="3200" dirty="0" smtClean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v"/>
              <a:defRPr/>
            </a:pPr>
            <a:endParaRPr lang="en-US" sz="3200" dirty="0" smtClean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17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b="1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Grandest Challenge</a:t>
            </a:r>
            <a:endParaRPr lang="en-US" sz="40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AE6465F9-F51D-4261-B903-1E61C6D07A11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18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0485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en-US" sz="4000" b="1" dirty="0" smtClean="0">
                <a:solidFill>
                  <a:srgbClr val="131F49"/>
                </a:solidFill>
              </a:rPr>
              <a:t>Authorization Systems</a:t>
            </a:r>
            <a:endParaRPr lang="en-US" sz="4000" b="1" kern="0" dirty="0">
              <a:solidFill>
                <a:srgbClr val="131F49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 dirty="0">
                <a:solidFill>
                  <a:srgbClr val="000000"/>
                </a:solidFill>
              </a:rPr>
              <a:t>© </a:t>
            </a:r>
            <a:r>
              <a:rPr lang="en-US" sz="1400" dirty="0" smtClean="0">
                <a:solidFill>
                  <a:srgbClr val="000000"/>
                </a:solidFill>
              </a:rPr>
              <a:t>Ravi  </a:t>
            </a:r>
            <a:r>
              <a:rPr lang="en-US" sz="1400" dirty="0">
                <a:solidFill>
                  <a:srgbClr val="000000"/>
                </a:solidFill>
              </a:rPr>
              <a:t>Sandhu</a:t>
            </a:r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66294" y="4475749"/>
            <a:ext cx="2733441" cy="107721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/>
              <a:t>Policy</a:t>
            </a:r>
          </a:p>
          <a:p>
            <a:pPr algn="ctr"/>
            <a:r>
              <a:rPr lang="en-US" sz="3200" b="1" dirty="0" smtClean="0"/>
              <a:t>Specification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899080" y="1756612"/>
            <a:ext cx="2121093" cy="107721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/>
              <a:t>Dynamics</a:t>
            </a:r>
          </a:p>
          <a:p>
            <a:pPr algn="ctr"/>
            <a:r>
              <a:rPr lang="en-US" sz="3200" b="1" dirty="0" smtClean="0"/>
              <a:t>Agility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882465" y="4668253"/>
            <a:ext cx="2690160" cy="58477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/>
              <a:t>Enforcement</a:t>
            </a:r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3399734" y="4964272"/>
            <a:ext cx="348273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18" idx="2"/>
            <a:endCxn id="19" idx="0"/>
          </p:cNvCxnSpPr>
          <p:nvPr/>
        </p:nvCxnSpPr>
        <p:spPr bwMode="auto">
          <a:xfrm>
            <a:off x="4959627" y="2833830"/>
            <a:ext cx="3267918" cy="183442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18" idx="2"/>
            <a:endCxn id="17" idx="0"/>
          </p:cNvCxnSpPr>
          <p:nvPr/>
        </p:nvCxnSpPr>
        <p:spPr bwMode="auto">
          <a:xfrm flipH="1">
            <a:off x="2033015" y="2833830"/>
            <a:ext cx="2926612" cy="164191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348040" y="1680791"/>
            <a:ext cx="239039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Grand</a:t>
            </a:r>
          </a:p>
          <a:p>
            <a:r>
              <a:rPr lang="en-US" sz="3600" dirty="0" smtClean="0"/>
              <a:t>Challenge </a:t>
            </a:r>
          </a:p>
          <a:p>
            <a:r>
              <a:rPr lang="en-US" sz="3600" dirty="0" smtClean="0"/>
              <a:t>arena</a:t>
            </a:r>
            <a:endParaRPr lang="en-US" sz="3600" dirty="0"/>
          </a:p>
        </p:txBody>
      </p:sp>
      <p:sp>
        <p:nvSpPr>
          <p:cNvPr id="24" name="Right Arrow 23"/>
          <p:cNvSpPr/>
          <p:nvPr/>
        </p:nvSpPr>
        <p:spPr bwMode="auto">
          <a:xfrm>
            <a:off x="2735258" y="2073322"/>
            <a:ext cx="978408" cy="484632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503238" y="697833"/>
            <a:ext cx="9069387" cy="5842000"/>
          </a:xfrm>
        </p:spPr>
        <p:txBody>
          <a:bodyPr/>
          <a:lstStyle/>
          <a:p>
            <a:pPr>
              <a:buSzPct val="90000"/>
              <a:buNone/>
              <a:defRPr/>
            </a:pPr>
            <a:r>
              <a:rPr lang="en-US" sz="3200" dirty="0" smtClean="0">
                <a:ea typeface="ＭＳ Ｐゴシック" pitchFamily="34" charset="-128"/>
              </a:rPr>
              <a:t> 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How do we determine the balance between too much and too little?</a:t>
            </a:r>
          </a:p>
          <a:p>
            <a:pPr lvl="1">
              <a:buSzPct val="90000"/>
              <a:buNone/>
              <a:defRPr/>
            </a:pPr>
            <a:endParaRPr lang="en-US" dirty="0" smtClean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n-US" sz="3200" dirty="0" smtClean="0">
                <a:ea typeface="ＭＳ Ｐゴシック" pitchFamily="34" charset="-128"/>
              </a:rPr>
              <a:t>How do we enforce policies across multiple layers of the software stack?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sz="3200" dirty="0" smtClean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How do we build dynamics into policy specifications and enforcement mechanisms?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sz="3200" dirty="0" smtClean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How do we understand and control what we have done?</a:t>
            </a:r>
          </a:p>
          <a:p>
            <a:pPr lvl="1">
              <a:buSzPct val="90000"/>
              <a:buNone/>
              <a:defRPr/>
            </a:pPr>
            <a:endParaRPr lang="en-US" dirty="0" smtClean="0">
              <a:ea typeface="ＭＳ Ｐゴシック" pitchFamily="34" charset="-128"/>
            </a:endParaRPr>
          </a:p>
          <a:p>
            <a:pPr>
              <a:buSzPct val="90000"/>
              <a:buNone/>
              <a:defRPr/>
            </a:pPr>
            <a:endParaRPr lang="en-US" dirty="0" smtClean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v"/>
              <a:defRPr/>
            </a:pPr>
            <a:endParaRPr lang="en-US" dirty="0" smtClean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v"/>
              <a:defRPr/>
            </a:pPr>
            <a:endParaRPr lang="en-US" dirty="0" smtClean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19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b="1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Grand Challenges</a:t>
            </a:r>
            <a:endParaRPr lang="en-US" sz="40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 idx="4294967295"/>
          </p:nvPr>
        </p:nvSpPr>
        <p:spPr>
          <a:xfrm>
            <a:off x="2525713" y="0"/>
            <a:ext cx="5235575" cy="684213"/>
          </a:xfrm>
        </p:spPr>
        <p:txBody>
          <a:bodyPr/>
          <a:lstStyle/>
          <a:p>
            <a:pPr algn="ctr">
              <a:defRPr/>
            </a:pPr>
            <a:r>
              <a:rPr lang="en-US" sz="2400" b="1" dirty="0" smtClean="0">
                <a:solidFill>
                  <a:srgbClr val="131F49"/>
                </a:solidFill>
              </a:rPr>
              <a:t>Mutually Supportive Technologies</a:t>
            </a:r>
            <a:endParaRPr lang="en-US" sz="2400" b="1" dirty="0">
              <a:solidFill>
                <a:srgbClr val="131F49"/>
              </a:solidFill>
            </a:endParaRPr>
          </a:p>
        </p:txBody>
      </p:sp>
      <p:sp>
        <p:nvSpPr>
          <p:cNvPr id="23556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 dirty="0">
                <a:solidFill>
                  <a:srgbClr val="000000"/>
                </a:solidFill>
              </a:rPr>
              <a:t>© </a:t>
            </a:r>
            <a:r>
              <a:rPr lang="en-US" sz="1400" dirty="0" smtClean="0">
                <a:solidFill>
                  <a:srgbClr val="000000"/>
                </a:solidFill>
              </a:rPr>
              <a:t>Ravi  </a:t>
            </a:r>
            <a:r>
              <a:rPr lang="en-US" sz="1400" dirty="0">
                <a:solidFill>
                  <a:srgbClr val="000000"/>
                </a:solidFill>
              </a:rPr>
              <a:t>Sandhu</a:t>
            </a:r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23557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fld id="{FBAB7ED1-1CF0-4501-AD03-4ED9854218F4}" type="slidenum">
              <a:rPr lang="en-GB" sz="1400">
                <a:solidFill>
                  <a:srgbClr val="000000"/>
                </a:solidFill>
              </a:rPr>
              <a:pPr algn="r">
                <a:lnSpc>
                  <a:spcPct val="101000"/>
                </a:lnSpc>
                <a:tabLst>
                  <a:tab pos="723900" algn="l"/>
                  <a:tab pos="1447800" algn="l"/>
                  <a:tab pos="2171700" algn="l"/>
                </a:tabLst>
              </a:pPr>
              <a:t>2</a:t>
            </a:fld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23558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24" name="Oval 3" descr="10%"/>
          <p:cNvSpPr>
            <a:spLocks noChangeArrowheads="1"/>
          </p:cNvSpPr>
          <p:nvPr/>
        </p:nvSpPr>
        <p:spPr bwMode="auto">
          <a:xfrm>
            <a:off x="336020" y="1046580"/>
            <a:ext cx="9464587" cy="5496513"/>
          </a:xfrm>
          <a:prstGeom prst="ellipse">
            <a:avLst/>
          </a:prstGeom>
          <a:pattFill prst="pct10">
            <a:fgClr>
              <a:schemeClr val="tx2"/>
            </a:fgClr>
            <a:bgClr>
              <a:schemeClr val="bg1"/>
            </a:bgClr>
          </a:pattFill>
          <a:ln w="508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lIns="100794" tIns="50397" rIns="100794" bIns="50397" anchor="ctr"/>
          <a:lstStyle/>
          <a:p>
            <a:endParaRPr lang="en-US"/>
          </a:p>
        </p:txBody>
      </p:sp>
      <p:sp>
        <p:nvSpPr>
          <p:cNvPr id="25" name="Rectangle 4"/>
          <p:cNvSpPr>
            <a:spLocks noChangeArrowheads="1"/>
          </p:cNvSpPr>
          <p:nvPr/>
        </p:nvSpPr>
        <p:spPr bwMode="auto">
          <a:xfrm>
            <a:off x="3440713" y="1373814"/>
            <a:ext cx="3326956" cy="988708"/>
          </a:xfrm>
          <a:prstGeom prst="rect">
            <a:avLst/>
          </a:prstGeom>
          <a:noFill/>
          <a:ln w="508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lIns="99745" tIns="48997" rIns="99745" bIns="48997" anchor="ctr"/>
          <a:lstStyle/>
          <a:p>
            <a:pPr algn="ctr"/>
            <a:r>
              <a:rPr lang="en-US" b="1">
                <a:solidFill>
                  <a:schemeClr val="tx2"/>
                </a:solidFill>
              </a:rPr>
              <a:t>AUTHENTICATION</a:t>
            </a:r>
          </a:p>
        </p:txBody>
      </p:sp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3836237" y="4453683"/>
            <a:ext cx="2721418" cy="899461"/>
          </a:xfrm>
          <a:prstGeom prst="rect">
            <a:avLst/>
          </a:prstGeom>
          <a:noFill/>
          <a:ln w="508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lIns="99745" tIns="48997" rIns="99745" bIns="48997" anchor="ctr"/>
          <a:lstStyle/>
          <a:p>
            <a:pPr algn="ctr"/>
            <a:r>
              <a:rPr lang="en-US" b="1" dirty="0">
                <a:solidFill>
                  <a:schemeClr val="tx2"/>
                </a:solidFill>
              </a:rPr>
              <a:t>INTRUSION</a:t>
            </a:r>
          </a:p>
          <a:p>
            <a:pPr algn="ctr"/>
            <a:r>
              <a:rPr lang="en-US" b="1" dirty="0">
                <a:solidFill>
                  <a:schemeClr val="tx2"/>
                </a:solidFill>
              </a:rPr>
              <a:t>DETECTION</a:t>
            </a:r>
          </a:p>
        </p:txBody>
      </p:sp>
      <p:sp>
        <p:nvSpPr>
          <p:cNvPr id="27" name="Rectangle 6"/>
          <p:cNvSpPr>
            <a:spLocks noChangeArrowheads="1"/>
          </p:cNvSpPr>
          <p:nvPr/>
        </p:nvSpPr>
        <p:spPr bwMode="auto">
          <a:xfrm>
            <a:off x="896054" y="2959247"/>
            <a:ext cx="2912181" cy="1041206"/>
          </a:xfrm>
          <a:prstGeom prst="rect">
            <a:avLst/>
          </a:prstGeom>
          <a:noFill/>
          <a:ln w="508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lIns="99745" tIns="48997" rIns="99745" bIns="48997" anchor="ctr"/>
          <a:lstStyle/>
          <a:p>
            <a:pPr algn="ctr"/>
            <a:r>
              <a:rPr lang="en-US" b="1">
                <a:solidFill>
                  <a:schemeClr val="tx2"/>
                </a:solidFill>
              </a:rPr>
              <a:t>CRYPTOGRAPHY</a:t>
            </a:r>
          </a:p>
        </p:txBody>
      </p:sp>
      <p:sp>
        <p:nvSpPr>
          <p:cNvPr id="28" name="Rectangle 7"/>
          <p:cNvSpPr>
            <a:spLocks noChangeArrowheads="1"/>
          </p:cNvSpPr>
          <p:nvPr/>
        </p:nvSpPr>
        <p:spPr bwMode="auto">
          <a:xfrm>
            <a:off x="6412396" y="2936498"/>
            <a:ext cx="2478154" cy="1063954"/>
          </a:xfrm>
          <a:prstGeom prst="rect">
            <a:avLst/>
          </a:prstGeom>
          <a:noFill/>
          <a:ln w="508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lIns="99745" tIns="48997" rIns="99745" bIns="48997" anchor="ctr"/>
          <a:lstStyle/>
          <a:p>
            <a:pPr algn="ctr"/>
            <a:r>
              <a:rPr lang="en-US" b="1">
                <a:solidFill>
                  <a:schemeClr val="tx2"/>
                </a:solidFill>
              </a:rPr>
              <a:t>ACCESS</a:t>
            </a:r>
          </a:p>
          <a:p>
            <a:pPr algn="ctr"/>
            <a:r>
              <a:rPr lang="en-US" b="1">
                <a:solidFill>
                  <a:schemeClr val="tx2"/>
                </a:solidFill>
              </a:rPr>
              <a:t>CONTROL</a:t>
            </a:r>
          </a:p>
        </p:txBody>
      </p:sp>
      <p:sp>
        <p:nvSpPr>
          <p:cNvPr id="29" name="Line 8"/>
          <p:cNvSpPr>
            <a:spLocks noChangeShapeType="1"/>
          </p:cNvSpPr>
          <p:nvPr/>
        </p:nvSpPr>
        <p:spPr bwMode="auto">
          <a:xfrm flipH="1">
            <a:off x="3850237" y="2423769"/>
            <a:ext cx="1293330" cy="925711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lIns="100794" tIns="50397" rIns="100794" bIns="50397" anchor="ctr"/>
          <a:lstStyle/>
          <a:p>
            <a:endParaRPr lang="en-US"/>
          </a:p>
        </p:txBody>
      </p:sp>
      <p:sp>
        <p:nvSpPr>
          <p:cNvPr id="30" name="Line 9"/>
          <p:cNvSpPr>
            <a:spLocks noChangeShapeType="1"/>
          </p:cNvSpPr>
          <p:nvPr/>
        </p:nvSpPr>
        <p:spPr bwMode="auto">
          <a:xfrm>
            <a:off x="3858988" y="3473724"/>
            <a:ext cx="1228576" cy="972958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lIns="100794" tIns="50397" rIns="100794" bIns="50397" anchor="ctr"/>
          <a:lstStyle/>
          <a:p>
            <a:endParaRPr lang="en-US"/>
          </a:p>
        </p:txBody>
      </p:sp>
      <p:sp>
        <p:nvSpPr>
          <p:cNvPr id="31" name="Line 10"/>
          <p:cNvSpPr>
            <a:spLocks noChangeShapeType="1"/>
          </p:cNvSpPr>
          <p:nvPr/>
        </p:nvSpPr>
        <p:spPr bwMode="auto">
          <a:xfrm flipV="1">
            <a:off x="5143567" y="3417727"/>
            <a:ext cx="1204075" cy="1105952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lIns="100794" tIns="50397" rIns="100794" bIns="50397" anchor="ctr"/>
          <a:lstStyle/>
          <a:p>
            <a:endParaRPr lang="en-US"/>
          </a:p>
        </p:txBody>
      </p:sp>
      <p:sp>
        <p:nvSpPr>
          <p:cNvPr id="32" name="Line 11"/>
          <p:cNvSpPr>
            <a:spLocks noChangeShapeType="1"/>
          </p:cNvSpPr>
          <p:nvPr/>
        </p:nvSpPr>
        <p:spPr bwMode="auto">
          <a:xfrm>
            <a:off x="5143567" y="2423769"/>
            <a:ext cx="1226827" cy="972958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lIns="100794" tIns="50397" rIns="100794" bIns="50397" anchor="ctr"/>
          <a:lstStyle/>
          <a:p>
            <a:endParaRPr lang="en-US"/>
          </a:p>
        </p:txBody>
      </p:sp>
      <p:sp>
        <p:nvSpPr>
          <p:cNvPr id="33" name="Line 12"/>
          <p:cNvSpPr>
            <a:spLocks noChangeShapeType="1"/>
          </p:cNvSpPr>
          <p:nvPr/>
        </p:nvSpPr>
        <p:spPr bwMode="auto">
          <a:xfrm>
            <a:off x="5115566" y="2401021"/>
            <a:ext cx="0" cy="2066661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lIns="100794" tIns="50397" rIns="100794" bIns="50397" anchor="ctr"/>
          <a:lstStyle/>
          <a:p>
            <a:endParaRPr lang="en-US"/>
          </a:p>
        </p:txBody>
      </p:sp>
      <p:sp>
        <p:nvSpPr>
          <p:cNvPr id="34" name="Line 13"/>
          <p:cNvSpPr>
            <a:spLocks noChangeShapeType="1"/>
          </p:cNvSpPr>
          <p:nvPr/>
        </p:nvSpPr>
        <p:spPr bwMode="auto">
          <a:xfrm>
            <a:off x="3836237" y="3422977"/>
            <a:ext cx="2558659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lIns="100794" tIns="50397" rIns="100794" bIns="50397" anchor="ctr"/>
          <a:lstStyle/>
          <a:p>
            <a:endParaRPr lang="en-US"/>
          </a:p>
        </p:txBody>
      </p:sp>
      <p:sp>
        <p:nvSpPr>
          <p:cNvPr id="35" name="Rectangle 14"/>
          <p:cNvSpPr>
            <a:spLocks noChangeArrowheads="1"/>
          </p:cNvSpPr>
          <p:nvPr/>
        </p:nvSpPr>
        <p:spPr bwMode="auto">
          <a:xfrm>
            <a:off x="1041313" y="2199779"/>
            <a:ext cx="1663377" cy="375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745" tIns="48997" rIns="99745" bIns="48997">
            <a:spAutoFit/>
          </a:bodyPr>
          <a:lstStyle/>
          <a:p>
            <a:r>
              <a:rPr lang="en-US" b="1">
                <a:solidFill>
                  <a:schemeClr val="tx2"/>
                </a:solidFill>
              </a:rPr>
              <a:t>ASSURANCE</a:t>
            </a:r>
          </a:p>
        </p:txBody>
      </p:sp>
      <p:sp>
        <p:nvSpPr>
          <p:cNvPr id="36" name="Rectangle 15"/>
          <p:cNvSpPr>
            <a:spLocks noChangeArrowheads="1"/>
          </p:cNvSpPr>
          <p:nvPr/>
        </p:nvSpPr>
        <p:spPr bwMode="auto">
          <a:xfrm>
            <a:off x="7209730" y="1877793"/>
            <a:ext cx="1347265" cy="65294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745" tIns="48997" rIns="99745" bIns="48997">
            <a:spAutoFit/>
          </a:bodyPr>
          <a:lstStyle/>
          <a:p>
            <a:pPr algn="ctr"/>
            <a:r>
              <a:rPr lang="en-US" b="1">
                <a:solidFill>
                  <a:schemeClr val="tx2"/>
                </a:solidFill>
              </a:rPr>
              <a:t>RISK</a:t>
            </a:r>
          </a:p>
          <a:p>
            <a:pPr algn="ctr"/>
            <a:r>
              <a:rPr lang="en-US" b="1">
                <a:solidFill>
                  <a:schemeClr val="tx2"/>
                </a:solidFill>
              </a:rPr>
              <a:t>ANALYSIS</a:t>
            </a:r>
          </a:p>
        </p:txBody>
      </p:sp>
      <p:sp>
        <p:nvSpPr>
          <p:cNvPr id="37" name="Rectangle 16"/>
          <p:cNvSpPr>
            <a:spLocks noChangeArrowheads="1"/>
          </p:cNvSpPr>
          <p:nvPr/>
        </p:nvSpPr>
        <p:spPr bwMode="auto">
          <a:xfrm>
            <a:off x="3659969" y="5605132"/>
            <a:ext cx="3044204" cy="65294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745" tIns="48997" rIns="99745" bIns="48997">
            <a:spAutoFit/>
          </a:bodyPr>
          <a:lstStyle/>
          <a:p>
            <a:pPr algn="ctr"/>
            <a:r>
              <a:rPr lang="en-US" b="1">
                <a:solidFill>
                  <a:schemeClr val="tx2"/>
                </a:solidFill>
              </a:rPr>
              <a:t>SECURITY ENGINEERING</a:t>
            </a:r>
          </a:p>
          <a:p>
            <a:pPr algn="ctr"/>
            <a:r>
              <a:rPr lang="en-US" b="1">
                <a:solidFill>
                  <a:schemeClr val="tx2"/>
                </a:solidFill>
              </a:rPr>
              <a:t>&amp; MANAGEMENT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503238" y="697833"/>
            <a:ext cx="9069387" cy="5842000"/>
          </a:xfrm>
        </p:spPr>
        <p:txBody>
          <a:bodyPr/>
          <a:lstStyle/>
          <a:p>
            <a:pPr>
              <a:buSzPct val="90000"/>
              <a:buNone/>
              <a:defRPr/>
            </a:pPr>
            <a:r>
              <a:rPr lang="en-US" sz="3200" dirty="0" smtClean="0">
                <a:ea typeface="ＭＳ Ｐゴシック" pitchFamily="34" charset="-128"/>
              </a:rPr>
              <a:t> 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</a:t>
            </a:r>
            <a:r>
              <a:rPr lang="en-US" sz="3200" dirty="0" smtClean="0">
                <a:ea typeface="ＭＳ Ｐゴシック" pitchFamily="34" charset="-128"/>
              </a:rPr>
              <a:t>Computer scientists could never have designed the web because they would have tried to make it work.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800" dirty="0" smtClean="0">
                <a:ea typeface="ＭＳ Ｐゴシック" pitchFamily="34" charset="-128"/>
              </a:rPr>
              <a:t>	But the Web does “work.”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800" dirty="0" smtClean="0">
                <a:ea typeface="ＭＳ Ｐゴシック" pitchFamily="34" charset="-128"/>
              </a:rPr>
              <a:t>	What does it mean for the Web to “work</a:t>
            </a:r>
            <a:r>
              <a:rPr lang="en-US" sz="2800" dirty="0" smtClean="0">
                <a:ea typeface="ＭＳ Ｐゴシック" pitchFamily="34" charset="-128"/>
              </a:rPr>
              <a:t>”?</a:t>
            </a:r>
            <a:endParaRPr lang="en-US" sz="2800" dirty="0" smtClean="0">
              <a:ea typeface="ＭＳ Ｐゴシック" pitchFamily="34" charset="-128"/>
            </a:endParaRPr>
          </a:p>
          <a:p>
            <a:pPr lvl="1">
              <a:buSzPct val="90000"/>
              <a:buNone/>
              <a:defRPr/>
            </a:pPr>
            <a:endParaRPr lang="en-US" dirty="0" smtClean="0">
              <a:ea typeface="ＭＳ Ｐゴシック" pitchFamily="34" charset="-128"/>
            </a:endParaRPr>
          </a:p>
          <a:p>
            <a:pPr>
              <a:buSzPct val="90000"/>
              <a:buNone/>
              <a:defRPr/>
            </a:pPr>
            <a:endParaRPr lang="en-US" dirty="0" smtClean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v"/>
              <a:defRPr/>
            </a:pPr>
            <a:endParaRPr lang="en-US" dirty="0" smtClean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v"/>
              <a:defRPr/>
            </a:pPr>
            <a:endParaRPr lang="en-US" dirty="0" smtClean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20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200" b="1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Butler Lampson Paraphrased</a:t>
            </a:r>
            <a:endParaRPr lang="en-US" sz="32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 idx="4294967295"/>
          </p:nvPr>
        </p:nvSpPr>
        <p:spPr>
          <a:xfrm>
            <a:off x="2525713" y="0"/>
            <a:ext cx="5235575" cy="684213"/>
          </a:xfrm>
        </p:spPr>
        <p:txBody>
          <a:bodyPr/>
          <a:lstStyle/>
          <a:p>
            <a:pPr algn="ctr">
              <a:defRPr/>
            </a:pPr>
            <a:r>
              <a:rPr lang="en-US" b="1" dirty="0" smtClean="0">
                <a:solidFill>
                  <a:srgbClr val="131F49"/>
                </a:solidFill>
              </a:rPr>
              <a:t>Cyber Security Objectives</a:t>
            </a:r>
            <a:endParaRPr lang="en-US" b="1" dirty="0">
              <a:solidFill>
                <a:srgbClr val="131F49"/>
              </a:solidFill>
            </a:endParaRPr>
          </a:p>
        </p:txBody>
      </p:sp>
      <p:sp>
        <p:nvSpPr>
          <p:cNvPr id="23556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 dirty="0">
                <a:solidFill>
                  <a:srgbClr val="000000"/>
                </a:solidFill>
              </a:rPr>
              <a:t>© </a:t>
            </a:r>
            <a:r>
              <a:rPr lang="en-US" sz="1400" dirty="0" smtClean="0">
                <a:solidFill>
                  <a:srgbClr val="000000"/>
                </a:solidFill>
              </a:rPr>
              <a:t>Ravi  </a:t>
            </a:r>
            <a:r>
              <a:rPr lang="en-US" sz="1400" dirty="0">
                <a:solidFill>
                  <a:srgbClr val="000000"/>
                </a:solidFill>
              </a:rPr>
              <a:t>Sandhu</a:t>
            </a:r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23557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fld id="{FBAB7ED1-1CF0-4501-AD03-4ED9854218F4}" type="slidenum">
              <a:rPr lang="en-GB" sz="1400">
                <a:solidFill>
                  <a:srgbClr val="000000"/>
                </a:solidFill>
              </a:rPr>
              <a:pPr algn="r">
                <a:lnSpc>
                  <a:spcPct val="101000"/>
                </a:lnSpc>
                <a:tabLst>
                  <a:tab pos="723900" algn="l"/>
                  <a:tab pos="1447800" algn="l"/>
                  <a:tab pos="2171700" algn="l"/>
                </a:tabLst>
              </a:pPr>
              <a:t>3</a:t>
            </a:fld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23558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41" name="Rectangle 4"/>
          <p:cNvSpPr>
            <a:spLocks noChangeArrowheads="1"/>
          </p:cNvSpPr>
          <p:nvPr/>
        </p:nvSpPr>
        <p:spPr bwMode="auto">
          <a:xfrm>
            <a:off x="1265159" y="3810000"/>
            <a:ext cx="18700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1912" tIns="25400" rIns="61912" bIns="25400">
            <a:spAutoFit/>
          </a:bodyPr>
          <a:lstStyle/>
          <a:p>
            <a:pPr algn="ctr" defTabSz="895350" eaLnBrk="0">
              <a:lnSpc>
                <a:spcPct val="87000"/>
              </a:lnSpc>
            </a:pPr>
            <a:r>
              <a:rPr lang="en-US" sz="2400" b="1">
                <a:solidFill>
                  <a:srgbClr val="000000"/>
                </a:solidFill>
              </a:rPr>
              <a:t>INTEGRITY</a:t>
            </a:r>
          </a:p>
          <a:p>
            <a:pPr algn="ctr" defTabSz="895350" eaLnBrk="0">
              <a:lnSpc>
                <a:spcPct val="87000"/>
              </a:lnSpc>
            </a:pPr>
            <a:r>
              <a:rPr lang="en-US" sz="2400" b="1">
                <a:solidFill>
                  <a:srgbClr val="000000"/>
                </a:solidFill>
              </a:rPr>
              <a:t>modification</a:t>
            </a:r>
          </a:p>
        </p:txBody>
      </p:sp>
      <p:sp>
        <p:nvSpPr>
          <p:cNvPr id="42" name="Rectangle 5"/>
          <p:cNvSpPr>
            <a:spLocks noChangeArrowheads="1"/>
          </p:cNvSpPr>
          <p:nvPr/>
        </p:nvSpPr>
        <p:spPr bwMode="auto">
          <a:xfrm>
            <a:off x="6294359" y="3810000"/>
            <a:ext cx="23971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1912" tIns="25400" rIns="61912" bIns="25400">
            <a:spAutoFit/>
          </a:bodyPr>
          <a:lstStyle/>
          <a:p>
            <a:pPr algn="ctr" defTabSz="895350" eaLnBrk="0">
              <a:lnSpc>
                <a:spcPct val="87000"/>
              </a:lnSpc>
            </a:pPr>
            <a:r>
              <a:rPr lang="en-US" sz="2400" b="1">
                <a:solidFill>
                  <a:srgbClr val="000000"/>
                </a:solidFill>
              </a:rPr>
              <a:t>AVAILABILITY</a:t>
            </a:r>
          </a:p>
          <a:p>
            <a:pPr algn="ctr" defTabSz="895350" eaLnBrk="0">
              <a:lnSpc>
                <a:spcPct val="87000"/>
              </a:lnSpc>
            </a:pPr>
            <a:r>
              <a:rPr lang="en-US" sz="2400" b="1">
                <a:solidFill>
                  <a:srgbClr val="000000"/>
                </a:solidFill>
              </a:rPr>
              <a:t>access</a:t>
            </a:r>
          </a:p>
        </p:txBody>
      </p:sp>
      <p:grpSp>
        <p:nvGrpSpPr>
          <p:cNvPr id="43" name="Group 6"/>
          <p:cNvGrpSpPr>
            <a:grpSpLocks/>
          </p:cNvGrpSpPr>
          <p:nvPr/>
        </p:nvGrpSpPr>
        <p:grpSpPr bwMode="auto">
          <a:xfrm>
            <a:off x="3203497" y="2332038"/>
            <a:ext cx="2973387" cy="1765300"/>
            <a:chOff x="1917" y="1988"/>
            <a:chExt cx="1873" cy="1112"/>
          </a:xfrm>
        </p:grpSpPr>
        <p:sp>
          <p:nvSpPr>
            <p:cNvPr id="44" name="Oval 7"/>
            <p:cNvSpPr>
              <a:spLocks noChangeArrowheads="1"/>
            </p:cNvSpPr>
            <p:nvPr/>
          </p:nvSpPr>
          <p:spPr bwMode="auto">
            <a:xfrm>
              <a:off x="2676" y="1988"/>
              <a:ext cx="1114" cy="1112"/>
            </a:xfrm>
            <a:prstGeom prst="ellips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45" name="Oval 8"/>
            <p:cNvSpPr>
              <a:spLocks noChangeArrowheads="1"/>
            </p:cNvSpPr>
            <p:nvPr/>
          </p:nvSpPr>
          <p:spPr bwMode="auto">
            <a:xfrm>
              <a:off x="1917" y="1988"/>
              <a:ext cx="1114" cy="1112"/>
            </a:xfrm>
            <a:prstGeom prst="ellips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46" name="Rectangle 9"/>
          <p:cNvSpPr>
            <a:spLocks noChangeArrowheads="1"/>
          </p:cNvSpPr>
          <p:nvPr/>
        </p:nvSpPr>
        <p:spPr bwMode="auto">
          <a:xfrm>
            <a:off x="3170159" y="4953000"/>
            <a:ext cx="304006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1912" tIns="25400" rIns="61912" bIns="25400">
            <a:spAutoFit/>
          </a:bodyPr>
          <a:lstStyle/>
          <a:p>
            <a:pPr algn="ctr" defTabSz="895350" eaLnBrk="0">
              <a:lnSpc>
                <a:spcPct val="87000"/>
              </a:lnSpc>
            </a:pPr>
            <a:r>
              <a:rPr lang="en-US" sz="2400" b="1">
                <a:solidFill>
                  <a:srgbClr val="000000"/>
                </a:solidFill>
              </a:rPr>
              <a:t>CONFIDENTIALITY</a:t>
            </a:r>
          </a:p>
          <a:p>
            <a:pPr algn="ctr" defTabSz="895350" eaLnBrk="0">
              <a:lnSpc>
                <a:spcPct val="87000"/>
              </a:lnSpc>
            </a:pPr>
            <a:r>
              <a:rPr lang="en-US" sz="2400" b="1">
                <a:solidFill>
                  <a:srgbClr val="000000"/>
                </a:solidFill>
              </a:rPr>
              <a:t>disclosure</a:t>
            </a:r>
          </a:p>
        </p:txBody>
      </p:sp>
      <p:sp>
        <p:nvSpPr>
          <p:cNvPr id="47" name="Oval 10"/>
          <p:cNvSpPr>
            <a:spLocks noChangeArrowheads="1"/>
          </p:cNvSpPr>
          <p:nvPr/>
        </p:nvSpPr>
        <p:spPr bwMode="auto">
          <a:xfrm>
            <a:off x="3800397" y="2962275"/>
            <a:ext cx="1766887" cy="1765300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 idx="4294967295"/>
          </p:nvPr>
        </p:nvSpPr>
        <p:spPr>
          <a:xfrm>
            <a:off x="2525713" y="0"/>
            <a:ext cx="5235575" cy="684213"/>
          </a:xfrm>
        </p:spPr>
        <p:txBody>
          <a:bodyPr/>
          <a:lstStyle/>
          <a:p>
            <a:pPr algn="ctr">
              <a:defRPr/>
            </a:pPr>
            <a:r>
              <a:rPr lang="en-US" b="1" dirty="0" smtClean="0">
                <a:solidFill>
                  <a:srgbClr val="131F49"/>
                </a:solidFill>
              </a:rPr>
              <a:t>Cyber Security Objectives</a:t>
            </a:r>
            <a:endParaRPr lang="en-US" b="1" dirty="0">
              <a:solidFill>
                <a:srgbClr val="131F49"/>
              </a:solidFill>
            </a:endParaRPr>
          </a:p>
        </p:txBody>
      </p:sp>
      <p:sp>
        <p:nvSpPr>
          <p:cNvPr id="23556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 dirty="0">
                <a:solidFill>
                  <a:srgbClr val="000000"/>
                </a:solidFill>
              </a:rPr>
              <a:t>© </a:t>
            </a:r>
            <a:r>
              <a:rPr lang="en-US" sz="1400" dirty="0" smtClean="0">
                <a:solidFill>
                  <a:srgbClr val="000000"/>
                </a:solidFill>
              </a:rPr>
              <a:t>Ravi  </a:t>
            </a:r>
            <a:r>
              <a:rPr lang="en-US" sz="1400" dirty="0">
                <a:solidFill>
                  <a:srgbClr val="000000"/>
                </a:solidFill>
              </a:rPr>
              <a:t>Sandhu</a:t>
            </a:r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23557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fld id="{FBAB7ED1-1CF0-4501-AD03-4ED9854218F4}" type="slidenum">
              <a:rPr lang="en-GB" sz="1400">
                <a:solidFill>
                  <a:srgbClr val="000000"/>
                </a:solidFill>
              </a:rPr>
              <a:pPr algn="r">
                <a:lnSpc>
                  <a:spcPct val="101000"/>
                </a:lnSpc>
                <a:tabLst>
                  <a:tab pos="723900" algn="l"/>
                  <a:tab pos="1447800" algn="l"/>
                  <a:tab pos="2171700" algn="l"/>
                </a:tabLst>
              </a:pPr>
              <a:t>4</a:t>
            </a:fld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23558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1265159" y="3810000"/>
            <a:ext cx="18700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1912" tIns="25400" rIns="61912" bIns="25400">
            <a:spAutoFit/>
          </a:bodyPr>
          <a:lstStyle/>
          <a:p>
            <a:pPr algn="ctr" defTabSz="895350" eaLnBrk="0">
              <a:lnSpc>
                <a:spcPct val="87000"/>
              </a:lnSpc>
            </a:pPr>
            <a:r>
              <a:rPr lang="en-US" sz="2400" b="1">
                <a:solidFill>
                  <a:srgbClr val="000000"/>
                </a:solidFill>
              </a:rPr>
              <a:t>INTEGRITY</a:t>
            </a:r>
          </a:p>
          <a:p>
            <a:pPr algn="ctr" defTabSz="895350" eaLnBrk="0">
              <a:lnSpc>
                <a:spcPct val="87000"/>
              </a:lnSpc>
            </a:pPr>
            <a:r>
              <a:rPr lang="en-US" sz="2400" b="1">
                <a:solidFill>
                  <a:srgbClr val="000000"/>
                </a:solidFill>
              </a:rPr>
              <a:t>modification</a:t>
            </a: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6294359" y="3810000"/>
            <a:ext cx="23971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1912" tIns="25400" rIns="61912" bIns="25400">
            <a:spAutoFit/>
          </a:bodyPr>
          <a:lstStyle/>
          <a:p>
            <a:pPr algn="ctr" defTabSz="895350" eaLnBrk="0">
              <a:lnSpc>
                <a:spcPct val="87000"/>
              </a:lnSpc>
            </a:pPr>
            <a:r>
              <a:rPr lang="en-US" sz="2400" b="1">
                <a:solidFill>
                  <a:srgbClr val="000000"/>
                </a:solidFill>
              </a:rPr>
              <a:t>AVAILABILITY</a:t>
            </a:r>
          </a:p>
          <a:p>
            <a:pPr algn="ctr" defTabSz="895350" eaLnBrk="0">
              <a:lnSpc>
                <a:spcPct val="87000"/>
              </a:lnSpc>
            </a:pPr>
            <a:r>
              <a:rPr lang="en-US" sz="2400" b="1">
                <a:solidFill>
                  <a:srgbClr val="000000"/>
                </a:solidFill>
              </a:rPr>
              <a:t>access</a:t>
            </a:r>
          </a:p>
        </p:txBody>
      </p:sp>
      <p:grpSp>
        <p:nvGrpSpPr>
          <p:cNvPr id="15" name="Group 6"/>
          <p:cNvGrpSpPr>
            <a:grpSpLocks/>
          </p:cNvGrpSpPr>
          <p:nvPr/>
        </p:nvGrpSpPr>
        <p:grpSpPr bwMode="auto">
          <a:xfrm>
            <a:off x="3203497" y="2332038"/>
            <a:ext cx="2973387" cy="1765300"/>
            <a:chOff x="1917" y="1988"/>
            <a:chExt cx="1873" cy="1112"/>
          </a:xfrm>
        </p:grpSpPr>
        <p:sp>
          <p:nvSpPr>
            <p:cNvPr id="16" name="Oval 7"/>
            <p:cNvSpPr>
              <a:spLocks noChangeArrowheads="1"/>
            </p:cNvSpPr>
            <p:nvPr/>
          </p:nvSpPr>
          <p:spPr bwMode="auto">
            <a:xfrm>
              <a:off x="2676" y="1988"/>
              <a:ext cx="1114" cy="1112"/>
            </a:xfrm>
            <a:prstGeom prst="ellips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7" name="Oval 8"/>
            <p:cNvSpPr>
              <a:spLocks noChangeArrowheads="1"/>
            </p:cNvSpPr>
            <p:nvPr/>
          </p:nvSpPr>
          <p:spPr bwMode="auto">
            <a:xfrm>
              <a:off x="1917" y="1988"/>
              <a:ext cx="1114" cy="1112"/>
            </a:xfrm>
            <a:prstGeom prst="ellips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3170159" y="4953000"/>
            <a:ext cx="304006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1912" tIns="25400" rIns="61912" bIns="25400">
            <a:spAutoFit/>
          </a:bodyPr>
          <a:lstStyle/>
          <a:p>
            <a:pPr algn="ctr" defTabSz="895350" eaLnBrk="0">
              <a:lnSpc>
                <a:spcPct val="87000"/>
              </a:lnSpc>
            </a:pPr>
            <a:r>
              <a:rPr lang="en-US" sz="2400" b="1">
                <a:solidFill>
                  <a:srgbClr val="000000"/>
                </a:solidFill>
              </a:rPr>
              <a:t>CONFIDENTIALITY</a:t>
            </a:r>
          </a:p>
          <a:p>
            <a:pPr algn="ctr" defTabSz="895350" eaLnBrk="0">
              <a:lnSpc>
                <a:spcPct val="87000"/>
              </a:lnSpc>
            </a:pPr>
            <a:r>
              <a:rPr lang="en-US" sz="2400" b="1">
                <a:solidFill>
                  <a:srgbClr val="000000"/>
                </a:solidFill>
              </a:rPr>
              <a:t>disclosure</a:t>
            </a:r>
          </a:p>
        </p:txBody>
      </p:sp>
      <p:sp>
        <p:nvSpPr>
          <p:cNvPr id="19" name="Oval 10"/>
          <p:cNvSpPr>
            <a:spLocks noChangeArrowheads="1"/>
          </p:cNvSpPr>
          <p:nvPr/>
        </p:nvSpPr>
        <p:spPr bwMode="auto">
          <a:xfrm>
            <a:off x="3800397" y="2962275"/>
            <a:ext cx="1766887" cy="1765300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Oval 11"/>
          <p:cNvSpPr>
            <a:spLocks noChangeArrowheads="1"/>
          </p:cNvSpPr>
          <p:nvPr/>
        </p:nvSpPr>
        <p:spPr bwMode="auto">
          <a:xfrm>
            <a:off x="3806747" y="1709738"/>
            <a:ext cx="1766887" cy="1765300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4" name="Rectangle 12"/>
          <p:cNvSpPr>
            <a:spLocks noChangeArrowheads="1"/>
          </p:cNvSpPr>
          <p:nvPr/>
        </p:nvSpPr>
        <p:spPr bwMode="auto">
          <a:xfrm>
            <a:off x="5870497" y="1112838"/>
            <a:ext cx="1235075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defTabSz="895350" eaLnBrk="0">
              <a:lnSpc>
                <a:spcPct val="90000"/>
              </a:lnSpc>
            </a:pPr>
            <a:r>
              <a:rPr lang="en-US" sz="2400" b="1">
                <a:solidFill>
                  <a:srgbClr val="000000"/>
                </a:solidFill>
              </a:rPr>
              <a:t>USAGE</a:t>
            </a:r>
          </a:p>
          <a:p>
            <a:pPr algn="ctr" defTabSz="895350" eaLnBrk="0">
              <a:lnSpc>
                <a:spcPct val="90000"/>
              </a:lnSpc>
            </a:pPr>
            <a:r>
              <a:rPr lang="en-US" sz="2400" b="1">
                <a:solidFill>
                  <a:srgbClr val="000000"/>
                </a:solidFill>
              </a:rPr>
              <a:t>purpose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 idx="4294967295"/>
          </p:nvPr>
        </p:nvSpPr>
        <p:spPr>
          <a:xfrm>
            <a:off x="2525713" y="0"/>
            <a:ext cx="5235575" cy="684213"/>
          </a:xfrm>
        </p:spPr>
        <p:txBody>
          <a:bodyPr/>
          <a:lstStyle/>
          <a:p>
            <a:pPr algn="ctr">
              <a:defRPr/>
            </a:pPr>
            <a:r>
              <a:rPr lang="en-US" b="1" dirty="0" smtClean="0">
                <a:solidFill>
                  <a:srgbClr val="131F49"/>
                </a:solidFill>
              </a:rPr>
              <a:t>Cyber Security Objectives</a:t>
            </a:r>
            <a:endParaRPr lang="en-US" b="1" dirty="0">
              <a:solidFill>
                <a:srgbClr val="131F49"/>
              </a:solidFill>
            </a:endParaRPr>
          </a:p>
        </p:txBody>
      </p:sp>
      <p:sp>
        <p:nvSpPr>
          <p:cNvPr id="23556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 dirty="0">
                <a:solidFill>
                  <a:srgbClr val="000000"/>
                </a:solidFill>
              </a:rPr>
              <a:t>© </a:t>
            </a:r>
            <a:r>
              <a:rPr lang="en-US" sz="1400" dirty="0" smtClean="0">
                <a:solidFill>
                  <a:srgbClr val="000000"/>
                </a:solidFill>
              </a:rPr>
              <a:t>Ravi  </a:t>
            </a:r>
            <a:r>
              <a:rPr lang="en-US" sz="1400" dirty="0">
                <a:solidFill>
                  <a:srgbClr val="000000"/>
                </a:solidFill>
              </a:rPr>
              <a:t>Sandhu</a:t>
            </a:r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23557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fld id="{FBAB7ED1-1CF0-4501-AD03-4ED9854218F4}" type="slidenum">
              <a:rPr lang="en-GB" sz="1400">
                <a:solidFill>
                  <a:srgbClr val="000000"/>
                </a:solidFill>
              </a:rPr>
              <a:pPr algn="r">
                <a:lnSpc>
                  <a:spcPct val="101000"/>
                </a:lnSpc>
                <a:tabLst>
                  <a:tab pos="723900" algn="l"/>
                  <a:tab pos="1447800" algn="l"/>
                  <a:tab pos="2171700" algn="l"/>
                </a:tabLst>
              </a:pPr>
              <a:t>5</a:t>
            </a:fld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23558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1265159" y="3810000"/>
            <a:ext cx="18700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1912" tIns="25400" rIns="61912" bIns="25400">
            <a:spAutoFit/>
          </a:bodyPr>
          <a:lstStyle/>
          <a:p>
            <a:pPr algn="ctr" defTabSz="895350" eaLnBrk="0">
              <a:lnSpc>
                <a:spcPct val="87000"/>
              </a:lnSpc>
            </a:pPr>
            <a:r>
              <a:rPr lang="en-US" sz="2400" b="1">
                <a:solidFill>
                  <a:srgbClr val="000000"/>
                </a:solidFill>
              </a:rPr>
              <a:t>INTEGRITY</a:t>
            </a:r>
          </a:p>
          <a:p>
            <a:pPr algn="ctr" defTabSz="895350" eaLnBrk="0">
              <a:lnSpc>
                <a:spcPct val="87000"/>
              </a:lnSpc>
            </a:pPr>
            <a:r>
              <a:rPr lang="en-US" sz="2400" b="1">
                <a:solidFill>
                  <a:srgbClr val="000000"/>
                </a:solidFill>
              </a:rPr>
              <a:t>modification</a:t>
            </a: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6294359" y="3810000"/>
            <a:ext cx="23971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1912" tIns="25400" rIns="61912" bIns="25400">
            <a:spAutoFit/>
          </a:bodyPr>
          <a:lstStyle/>
          <a:p>
            <a:pPr algn="ctr" defTabSz="895350" eaLnBrk="0">
              <a:lnSpc>
                <a:spcPct val="87000"/>
              </a:lnSpc>
            </a:pPr>
            <a:r>
              <a:rPr lang="en-US" sz="2400" b="1">
                <a:solidFill>
                  <a:srgbClr val="000000"/>
                </a:solidFill>
              </a:rPr>
              <a:t>AVAILABILITY</a:t>
            </a:r>
          </a:p>
          <a:p>
            <a:pPr algn="ctr" defTabSz="895350" eaLnBrk="0">
              <a:lnSpc>
                <a:spcPct val="87000"/>
              </a:lnSpc>
            </a:pPr>
            <a:r>
              <a:rPr lang="en-US" sz="2400" b="1">
                <a:solidFill>
                  <a:srgbClr val="000000"/>
                </a:solidFill>
              </a:rPr>
              <a:t>access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203497" y="2332038"/>
            <a:ext cx="2973387" cy="1765300"/>
            <a:chOff x="1917" y="1988"/>
            <a:chExt cx="1873" cy="1112"/>
          </a:xfrm>
        </p:grpSpPr>
        <p:sp>
          <p:nvSpPr>
            <p:cNvPr id="16" name="Oval 7"/>
            <p:cNvSpPr>
              <a:spLocks noChangeArrowheads="1"/>
            </p:cNvSpPr>
            <p:nvPr/>
          </p:nvSpPr>
          <p:spPr bwMode="auto">
            <a:xfrm>
              <a:off x="2676" y="1988"/>
              <a:ext cx="1114" cy="1112"/>
            </a:xfrm>
            <a:prstGeom prst="ellips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7" name="Oval 8"/>
            <p:cNvSpPr>
              <a:spLocks noChangeArrowheads="1"/>
            </p:cNvSpPr>
            <p:nvPr/>
          </p:nvSpPr>
          <p:spPr bwMode="auto">
            <a:xfrm>
              <a:off x="1917" y="1988"/>
              <a:ext cx="1114" cy="1112"/>
            </a:xfrm>
            <a:prstGeom prst="ellips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3170159" y="4953000"/>
            <a:ext cx="304006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1912" tIns="25400" rIns="61912" bIns="25400">
            <a:spAutoFit/>
          </a:bodyPr>
          <a:lstStyle/>
          <a:p>
            <a:pPr algn="ctr" defTabSz="895350" eaLnBrk="0">
              <a:lnSpc>
                <a:spcPct val="87000"/>
              </a:lnSpc>
            </a:pPr>
            <a:r>
              <a:rPr lang="en-US" sz="2400" b="1">
                <a:solidFill>
                  <a:srgbClr val="000000"/>
                </a:solidFill>
              </a:rPr>
              <a:t>CONFIDENTIALITY</a:t>
            </a:r>
          </a:p>
          <a:p>
            <a:pPr algn="ctr" defTabSz="895350" eaLnBrk="0">
              <a:lnSpc>
                <a:spcPct val="87000"/>
              </a:lnSpc>
            </a:pPr>
            <a:r>
              <a:rPr lang="en-US" sz="2400" b="1">
                <a:solidFill>
                  <a:srgbClr val="000000"/>
                </a:solidFill>
              </a:rPr>
              <a:t>disclosure</a:t>
            </a:r>
          </a:p>
        </p:txBody>
      </p:sp>
      <p:sp>
        <p:nvSpPr>
          <p:cNvPr id="19" name="Oval 10"/>
          <p:cNvSpPr>
            <a:spLocks noChangeArrowheads="1"/>
          </p:cNvSpPr>
          <p:nvPr/>
        </p:nvSpPr>
        <p:spPr bwMode="auto">
          <a:xfrm>
            <a:off x="3800397" y="2962275"/>
            <a:ext cx="1766887" cy="1765300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Oval 11"/>
          <p:cNvSpPr>
            <a:spLocks noChangeArrowheads="1"/>
          </p:cNvSpPr>
          <p:nvPr/>
        </p:nvSpPr>
        <p:spPr bwMode="auto">
          <a:xfrm>
            <a:off x="3806747" y="1709738"/>
            <a:ext cx="1766887" cy="1765300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4" name="Rectangle 12"/>
          <p:cNvSpPr>
            <a:spLocks noChangeArrowheads="1"/>
          </p:cNvSpPr>
          <p:nvPr/>
        </p:nvSpPr>
        <p:spPr bwMode="auto">
          <a:xfrm>
            <a:off x="5870497" y="1112838"/>
            <a:ext cx="1235075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defTabSz="895350" eaLnBrk="0">
              <a:lnSpc>
                <a:spcPct val="90000"/>
              </a:lnSpc>
            </a:pPr>
            <a:r>
              <a:rPr lang="en-US" sz="2400" b="1">
                <a:solidFill>
                  <a:srgbClr val="000000"/>
                </a:solidFill>
              </a:rPr>
              <a:t>USAGE</a:t>
            </a:r>
          </a:p>
          <a:p>
            <a:pPr algn="ctr" defTabSz="895350" eaLnBrk="0">
              <a:lnSpc>
                <a:spcPct val="90000"/>
              </a:lnSpc>
            </a:pPr>
            <a:r>
              <a:rPr lang="en-US" sz="2400" b="1">
                <a:solidFill>
                  <a:srgbClr val="000000"/>
                </a:solidFill>
              </a:rPr>
              <a:t>purpose</a:t>
            </a:r>
          </a:p>
        </p:txBody>
      </p:sp>
      <p:sp>
        <p:nvSpPr>
          <p:cNvPr id="15" name="Oval 19"/>
          <p:cNvSpPr>
            <a:spLocks noChangeArrowheads="1"/>
          </p:cNvSpPr>
          <p:nvPr/>
        </p:nvSpPr>
        <p:spPr bwMode="auto">
          <a:xfrm>
            <a:off x="2650042" y="1622175"/>
            <a:ext cx="4814887" cy="4810125"/>
          </a:xfrm>
          <a:prstGeom prst="ellipse">
            <a:avLst/>
          </a:prstGeom>
          <a:solidFill>
            <a:srgbClr val="FFFFFF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000000"/>
                </a:solidFill>
              </a:rPr>
              <a:t>USAGE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AE6465F9-F51D-4261-B903-1E61C6D07A11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6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0485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en-US" sz="4000" b="1" dirty="0" smtClean="0">
                <a:solidFill>
                  <a:srgbClr val="131F49"/>
                </a:solidFill>
              </a:rPr>
              <a:t>Authorization Systems</a:t>
            </a:r>
            <a:endParaRPr lang="en-US" sz="4000" b="1" kern="0" dirty="0">
              <a:solidFill>
                <a:srgbClr val="131F49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 dirty="0">
                <a:solidFill>
                  <a:srgbClr val="000000"/>
                </a:solidFill>
              </a:rPr>
              <a:t>© </a:t>
            </a:r>
            <a:r>
              <a:rPr lang="en-US" sz="1400" dirty="0" smtClean="0">
                <a:solidFill>
                  <a:srgbClr val="000000"/>
                </a:solidFill>
              </a:rPr>
              <a:t>Ravi  </a:t>
            </a:r>
            <a:r>
              <a:rPr lang="en-US" sz="1400" dirty="0">
                <a:solidFill>
                  <a:srgbClr val="000000"/>
                </a:solidFill>
              </a:rPr>
              <a:t>Sandhu</a:t>
            </a:r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66294" y="4475749"/>
            <a:ext cx="2733441" cy="107721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/>
              <a:t>Policy</a:t>
            </a:r>
          </a:p>
          <a:p>
            <a:pPr algn="ctr"/>
            <a:r>
              <a:rPr lang="en-US" sz="3200" b="1" dirty="0" smtClean="0"/>
              <a:t>Specification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899080" y="1756612"/>
            <a:ext cx="2121093" cy="107721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/>
              <a:t>Dynamics</a:t>
            </a:r>
          </a:p>
          <a:p>
            <a:pPr algn="ctr"/>
            <a:r>
              <a:rPr lang="en-US" sz="3200" b="1" dirty="0" smtClean="0"/>
              <a:t>Agility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882465" y="4668253"/>
            <a:ext cx="2690160" cy="58477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/>
              <a:t>Enforcement</a:t>
            </a:r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3399734" y="4964272"/>
            <a:ext cx="348273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18" idx="2"/>
            <a:endCxn id="19" idx="0"/>
          </p:cNvCxnSpPr>
          <p:nvPr/>
        </p:nvCxnSpPr>
        <p:spPr bwMode="auto">
          <a:xfrm>
            <a:off x="4959627" y="2833830"/>
            <a:ext cx="3267918" cy="183442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18" idx="2"/>
            <a:endCxn id="17" idx="0"/>
          </p:cNvCxnSpPr>
          <p:nvPr/>
        </p:nvCxnSpPr>
        <p:spPr bwMode="auto">
          <a:xfrm flipH="1">
            <a:off x="2033015" y="2833830"/>
            <a:ext cx="2926612" cy="164191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348040" y="1680791"/>
            <a:ext cx="239039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Grand</a:t>
            </a:r>
          </a:p>
          <a:p>
            <a:r>
              <a:rPr lang="en-US" sz="3600" dirty="0" smtClean="0"/>
              <a:t>Challenge </a:t>
            </a:r>
          </a:p>
          <a:p>
            <a:r>
              <a:rPr lang="en-US" sz="3600" dirty="0" smtClean="0"/>
              <a:t>arena</a:t>
            </a:r>
            <a:endParaRPr lang="en-US" sz="3600" dirty="0"/>
          </a:p>
        </p:txBody>
      </p:sp>
      <p:sp>
        <p:nvSpPr>
          <p:cNvPr id="24" name="Right Arrow 23"/>
          <p:cNvSpPr/>
          <p:nvPr/>
        </p:nvSpPr>
        <p:spPr bwMode="auto">
          <a:xfrm>
            <a:off x="2735258" y="2073322"/>
            <a:ext cx="978408" cy="484632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0" y="914400"/>
            <a:ext cx="10080625" cy="5842000"/>
          </a:xfrm>
        </p:spPr>
        <p:txBody>
          <a:bodyPr/>
          <a:lstStyle/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Discretionary Access Control (DAC)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800" dirty="0" smtClean="0">
                <a:ea typeface="ＭＳ Ｐゴシック" pitchFamily="34" charset="-128"/>
              </a:rPr>
              <a:t>Owner controls access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800" dirty="0" smtClean="0">
                <a:ea typeface="ＭＳ Ｐゴシック" pitchFamily="34" charset="-128"/>
              </a:rPr>
              <a:t> But only to the original, not to copies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Mandatory Access Control (MAC)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800" dirty="0" smtClean="0">
                <a:ea typeface="ＭＳ Ｐゴシック" pitchFamily="34" charset="-128"/>
              </a:rPr>
              <a:t> Same as Lattice-Based Access Control (LBAC)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800" dirty="0" smtClean="0">
                <a:ea typeface="ＭＳ Ｐゴシック" pitchFamily="34" charset="-128"/>
              </a:rPr>
              <a:t> Access based on security labels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800" dirty="0" smtClean="0">
                <a:ea typeface="ＭＳ Ｐゴシック" pitchFamily="34" charset="-128"/>
              </a:rPr>
              <a:t> Labels propagate to copies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Role-Based Access Control (RBAC)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800" dirty="0" smtClean="0">
                <a:ea typeface="ＭＳ Ｐゴシック" pitchFamily="34" charset="-128"/>
              </a:rPr>
              <a:t> Access based on roles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800" dirty="0" smtClean="0">
                <a:ea typeface="ＭＳ Ｐゴシック" pitchFamily="34" charset="-128"/>
              </a:rPr>
              <a:t> Can be configured to do DAC or MAC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800" dirty="0" smtClean="0">
                <a:ea typeface="ＭＳ Ｐゴシック" pitchFamily="34" charset="-128"/>
              </a:rPr>
              <a:t> Generalizes to Attribute-Based Access Control (ABAC)</a:t>
            </a:r>
          </a:p>
          <a:p>
            <a:pPr>
              <a:buSzPct val="90000"/>
              <a:buNone/>
              <a:defRPr/>
            </a:pPr>
            <a:endParaRPr lang="en-US" sz="2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7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/>
              <a:t>World-Leadi</a:t>
            </a:r>
            <a:r>
              <a:rPr lang="en-US" sz="1600" i="1" dirty="0"/>
              <a:t>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b="1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Access Control Models</a:t>
            </a:r>
            <a:endParaRPr lang="en-US" sz="40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395663" y="6062292"/>
            <a:ext cx="6978316" cy="400110"/>
          </a:xfrm>
          <a:prstGeom prst="rect">
            <a:avLst/>
          </a:prstGeom>
          <a:noFill/>
          <a:ln w="38100">
            <a:solidFill>
              <a:srgbClr val="CC33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CC3300"/>
                </a:solidFill>
              </a:rPr>
              <a:t>Numerous other models but only 3 </a:t>
            </a:r>
            <a:r>
              <a:rPr lang="en-US" sz="2000" b="1" dirty="0" smtClean="0">
                <a:solidFill>
                  <a:srgbClr val="CC3300"/>
                </a:solidFill>
              </a:rPr>
              <a:t>successes: SO FAR</a:t>
            </a:r>
            <a:endParaRPr lang="en-US" sz="2000" b="1" dirty="0">
              <a:solidFill>
                <a:srgbClr val="CC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 idx="4294967295"/>
          </p:nvPr>
        </p:nvSpPr>
        <p:spPr>
          <a:xfrm>
            <a:off x="2525713" y="0"/>
            <a:ext cx="5235575" cy="684213"/>
          </a:xfrm>
        </p:spPr>
        <p:txBody>
          <a:bodyPr/>
          <a:lstStyle/>
          <a:p>
            <a:pPr algn="ctr">
              <a:defRPr/>
            </a:pPr>
            <a:r>
              <a:rPr lang="en-US" sz="2800" b="1" dirty="0" smtClean="0">
                <a:solidFill>
                  <a:srgbClr val="131F49"/>
                </a:solidFill>
              </a:rPr>
              <a:t>Discretionary Access Control</a:t>
            </a:r>
            <a:endParaRPr lang="en-US" sz="2800" b="1" dirty="0">
              <a:solidFill>
                <a:srgbClr val="131F49"/>
              </a:solidFill>
            </a:endParaRPr>
          </a:p>
        </p:txBody>
      </p:sp>
      <p:sp>
        <p:nvSpPr>
          <p:cNvPr id="23556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 dirty="0">
                <a:solidFill>
                  <a:srgbClr val="000000"/>
                </a:solidFill>
              </a:rPr>
              <a:t>© </a:t>
            </a:r>
            <a:r>
              <a:rPr lang="en-US" sz="1400" dirty="0" smtClean="0">
                <a:solidFill>
                  <a:srgbClr val="000000"/>
                </a:solidFill>
              </a:rPr>
              <a:t>Ravi  </a:t>
            </a:r>
            <a:r>
              <a:rPr lang="en-US" sz="1400" dirty="0">
                <a:solidFill>
                  <a:srgbClr val="000000"/>
                </a:solidFill>
              </a:rPr>
              <a:t>Sandhu</a:t>
            </a:r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23557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fld id="{FBAB7ED1-1CF0-4501-AD03-4ED9854218F4}" type="slidenum">
              <a:rPr lang="en-GB" sz="1400">
                <a:solidFill>
                  <a:srgbClr val="000000"/>
                </a:solidFill>
              </a:rPr>
              <a:pPr algn="r">
                <a:lnSpc>
                  <a:spcPct val="101000"/>
                </a:lnSpc>
                <a:tabLst>
                  <a:tab pos="723900" algn="l"/>
                  <a:tab pos="1447800" algn="l"/>
                  <a:tab pos="2171700" algn="l"/>
                </a:tabLst>
              </a:pPr>
              <a:t>8</a:t>
            </a:fld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23558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4755568" y="1646238"/>
            <a:ext cx="1854200" cy="1042987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lIns="98189" tIns="48233" rIns="98189" bIns="48233" anchor="ctr"/>
          <a:lstStyle/>
          <a:p>
            <a:pPr algn="ctr" defTabSz="496888" eaLnBrk="0">
              <a:buClrTx/>
              <a:buSzTx/>
              <a:buFontTx/>
              <a:buNone/>
            </a:pPr>
            <a:r>
              <a:rPr lang="en-US" sz="2600" b="1">
                <a:solidFill>
                  <a:srgbClr val="000000"/>
                </a:solidFill>
              </a:rPr>
              <a:t>File F</a:t>
            </a: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7438443" y="1646238"/>
            <a:ext cx="954087" cy="973137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lIns="68904" tIns="27562" rIns="68904" bIns="27562">
            <a:spAutoFit/>
          </a:bodyPr>
          <a:lstStyle/>
          <a:p>
            <a:pPr marL="371475" indent="-371475" defTabSz="992188" eaLnBrk="0">
              <a:lnSpc>
                <a:spcPct val="88000"/>
              </a:lnSpc>
              <a:spcBef>
                <a:spcPct val="43000"/>
              </a:spcBef>
              <a:buClrTx/>
              <a:buSzTx/>
              <a:buFontTx/>
              <a:buNone/>
            </a:pPr>
            <a:r>
              <a:rPr lang="en-US" sz="2600" b="1">
                <a:solidFill>
                  <a:srgbClr val="000000"/>
                </a:solidFill>
              </a:rPr>
              <a:t>A:r</a:t>
            </a:r>
          </a:p>
          <a:p>
            <a:pPr marL="371475" indent="-371475" defTabSz="992188" eaLnBrk="0">
              <a:lnSpc>
                <a:spcPct val="88000"/>
              </a:lnSpc>
              <a:spcBef>
                <a:spcPct val="43000"/>
              </a:spcBef>
              <a:buClrTx/>
              <a:buSzTx/>
              <a:buFontTx/>
              <a:buNone/>
            </a:pPr>
            <a:r>
              <a:rPr lang="en-US" sz="2600" b="1">
                <a:solidFill>
                  <a:srgbClr val="000000"/>
                </a:solidFill>
              </a:rPr>
              <a:t>A:w</a:t>
            </a: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4811130" y="3622675"/>
            <a:ext cx="1852613" cy="10414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lIns="98189" tIns="48233" rIns="98189" bIns="48233" anchor="ctr"/>
          <a:lstStyle/>
          <a:p>
            <a:pPr algn="ctr" defTabSz="496888" eaLnBrk="0">
              <a:buClrTx/>
              <a:buSzTx/>
              <a:buFontTx/>
              <a:buNone/>
            </a:pPr>
            <a:r>
              <a:rPr lang="en-US" sz="2600" b="1">
                <a:solidFill>
                  <a:srgbClr val="000000"/>
                </a:solidFill>
              </a:rPr>
              <a:t>File G</a:t>
            </a:r>
          </a:p>
        </p:txBody>
      </p: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7411455" y="3622675"/>
            <a:ext cx="995363" cy="974725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lIns="68904" tIns="27562" rIns="68904" bIns="27562">
            <a:spAutoFit/>
          </a:bodyPr>
          <a:lstStyle/>
          <a:p>
            <a:pPr marL="371475" indent="-371475" defTabSz="992188" eaLnBrk="0">
              <a:lnSpc>
                <a:spcPct val="88000"/>
              </a:lnSpc>
              <a:spcBef>
                <a:spcPct val="43000"/>
              </a:spcBef>
              <a:buClrTx/>
              <a:buSzTx/>
              <a:buFontTx/>
              <a:buNone/>
            </a:pPr>
            <a:r>
              <a:rPr lang="en-US" sz="2600" b="1">
                <a:solidFill>
                  <a:srgbClr val="000000"/>
                </a:solidFill>
              </a:rPr>
              <a:t>B:r</a:t>
            </a:r>
          </a:p>
          <a:p>
            <a:pPr marL="371475" indent="-371475" defTabSz="992188" eaLnBrk="0">
              <a:lnSpc>
                <a:spcPct val="88000"/>
              </a:lnSpc>
              <a:spcBef>
                <a:spcPct val="43000"/>
              </a:spcBef>
              <a:buClrTx/>
              <a:buSzTx/>
              <a:buFontTx/>
              <a:buNone/>
            </a:pPr>
            <a:r>
              <a:rPr lang="en-US" sz="2600" b="1">
                <a:solidFill>
                  <a:srgbClr val="000000"/>
                </a:solidFill>
              </a:rPr>
              <a:t>A:w</a:t>
            </a:r>
          </a:p>
        </p:txBody>
      </p:sp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986588" y="5322888"/>
            <a:ext cx="4788569" cy="955909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 lIns="68904" tIns="27562" rIns="68904" bIns="27562">
            <a:spAutoFit/>
          </a:bodyPr>
          <a:lstStyle/>
          <a:p>
            <a:pPr algn="ctr" defTabSz="992188" eaLnBrk="0">
              <a:lnSpc>
                <a:spcPct val="90000"/>
              </a:lnSpc>
              <a:spcBef>
                <a:spcPct val="45000"/>
              </a:spcBef>
              <a:buClrTx/>
              <a:buSzTx/>
              <a:buFontTx/>
              <a:buNone/>
              <a:defRPr/>
            </a:pPr>
            <a:r>
              <a:rPr lang="en-US" sz="2600" b="1" dirty="0">
                <a:solidFill>
                  <a:srgbClr val="000000"/>
                </a:solidFill>
              </a:rPr>
              <a:t>B cannot read file </a:t>
            </a:r>
            <a:r>
              <a:rPr lang="en-US" sz="2600" b="1" dirty="0" smtClean="0">
                <a:solidFill>
                  <a:srgbClr val="000000"/>
                </a:solidFill>
              </a:rPr>
              <a:t>F</a:t>
            </a:r>
          </a:p>
          <a:p>
            <a:pPr algn="ctr" defTabSz="992188" eaLnBrk="0">
              <a:lnSpc>
                <a:spcPct val="90000"/>
              </a:lnSpc>
              <a:spcBef>
                <a:spcPct val="45000"/>
              </a:spcBef>
              <a:buClrTx/>
              <a:buSzTx/>
              <a:buFontTx/>
              <a:buNone/>
              <a:defRPr/>
            </a:pPr>
            <a:r>
              <a:rPr lang="en-US" sz="2600" b="1" dirty="0" smtClean="0">
                <a:solidFill>
                  <a:srgbClr val="000000"/>
                </a:solidFill>
              </a:rPr>
              <a:t>A trusted not to copy F to G</a:t>
            </a:r>
            <a:endParaRPr lang="en-US" sz="2600" b="1" dirty="0">
              <a:solidFill>
                <a:srgbClr val="000000"/>
              </a:solidFill>
            </a:endParaRPr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7425743" y="987425"/>
            <a:ext cx="814387" cy="40005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8904" tIns="27562" rIns="68904" bIns="27562">
            <a:spAutoFit/>
          </a:bodyPr>
          <a:lstStyle/>
          <a:p>
            <a:pPr defTabSz="496888" eaLnBrk="0">
              <a:lnSpc>
                <a:spcPct val="87000"/>
              </a:lnSpc>
              <a:buClrTx/>
              <a:buSzTx/>
              <a:buFontTx/>
              <a:buNone/>
            </a:pPr>
            <a:r>
              <a:rPr lang="en-US" sz="2600" b="1">
                <a:solidFill>
                  <a:srgbClr val="000000"/>
                </a:solidFill>
              </a:rPr>
              <a:t>ACL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 idx="4294967295"/>
          </p:nvPr>
        </p:nvSpPr>
        <p:spPr>
          <a:xfrm>
            <a:off x="2525713" y="0"/>
            <a:ext cx="5235575" cy="684213"/>
          </a:xfrm>
        </p:spPr>
        <p:txBody>
          <a:bodyPr/>
          <a:lstStyle/>
          <a:p>
            <a:pPr algn="ctr">
              <a:defRPr/>
            </a:pPr>
            <a:r>
              <a:rPr lang="en-US" sz="2800" b="1" dirty="0" smtClean="0">
                <a:solidFill>
                  <a:srgbClr val="131F49"/>
                </a:solidFill>
              </a:rPr>
              <a:t>Discretionary Access Control</a:t>
            </a:r>
            <a:endParaRPr lang="en-US" sz="2800" b="1" dirty="0">
              <a:solidFill>
                <a:srgbClr val="131F49"/>
              </a:solidFill>
            </a:endParaRPr>
          </a:p>
        </p:txBody>
      </p:sp>
      <p:sp>
        <p:nvSpPr>
          <p:cNvPr id="23556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 dirty="0">
                <a:solidFill>
                  <a:srgbClr val="000000"/>
                </a:solidFill>
              </a:rPr>
              <a:t>© </a:t>
            </a:r>
            <a:r>
              <a:rPr lang="en-US" sz="1400" dirty="0" smtClean="0">
                <a:solidFill>
                  <a:srgbClr val="000000"/>
                </a:solidFill>
              </a:rPr>
              <a:t>Ravi  </a:t>
            </a:r>
            <a:r>
              <a:rPr lang="en-US" sz="1400" dirty="0">
                <a:solidFill>
                  <a:srgbClr val="000000"/>
                </a:solidFill>
              </a:rPr>
              <a:t>Sandhu</a:t>
            </a:r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23557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fld id="{FBAB7ED1-1CF0-4501-AD03-4ED9854218F4}" type="slidenum">
              <a:rPr lang="en-GB" sz="1400">
                <a:solidFill>
                  <a:srgbClr val="000000"/>
                </a:solidFill>
              </a:rPr>
              <a:pPr algn="r">
                <a:lnSpc>
                  <a:spcPct val="101000"/>
                </a:lnSpc>
                <a:tabLst>
                  <a:tab pos="723900" algn="l"/>
                  <a:tab pos="1447800" algn="l"/>
                  <a:tab pos="2171700" algn="l"/>
                </a:tabLst>
              </a:pPr>
              <a:t>9</a:t>
            </a:fld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23558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5497513" y="2027238"/>
            <a:ext cx="1852612" cy="1042987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lIns="98189" tIns="48233" rIns="98189" bIns="48233" anchor="ctr"/>
          <a:lstStyle/>
          <a:p>
            <a:pPr algn="ctr" defTabSz="496888" eaLnBrk="0">
              <a:buClrTx/>
              <a:buSzTx/>
              <a:buFontTx/>
              <a:buNone/>
            </a:pPr>
            <a:r>
              <a:rPr lang="en-US" sz="2600" b="1">
                <a:solidFill>
                  <a:srgbClr val="000000"/>
                </a:solidFill>
              </a:rPr>
              <a:t>File F</a:t>
            </a: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8178800" y="2027238"/>
            <a:ext cx="955675" cy="973137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lIns="68904" tIns="27562" rIns="68904" bIns="27562">
            <a:spAutoFit/>
          </a:bodyPr>
          <a:lstStyle/>
          <a:p>
            <a:pPr marL="371475" indent="-371475" defTabSz="992188" eaLnBrk="0">
              <a:lnSpc>
                <a:spcPct val="88000"/>
              </a:lnSpc>
              <a:spcBef>
                <a:spcPct val="43000"/>
              </a:spcBef>
              <a:buClrTx/>
              <a:buSzTx/>
              <a:buFontTx/>
              <a:buNone/>
            </a:pPr>
            <a:r>
              <a:rPr lang="en-US" sz="2600" b="1">
                <a:solidFill>
                  <a:srgbClr val="000000"/>
                </a:solidFill>
              </a:rPr>
              <a:t>A:r</a:t>
            </a:r>
          </a:p>
          <a:p>
            <a:pPr marL="371475" indent="-371475" defTabSz="992188" eaLnBrk="0">
              <a:lnSpc>
                <a:spcPct val="88000"/>
              </a:lnSpc>
              <a:spcBef>
                <a:spcPct val="43000"/>
              </a:spcBef>
              <a:buClrTx/>
              <a:buSzTx/>
              <a:buFontTx/>
              <a:buNone/>
            </a:pPr>
            <a:r>
              <a:rPr lang="en-US" sz="2600" b="1">
                <a:solidFill>
                  <a:srgbClr val="000000"/>
                </a:solidFill>
              </a:rPr>
              <a:t>A:w</a:t>
            </a:r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5551488" y="4003675"/>
            <a:ext cx="1854200" cy="10414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lIns="98189" tIns="48233" rIns="98189" bIns="48233" anchor="ctr"/>
          <a:lstStyle/>
          <a:p>
            <a:pPr algn="ctr" defTabSz="496888" eaLnBrk="0">
              <a:buClrTx/>
              <a:buSzTx/>
              <a:buFontTx/>
              <a:buNone/>
            </a:pPr>
            <a:r>
              <a:rPr lang="en-US" sz="2600" b="1">
                <a:solidFill>
                  <a:srgbClr val="000000"/>
                </a:solidFill>
              </a:rPr>
              <a:t>File G</a:t>
            </a:r>
          </a:p>
        </p:txBody>
      </p: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8151813" y="4003675"/>
            <a:ext cx="995362" cy="974725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lIns="68904" tIns="27562" rIns="68904" bIns="27562">
            <a:spAutoFit/>
          </a:bodyPr>
          <a:lstStyle/>
          <a:p>
            <a:pPr marL="371475" indent="-371475" defTabSz="992188" eaLnBrk="0">
              <a:lnSpc>
                <a:spcPct val="88000"/>
              </a:lnSpc>
              <a:spcBef>
                <a:spcPct val="43000"/>
              </a:spcBef>
              <a:buClrTx/>
              <a:buSzTx/>
              <a:buFontTx/>
              <a:buNone/>
            </a:pPr>
            <a:r>
              <a:rPr lang="en-US" sz="2600" b="1">
                <a:solidFill>
                  <a:srgbClr val="000000"/>
                </a:solidFill>
              </a:rPr>
              <a:t>B:r</a:t>
            </a:r>
          </a:p>
          <a:p>
            <a:pPr marL="371475" indent="-371475" defTabSz="992188" eaLnBrk="0">
              <a:lnSpc>
                <a:spcPct val="88000"/>
              </a:lnSpc>
              <a:spcBef>
                <a:spcPct val="43000"/>
              </a:spcBef>
              <a:buClrTx/>
              <a:buSzTx/>
              <a:buFontTx/>
              <a:buNone/>
            </a:pPr>
            <a:r>
              <a:rPr lang="en-US" sz="2600" b="1">
                <a:solidFill>
                  <a:srgbClr val="000000"/>
                </a:solidFill>
              </a:rPr>
              <a:t>A:w</a:t>
            </a:r>
          </a:p>
        </p:txBody>
      </p:sp>
      <p:sp>
        <p:nvSpPr>
          <p:cNvPr id="22" name="Rectangle 7"/>
          <p:cNvSpPr txBox="1">
            <a:spLocks noChangeArrowheads="1"/>
          </p:cNvSpPr>
          <p:nvPr/>
        </p:nvSpPr>
        <p:spPr>
          <a:xfrm>
            <a:off x="1458913" y="5456238"/>
            <a:ext cx="7165975" cy="486550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  <a:miter lim="800000"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68904" tIns="27562" rIns="68904" bIns="27562">
            <a:spAutoFit/>
          </a:bodyPr>
          <a:lstStyle/>
          <a:p>
            <a:pPr marL="0" marR="0" lvl="0" indent="107950" algn="ctr" defTabSz="457200" rtl="0" eaLnBrk="0" fontAlgn="base" latinLnBrk="0" hangingPunct="0">
              <a:lnSpc>
                <a:spcPct val="100000"/>
              </a:lnSpc>
              <a:spcBef>
                <a:spcPct val="4500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  <a:defRPr/>
            </a:pPr>
            <a:r>
              <a:rPr lang="en-US" sz="2800" kern="0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But trusting A does not stop Trojan Horses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8166100" y="1368425"/>
            <a:ext cx="814388" cy="40005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8904" tIns="27562" rIns="68904" bIns="27562">
            <a:spAutoFit/>
          </a:bodyPr>
          <a:lstStyle/>
          <a:p>
            <a:pPr defTabSz="496888" eaLnBrk="0">
              <a:lnSpc>
                <a:spcPct val="87000"/>
              </a:lnSpc>
              <a:buClrTx/>
              <a:buSzTx/>
              <a:buFontTx/>
              <a:buNone/>
            </a:pPr>
            <a:r>
              <a:rPr lang="en-US" sz="2600" b="1">
                <a:solidFill>
                  <a:srgbClr val="000000"/>
                </a:solidFill>
              </a:rPr>
              <a:t>ACL</a:t>
            </a:r>
          </a:p>
        </p:txBody>
      </p:sp>
      <p:sp>
        <p:nvSpPr>
          <p:cNvPr id="24" name="Rectangle 9"/>
          <p:cNvSpPr>
            <a:spLocks noChangeArrowheads="1"/>
          </p:cNvSpPr>
          <p:nvPr/>
        </p:nvSpPr>
        <p:spPr bwMode="auto">
          <a:xfrm>
            <a:off x="2000250" y="1387475"/>
            <a:ext cx="374650" cy="40005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8904" tIns="27562" rIns="68904" bIns="27562">
            <a:spAutoFit/>
          </a:bodyPr>
          <a:lstStyle/>
          <a:p>
            <a:pPr defTabSz="496888" eaLnBrk="0">
              <a:lnSpc>
                <a:spcPct val="87000"/>
              </a:lnSpc>
              <a:buClrTx/>
              <a:buSzTx/>
              <a:buFontTx/>
              <a:buNone/>
            </a:pPr>
            <a:r>
              <a:rPr lang="en-US" sz="2600" b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25" name="Rectangle 10"/>
          <p:cNvSpPr>
            <a:spLocks noChangeArrowheads="1"/>
          </p:cNvSpPr>
          <p:nvPr/>
        </p:nvSpPr>
        <p:spPr bwMode="auto">
          <a:xfrm>
            <a:off x="1085850" y="2617788"/>
            <a:ext cx="3055938" cy="14859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lIns="68904" tIns="27562" rIns="68904" bIns="27562">
            <a:spAutoFit/>
          </a:bodyPr>
          <a:lstStyle/>
          <a:p>
            <a:pPr marL="523875" indent="-523875" defTabSz="992188" eaLnBrk="0">
              <a:lnSpc>
                <a:spcPct val="88000"/>
              </a:lnSpc>
              <a:spcBef>
                <a:spcPct val="42000"/>
              </a:spcBef>
              <a:buClrTx/>
              <a:buSzTx/>
              <a:buFontTx/>
              <a:buNone/>
            </a:pPr>
            <a:r>
              <a:rPr lang="en-US" sz="2600" b="1">
                <a:solidFill>
                  <a:srgbClr val="000000"/>
                </a:solidFill>
              </a:rPr>
              <a:t>Program Goodies</a:t>
            </a:r>
          </a:p>
          <a:p>
            <a:pPr marL="523875" indent="-523875" defTabSz="992188" eaLnBrk="0">
              <a:lnSpc>
                <a:spcPct val="88000"/>
              </a:lnSpc>
              <a:spcBef>
                <a:spcPct val="42000"/>
              </a:spcBef>
              <a:buClrTx/>
              <a:buSzTx/>
              <a:buFontTx/>
              <a:buNone/>
            </a:pPr>
            <a:endParaRPr lang="en-US" sz="2600" b="1">
              <a:solidFill>
                <a:srgbClr val="000000"/>
              </a:solidFill>
            </a:endParaRPr>
          </a:p>
          <a:p>
            <a:pPr marL="523875" indent="-523875" defTabSz="992188">
              <a:lnSpc>
                <a:spcPct val="88000"/>
              </a:lnSpc>
              <a:spcBef>
                <a:spcPct val="42000"/>
              </a:spcBef>
              <a:buClrTx/>
              <a:buSzTx/>
              <a:buFontTx/>
              <a:buNone/>
            </a:pPr>
            <a:endParaRPr lang="en-US" sz="2600" b="1">
              <a:solidFill>
                <a:srgbClr val="000000"/>
              </a:solidFill>
            </a:endParaRPr>
          </a:p>
        </p:txBody>
      </p:sp>
      <p:sp>
        <p:nvSpPr>
          <p:cNvPr id="26" name="Rectangle 11"/>
          <p:cNvSpPr>
            <a:spLocks noChangeArrowheads="1"/>
          </p:cNvSpPr>
          <p:nvPr/>
        </p:nvSpPr>
        <p:spPr bwMode="auto">
          <a:xfrm>
            <a:off x="1873250" y="3632200"/>
            <a:ext cx="2225675" cy="477838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lIns="68904" tIns="27562" rIns="68904" bIns="27562">
            <a:spAutoFit/>
          </a:bodyPr>
          <a:lstStyle/>
          <a:p>
            <a:pPr defTabSz="496888" eaLnBrk="0">
              <a:lnSpc>
                <a:spcPct val="94000"/>
              </a:lnSpc>
              <a:buClrTx/>
              <a:buSzTx/>
              <a:buFontTx/>
              <a:buNone/>
            </a:pPr>
            <a:r>
              <a:rPr lang="en-US" sz="2600" b="1">
                <a:solidFill>
                  <a:srgbClr val="000000"/>
                </a:solidFill>
              </a:rPr>
              <a:t>Trojan Horse</a:t>
            </a:r>
          </a:p>
        </p:txBody>
      </p:sp>
      <p:sp>
        <p:nvSpPr>
          <p:cNvPr id="27" name="Line 12"/>
          <p:cNvSpPr>
            <a:spLocks noChangeShapeType="1"/>
          </p:cNvSpPr>
          <p:nvPr/>
        </p:nvSpPr>
        <p:spPr bwMode="auto">
          <a:xfrm>
            <a:off x="2260600" y="1971675"/>
            <a:ext cx="609600" cy="604838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" name="Rectangle 13"/>
          <p:cNvSpPr>
            <a:spLocks noChangeArrowheads="1"/>
          </p:cNvSpPr>
          <p:nvPr/>
        </p:nvSpPr>
        <p:spPr bwMode="auto">
          <a:xfrm>
            <a:off x="2744788" y="1808163"/>
            <a:ext cx="1552575" cy="40005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8904" tIns="27562" rIns="68904" bIns="27562">
            <a:spAutoFit/>
          </a:bodyPr>
          <a:lstStyle/>
          <a:p>
            <a:pPr defTabSz="496888" eaLnBrk="0">
              <a:lnSpc>
                <a:spcPct val="87000"/>
              </a:lnSpc>
              <a:buClrTx/>
              <a:buSzTx/>
              <a:buFontTx/>
              <a:buNone/>
            </a:pPr>
            <a:r>
              <a:rPr lang="en-US" sz="2600" b="1">
                <a:solidFill>
                  <a:srgbClr val="000000"/>
                </a:solidFill>
              </a:rPr>
              <a:t>executes</a:t>
            </a:r>
          </a:p>
        </p:txBody>
      </p:sp>
      <p:sp>
        <p:nvSpPr>
          <p:cNvPr id="29" name="Line 14"/>
          <p:cNvSpPr>
            <a:spLocks noChangeShapeType="1"/>
          </p:cNvSpPr>
          <p:nvPr/>
        </p:nvSpPr>
        <p:spPr bwMode="auto">
          <a:xfrm flipH="1">
            <a:off x="4168775" y="2630488"/>
            <a:ext cx="1300163" cy="109855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" name="Line 15"/>
          <p:cNvSpPr>
            <a:spLocks noChangeShapeType="1"/>
          </p:cNvSpPr>
          <p:nvPr/>
        </p:nvSpPr>
        <p:spPr bwMode="auto">
          <a:xfrm>
            <a:off x="4168775" y="3921125"/>
            <a:ext cx="1355725" cy="685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" name="Rectangle 16"/>
          <p:cNvSpPr>
            <a:spLocks noChangeArrowheads="1"/>
          </p:cNvSpPr>
          <p:nvPr/>
        </p:nvSpPr>
        <p:spPr bwMode="auto">
          <a:xfrm>
            <a:off x="4349750" y="2384425"/>
            <a:ext cx="835025" cy="40005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8904" tIns="27562" rIns="68904" bIns="27562">
            <a:spAutoFit/>
          </a:bodyPr>
          <a:lstStyle/>
          <a:p>
            <a:pPr defTabSz="496888" eaLnBrk="0">
              <a:lnSpc>
                <a:spcPct val="87000"/>
              </a:lnSpc>
              <a:buClrTx/>
              <a:buSzTx/>
              <a:buFontTx/>
              <a:buNone/>
            </a:pPr>
            <a:r>
              <a:rPr lang="en-US" sz="2600" b="1">
                <a:solidFill>
                  <a:srgbClr val="000000"/>
                </a:solidFill>
              </a:rPr>
              <a:t>read</a:t>
            </a:r>
          </a:p>
        </p:txBody>
      </p:sp>
      <p:sp>
        <p:nvSpPr>
          <p:cNvPr id="32" name="Rectangle 17"/>
          <p:cNvSpPr>
            <a:spLocks noChangeArrowheads="1"/>
          </p:cNvSpPr>
          <p:nvPr/>
        </p:nvSpPr>
        <p:spPr bwMode="auto">
          <a:xfrm>
            <a:off x="4238625" y="4579938"/>
            <a:ext cx="908050" cy="40005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8904" tIns="27562" rIns="68904" bIns="27562">
            <a:spAutoFit/>
          </a:bodyPr>
          <a:lstStyle/>
          <a:p>
            <a:pPr defTabSz="496888" eaLnBrk="0">
              <a:lnSpc>
                <a:spcPct val="87000"/>
              </a:lnSpc>
              <a:buClrTx/>
              <a:buSzTx/>
              <a:buFontTx/>
              <a:buNone/>
            </a:pPr>
            <a:r>
              <a:rPr lang="en-US" sz="2600" b="1">
                <a:solidFill>
                  <a:srgbClr val="000000"/>
                </a:solidFill>
              </a:rPr>
              <a:t>write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3_Default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6293</TotalTime>
  <Words>708</Words>
  <Application>Microsoft Office PowerPoint</Application>
  <PresentationFormat>Custom</PresentationFormat>
  <Paragraphs>301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1_Custom Design</vt:lpstr>
      <vt:lpstr>2_Custom Design</vt:lpstr>
      <vt:lpstr>3_Custom Design</vt:lpstr>
      <vt:lpstr>Custom Design</vt:lpstr>
      <vt:lpstr>3_Default Design</vt:lpstr>
      <vt:lpstr>Slide 1</vt:lpstr>
      <vt:lpstr>Mutually Supportive Technologies</vt:lpstr>
      <vt:lpstr>Cyber Security Objectives</vt:lpstr>
      <vt:lpstr>Cyber Security Objectives</vt:lpstr>
      <vt:lpstr>Cyber Security Objectives</vt:lpstr>
      <vt:lpstr>Slide 6</vt:lpstr>
      <vt:lpstr>Slide 7</vt:lpstr>
      <vt:lpstr>Discretionary Access Control</vt:lpstr>
      <vt:lpstr>Discretionary Access Control</vt:lpstr>
      <vt:lpstr>Mandatory Access Control</vt:lpstr>
      <vt:lpstr>Mandatory Access Control</vt:lpstr>
      <vt:lpstr>Role-Based Access Control</vt:lpstr>
      <vt:lpstr>Role-Based Access Control</vt:lpstr>
      <vt:lpstr>Server Pull Enforcement Model</vt:lpstr>
      <vt:lpstr>Client Pull Enforcement Model </vt:lpstr>
      <vt:lpstr>Slide 16</vt:lpstr>
      <vt:lpstr>Slide 17</vt:lpstr>
      <vt:lpstr>Slide 18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Having Fun</dc:creator>
  <cp:lastModifiedBy> </cp:lastModifiedBy>
  <cp:revision>756</cp:revision>
  <cp:lastPrinted>2010-01-06T19:17:48Z</cp:lastPrinted>
  <dcterms:created xsi:type="dcterms:W3CDTF">2010-02-19T20:53:39Z</dcterms:created>
  <dcterms:modified xsi:type="dcterms:W3CDTF">2011-11-14T14:07:06Z</dcterms:modified>
</cp:coreProperties>
</file>