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23"/>
  </p:notesMasterIdLst>
  <p:handoutMasterIdLst>
    <p:handoutMasterId r:id="rId24"/>
  </p:handoutMasterIdLst>
  <p:sldIdLst>
    <p:sldId id="392" r:id="rId6"/>
    <p:sldId id="395" r:id="rId7"/>
    <p:sldId id="403" r:id="rId8"/>
    <p:sldId id="409" r:id="rId9"/>
    <p:sldId id="404" r:id="rId10"/>
    <p:sldId id="397" r:id="rId11"/>
    <p:sldId id="399" r:id="rId12"/>
    <p:sldId id="401" r:id="rId13"/>
    <p:sldId id="400" r:id="rId14"/>
    <p:sldId id="402" r:id="rId15"/>
    <p:sldId id="398" r:id="rId16"/>
    <p:sldId id="405" r:id="rId17"/>
    <p:sldId id="407" r:id="rId18"/>
    <p:sldId id="406" r:id="rId19"/>
    <p:sldId id="408" r:id="rId20"/>
    <p:sldId id="410" r:id="rId21"/>
    <p:sldId id="411" r:id="rId22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707" autoAdjust="0"/>
  </p:normalViewPr>
  <p:slideViewPr>
    <p:cSldViewPr snapToGrid="0" snapToObjects="1">
      <p:cViewPr varScale="1">
        <p:scale>
          <a:sx n="108" d="100"/>
          <a:sy n="108" d="100"/>
        </p:scale>
        <p:origin x="1386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68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74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6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20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11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0792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6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8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37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65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8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175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64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10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8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3/31/2020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Intrusion Detection: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Base Rate Fallacy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Prof.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Lecture 8-1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ravi.utsa@gmail.com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CS 6393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P(¬R|¬S) = 0.99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P(R|¬S) = 0.01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These probabilities can be empirically estimated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6309" y="1113203"/>
            <a:ext cx="221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will continue</a:t>
            </a:r>
          </a:p>
          <a:p>
            <a:r>
              <a:rPr lang="en-US" dirty="0">
                <a:solidFill>
                  <a:srgbClr val="C00000"/>
                </a:solidFill>
              </a:rPr>
              <a:t>with these numbers</a:t>
            </a:r>
          </a:p>
        </p:txBody>
      </p:sp>
    </p:spTree>
    <p:extLst>
      <p:ext uri="{BB962C8B-B14F-4D97-AF65-F5344CB8AC3E}">
        <p14:creationId xmlns:p14="http://schemas.microsoft.com/office/powerpoint/2010/main" val="3344359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Real Interest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Right Arrow 1"/>
          <p:cNvSpPr/>
          <p:nvPr/>
        </p:nvSpPr>
        <p:spPr bwMode="auto">
          <a:xfrm rot="5400000">
            <a:off x="2682637" y="1172873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5682" y="3539903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P(S|R) = ??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P(S|¬R) = ??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P(¬S|¬R) = ??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5323" y="3547450"/>
            <a:ext cx="152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P(¬S|R) = ??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3910" y="5469442"/>
            <a:ext cx="250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These probabilities can be computed by Bayes’ theorem if we know P(S)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22199" y="6266030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Columns must total between 0 and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09172" y="3756712"/>
            <a:ext cx="154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Rows must total 1</a:t>
            </a:r>
          </a:p>
        </p:txBody>
      </p:sp>
    </p:spTree>
    <p:extLst>
      <p:ext uri="{BB962C8B-B14F-4D97-AF65-F5344CB8AC3E}">
        <p14:creationId xmlns:p14="http://schemas.microsoft.com/office/powerpoint/2010/main" val="132870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446431" y="1403184"/>
            <a:ext cx="9180512" cy="4102266"/>
          </a:xfrm>
        </p:spPr>
        <p:txBody>
          <a:bodyPr/>
          <a:lstStyle/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P(S|R) = </a:t>
            </a:r>
            <a:br>
              <a:rPr lang="en-US" dirty="0"/>
            </a:br>
            <a:r>
              <a:rPr lang="en-US" dirty="0"/>
              <a:t>(P(S)×P(R|S))/</a:t>
            </a:r>
            <a:br>
              <a:rPr lang="en-US" dirty="0"/>
            </a:br>
            <a:r>
              <a:rPr lang="en-US" dirty="0"/>
              <a:t>(P(S)×P(R|S)+P(¬S) )×P(R|¬S))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P(¬S|R) = 1 - P(S|R)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</a:pPr>
            <a:r>
              <a:rPr lang="en-US" dirty="0"/>
              <a:t>P(S|¬R) = </a:t>
            </a:r>
            <a:br>
              <a:rPr lang="en-US" dirty="0"/>
            </a:br>
            <a:r>
              <a:rPr lang="en-US" dirty="0"/>
              <a:t>(P(S)×P(¬R|S))/</a:t>
            </a:r>
            <a:br>
              <a:rPr lang="en-US" dirty="0"/>
            </a:br>
            <a:r>
              <a:rPr lang="en-US" dirty="0"/>
              <a:t>(P(S)×P(¬R|S)+P(¬S) )×P(¬R|¬S))</a:t>
            </a:r>
          </a:p>
          <a:p>
            <a:pPr marL="622300" indent="-514350">
              <a:buSzPct val="100000"/>
              <a:buFont typeface="Wingdings" pitchFamily="2" charset="2"/>
              <a:buChar char="Ø"/>
            </a:pPr>
            <a:endParaRPr lang="en-US" dirty="0"/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r>
              <a:rPr lang="en-US" dirty="0"/>
              <a:t>P(¬S|¬R) = 1 - P(S|¬R)</a:t>
            </a: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sz="24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622300" indent="-514350">
              <a:buSzPct val="100000"/>
              <a:buFont typeface="Wingdings" pitchFamily="2" charset="2"/>
              <a:buChar char="Ø"/>
              <a:defRPr/>
            </a:pPr>
            <a:endParaRPr lang="en-US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1090612" lvl="1" indent="-514350">
              <a:buSzPct val="100000"/>
              <a:buFont typeface="Wingdings" pitchFamily="2" charset="2"/>
              <a:buChar char="Ø"/>
              <a:defRPr/>
            </a:pPr>
            <a:endParaRPr lang="en-US" sz="28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919162" lvl="1" indent="-342900">
              <a:buSzPct val="100000"/>
              <a:buFont typeface="Wingdings" pitchFamily="2" charset="2"/>
              <a:buChar char="Ø"/>
              <a:defRPr/>
            </a:pPr>
            <a:endParaRPr lang="en-US" sz="1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565150" indent="-457200">
              <a:buSzPct val="100000"/>
              <a:buFont typeface="Wingdings" pitchFamily="2" charset="2"/>
              <a:buChar char="Ø"/>
              <a:defRPr/>
            </a:pPr>
            <a:endParaRPr lang="en-US" sz="20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600" i="1"/>
            </a:lvl1pPr>
          </a:lstStyle>
          <a:p>
            <a:r>
              <a:rPr lang="en-US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Bayes’ Theorem</a:t>
            </a:r>
          </a:p>
        </p:txBody>
      </p:sp>
    </p:spTree>
    <p:extLst>
      <p:ext uri="{BB962C8B-B14F-4D97-AF65-F5344CB8AC3E}">
        <p14:creationId xmlns:p14="http://schemas.microsoft.com/office/powerpoint/2010/main" val="415827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Test Outcomes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P(¬R|¬S) = 0.99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P(R|¬S) = 0.01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These probabilities can be empirically estimated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6309" y="1113203"/>
            <a:ext cx="221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will continue</a:t>
            </a:r>
          </a:p>
          <a:p>
            <a:r>
              <a:rPr lang="en-US" dirty="0">
                <a:solidFill>
                  <a:srgbClr val="C00000"/>
                </a:solidFill>
              </a:rPr>
              <a:t>with these numbers</a:t>
            </a:r>
          </a:p>
        </p:txBody>
      </p:sp>
    </p:spTree>
    <p:extLst>
      <p:ext uri="{BB962C8B-B14F-4D97-AF65-F5344CB8AC3E}">
        <p14:creationId xmlns:p14="http://schemas.microsoft.com/office/powerpoint/2010/main" val="185978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 Rate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Right Arrow 1"/>
          <p:cNvSpPr/>
          <p:nvPr/>
        </p:nvSpPr>
        <p:spPr bwMode="auto">
          <a:xfrm rot="5400000">
            <a:off x="2682637" y="1172873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3022" y="3539903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P(S|R) = 0.009804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P(S|¬R) = 0.000001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P(¬S|¬R) = 0.999999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92662" y="3547450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P(¬S|R) = 0.990196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3910" y="5469442"/>
            <a:ext cx="2504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These probabilities can be computed by Bayes’ theorem if we know P(S)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22199" y="6266030"/>
            <a:ext cx="392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Columns must total between 0 and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09172" y="3756712"/>
            <a:ext cx="1549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Rows must total 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6309" y="1113203"/>
            <a:ext cx="221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Assume P(S)=0.0001</a:t>
            </a:r>
          </a:p>
          <a:p>
            <a:r>
              <a:rPr lang="en-US" dirty="0">
                <a:solidFill>
                  <a:srgbClr val="C00000"/>
                </a:solidFill>
              </a:rPr>
              <a:t>1 in 10,000 has disease</a:t>
            </a:r>
          </a:p>
        </p:txBody>
      </p:sp>
    </p:spTree>
    <p:extLst>
      <p:ext uri="{BB962C8B-B14F-4D97-AF65-F5344CB8AC3E}">
        <p14:creationId xmlns:p14="http://schemas.microsoft.com/office/powerpoint/2010/main" val="2384055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False Alarms Predominate!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6309" y="1113203"/>
            <a:ext cx="2219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Assume P(S)=0.0001</a:t>
            </a:r>
          </a:p>
          <a:p>
            <a:r>
              <a:rPr lang="en-US" dirty="0">
                <a:solidFill>
                  <a:srgbClr val="C00000"/>
                </a:solidFill>
              </a:rPr>
              <a:t>1 in 10,000 has disease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381250"/>
            <a:ext cx="29931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P(S|R)	requires	P(R|¬S)</a:t>
            </a:r>
          </a:p>
          <a:p>
            <a:r>
              <a:rPr lang="en-US" dirty="0"/>
              <a:t>0.01				0.01</a:t>
            </a:r>
          </a:p>
          <a:p>
            <a:r>
              <a:rPr lang="en-US" dirty="0"/>
              <a:t>0.09				0.001</a:t>
            </a:r>
          </a:p>
          <a:p>
            <a:r>
              <a:rPr lang="en-US" dirty="0"/>
              <a:t>0.5				0.0001</a:t>
            </a:r>
          </a:p>
          <a:p>
            <a:r>
              <a:rPr lang="en-US" dirty="0"/>
              <a:t>0.9				0.00001</a:t>
            </a:r>
          </a:p>
          <a:p>
            <a:r>
              <a:rPr lang="en-US" dirty="0"/>
              <a:t>0.99				0.000001</a:t>
            </a:r>
          </a:p>
        </p:txBody>
      </p:sp>
    </p:spTree>
    <p:extLst>
      <p:ext uri="{BB962C8B-B14F-4D97-AF65-F5344CB8AC3E}">
        <p14:creationId xmlns:p14="http://schemas.microsoft.com/office/powerpoint/2010/main" val="2044225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6051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612731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6225" y="1257300"/>
            <a:ext cx="3089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population = 1,000,000</a:t>
            </a:r>
          </a:p>
          <a:p>
            <a:r>
              <a:rPr lang="en-US" dirty="0">
                <a:solidFill>
                  <a:srgbClr val="C00000"/>
                </a:solidFill>
              </a:rPr>
              <a:t>1 in 10,000 has disease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475" y="196761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0" y="196761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999,900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225" y="5695950"/>
            <a:ext cx="2287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 is 99% accurate</a:t>
            </a:r>
          </a:p>
          <a:p>
            <a:r>
              <a:rPr lang="en-US" dirty="0">
                <a:solidFill>
                  <a:srgbClr val="C00000"/>
                </a:solidFill>
              </a:rPr>
              <a:t>for sick and non-sick</a:t>
            </a:r>
          </a:p>
          <a:p>
            <a:r>
              <a:rPr lang="en-US" dirty="0">
                <a:solidFill>
                  <a:srgbClr val="C00000"/>
                </a:solidFill>
              </a:rPr>
              <a:t>populations</a:t>
            </a:r>
          </a:p>
        </p:txBody>
      </p:sp>
    </p:spTree>
    <p:extLst>
      <p:ext uri="{BB962C8B-B14F-4D97-AF65-F5344CB8AC3E}">
        <p14:creationId xmlns:p14="http://schemas.microsoft.com/office/powerpoint/2010/main" val="86925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6051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612731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6225" y="1257300"/>
            <a:ext cx="3089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Total population = 1,000,000</a:t>
            </a:r>
          </a:p>
          <a:p>
            <a:r>
              <a:rPr lang="en-US" dirty="0">
                <a:solidFill>
                  <a:srgbClr val="C00000"/>
                </a:solidFill>
              </a:rPr>
              <a:t>1 in 10,000 has disease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0475" y="196761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0" y="20046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999,900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225" y="5695950"/>
            <a:ext cx="22878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 is 99% accurate</a:t>
            </a:r>
          </a:p>
          <a:p>
            <a:r>
              <a:rPr lang="en-US" dirty="0">
                <a:solidFill>
                  <a:srgbClr val="C00000"/>
                </a:solidFill>
              </a:rPr>
              <a:t>for sick and non-sick</a:t>
            </a:r>
          </a:p>
          <a:p>
            <a:r>
              <a:rPr lang="en-US" dirty="0">
                <a:solidFill>
                  <a:srgbClr val="C00000"/>
                </a:solidFill>
              </a:rPr>
              <a:t>populations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0475" y="368211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00475" y="53966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319490" y="372869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9,999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191250" y="540614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989,901</a:t>
            </a:r>
          </a:p>
        </p:txBody>
      </p:sp>
    </p:spTree>
    <p:extLst>
      <p:ext uri="{BB962C8B-B14F-4D97-AF65-F5344CB8AC3E}">
        <p14:creationId xmlns:p14="http://schemas.microsoft.com/office/powerpoint/2010/main" val="40102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Testing Outcomes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</p:spTree>
    <p:extLst>
      <p:ext uri="{BB962C8B-B14F-4D97-AF65-F5344CB8AC3E}">
        <p14:creationId xmlns:p14="http://schemas.microsoft.com/office/powerpoint/2010/main" val="311219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Testing Outcomes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2518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  <a:p>
            <a:r>
              <a:rPr lang="en-US" dirty="0">
                <a:solidFill>
                  <a:srgbClr val="C00000"/>
                </a:solidFill>
              </a:rPr>
              <a:t>System is under attack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  <a:p>
            <a:r>
              <a:rPr lang="en-US" dirty="0">
                <a:solidFill>
                  <a:srgbClr val="C00000"/>
                </a:solidFill>
              </a:rPr>
              <a:t>Alarm is raised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</p:spTree>
    <p:extLst>
      <p:ext uri="{BB962C8B-B14F-4D97-AF65-F5344CB8AC3E}">
        <p14:creationId xmlns:p14="http://schemas.microsoft.com/office/powerpoint/2010/main" val="413920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600" i="1"/>
            </a:lvl1pPr>
          </a:lstStyle>
          <a:p>
            <a:r>
              <a:rPr lang="en-US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Malware Detection Techniques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862" y="964209"/>
            <a:ext cx="7489695" cy="5620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267" y="6171556"/>
            <a:ext cx="29720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Nwokedi</a:t>
            </a:r>
            <a:r>
              <a:rPr lang="en-US" sz="1050" dirty="0"/>
              <a:t> </a:t>
            </a:r>
            <a:r>
              <a:rPr lang="en-US" sz="1050" dirty="0" err="1"/>
              <a:t>Idika</a:t>
            </a:r>
            <a:r>
              <a:rPr lang="en-US" sz="1050" dirty="0"/>
              <a:t> and Aditya </a:t>
            </a:r>
            <a:r>
              <a:rPr lang="en-US" sz="1050" dirty="0" err="1"/>
              <a:t>Mathur</a:t>
            </a:r>
            <a:r>
              <a:rPr lang="en-US" sz="1050" dirty="0"/>
              <a:t>, A Survey of Malware Detection Techniques, Purdue University, Feb 2007.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980" y="1213393"/>
            <a:ext cx="18018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A50021"/>
                </a:solidFill>
              </a:rPr>
              <a:t>I know what is bad and can detect it</a:t>
            </a:r>
          </a:p>
          <a:p>
            <a:r>
              <a:rPr lang="en-US" sz="1600" u="sng" dirty="0">
                <a:solidFill>
                  <a:srgbClr val="A50021"/>
                </a:solidFill>
              </a:rPr>
              <a:t>False positives</a:t>
            </a:r>
            <a:r>
              <a:rPr lang="en-US" sz="1600" dirty="0">
                <a:solidFill>
                  <a:srgbClr val="A50021"/>
                </a:solidFill>
              </a:rPr>
              <a:t>: none</a:t>
            </a:r>
          </a:p>
          <a:p>
            <a:r>
              <a:rPr lang="en-US" sz="1600" u="sng" dirty="0">
                <a:solidFill>
                  <a:srgbClr val="A50021"/>
                </a:solidFill>
              </a:rPr>
              <a:t>False negatives</a:t>
            </a:r>
            <a:r>
              <a:rPr lang="en-US" sz="1600" dirty="0">
                <a:solidFill>
                  <a:srgbClr val="A50021"/>
                </a:solidFill>
              </a:rPr>
              <a:t>: ever increasing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28805" y="4737643"/>
            <a:ext cx="27390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A50021"/>
                </a:solidFill>
              </a:rPr>
              <a:t>I know what is good and can detect when you go beyond specification</a:t>
            </a:r>
          </a:p>
          <a:p>
            <a:r>
              <a:rPr lang="en-US" sz="1600" u="sng" dirty="0">
                <a:solidFill>
                  <a:srgbClr val="A50021"/>
                </a:solidFill>
              </a:rPr>
              <a:t>False positives</a:t>
            </a:r>
            <a:r>
              <a:rPr lang="en-US" sz="1600" dirty="0">
                <a:solidFill>
                  <a:srgbClr val="A50021"/>
                </a:solidFill>
              </a:rPr>
              <a:t>: incomplete specification</a:t>
            </a:r>
          </a:p>
          <a:p>
            <a:r>
              <a:rPr lang="en-US" sz="1600" u="sng" dirty="0">
                <a:solidFill>
                  <a:srgbClr val="A50021"/>
                </a:solidFill>
              </a:rPr>
              <a:t>False negatives</a:t>
            </a:r>
            <a:r>
              <a:rPr lang="en-US" sz="1600" dirty="0">
                <a:solidFill>
                  <a:srgbClr val="A50021"/>
                </a:solidFill>
              </a:rPr>
              <a:t>: incorrect specification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2376" y="1030506"/>
            <a:ext cx="24090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A50021"/>
                </a:solidFill>
              </a:rPr>
              <a:t>I will learn what is good and bad</a:t>
            </a:r>
          </a:p>
          <a:p>
            <a:r>
              <a:rPr lang="en-US" sz="1600" u="sng" dirty="0">
                <a:solidFill>
                  <a:srgbClr val="A50021"/>
                </a:solidFill>
              </a:rPr>
              <a:t>False positives</a:t>
            </a:r>
            <a:r>
              <a:rPr lang="en-US" sz="1600" dirty="0">
                <a:solidFill>
                  <a:srgbClr val="A50021"/>
                </a:solidFill>
              </a:rPr>
              <a:t>: incorrect learning</a:t>
            </a:r>
          </a:p>
          <a:p>
            <a:r>
              <a:rPr lang="en-US" sz="1600" u="sng" dirty="0">
                <a:solidFill>
                  <a:srgbClr val="A50021"/>
                </a:solidFill>
              </a:rPr>
              <a:t>False negatives</a:t>
            </a:r>
            <a:r>
              <a:rPr lang="en-US" sz="1600" dirty="0">
                <a:solidFill>
                  <a:srgbClr val="A50021"/>
                </a:solidFill>
              </a:rPr>
              <a:t>: incorrect learning</a:t>
            </a:r>
          </a:p>
        </p:txBody>
      </p:sp>
    </p:spTree>
    <p:extLst>
      <p:ext uri="{BB962C8B-B14F-4D97-AF65-F5344CB8AC3E}">
        <p14:creationId xmlns:p14="http://schemas.microsoft.com/office/powerpoint/2010/main" val="222073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Testing Outcomes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</p:spTree>
    <p:extLst>
      <p:ext uri="{BB962C8B-B14F-4D97-AF65-F5344CB8AC3E}">
        <p14:creationId xmlns:p14="http://schemas.microsoft.com/office/powerpoint/2010/main" val="249592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Testing Outcomes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P(¬R|¬S) = 0.99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P(R|¬S) = 0.01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These probabilities can be empirically estimated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DDFD6BA-DE14-4429-96A1-2A01FB8005F8}"/>
              </a:ext>
            </a:extLst>
          </p:cNvPr>
          <p:cNvSpPr txBox="1"/>
          <p:nvPr/>
        </p:nvSpPr>
        <p:spPr>
          <a:xfrm>
            <a:off x="4218915" y="626603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Columns must total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84EF37-B719-447F-B35C-9BF6D7D5919E}"/>
              </a:ext>
            </a:extLst>
          </p:cNvPr>
          <p:cNvSpPr txBox="1"/>
          <p:nvPr/>
        </p:nvSpPr>
        <p:spPr>
          <a:xfrm>
            <a:off x="8409172" y="3756712"/>
            <a:ext cx="154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Rows must total between 0 and 2</a:t>
            </a:r>
          </a:p>
        </p:txBody>
      </p:sp>
    </p:spTree>
    <p:extLst>
      <p:ext uri="{BB962C8B-B14F-4D97-AF65-F5344CB8AC3E}">
        <p14:creationId xmlns:p14="http://schemas.microsoft.com/office/powerpoint/2010/main" val="124014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Estimating P(R|S) </a:t>
            </a: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etc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4565" y="156339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2000 sick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21713" y="154318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 not sick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3538409" y="208984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684721" y="2133590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2660223" y="2198476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606310" y="2198476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577242" y="298461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368325" y="2992159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809328" y="2269392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755415" y="2269392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5726347" y="305553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17430" y="306307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49437" y="3310966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positive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09877" y="331188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negative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07186" y="330946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positive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67626" y="331037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negative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97998" y="40128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1980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62578" y="4011312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28139" y="4009811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00358" y="4008310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990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36099" y="485981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51510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57111" y="4859812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P(¬R|¬S) = 0.99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34878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P(R|¬S) = 0.01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5945" y="4858305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estimate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1949437" y="6047715"/>
            <a:ext cx="5920309" cy="362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1949437" y="5413972"/>
            <a:ext cx="0" cy="651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7869746" y="5314384"/>
            <a:ext cx="0" cy="7333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264" name="TextBox 11263"/>
          <p:cNvSpPr txBox="1"/>
          <p:nvPr/>
        </p:nvSpPr>
        <p:spPr>
          <a:xfrm>
            <a:off x="3517299" y="6219736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Coincidentally equal</a:t>
            </a:r>
          </a:p>
        </p:txBody>
      </p:sp>
    </p:spTree>
    <p:extLst>
      <p:ext uri="{BB962C8B-B14F-4D97-AF65-F5344CB8AC3E}">
        <p14:creationId xmlns:p14="http://schemas.microsoft.com/office/powerpoint/2010/main" val="3065795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Estimating P(R|S) </a:t>
            </a: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etc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94565" y="156339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2000 sick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21713" y="154318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 not sick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3538409" y="208984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684721" y="2133590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 flipH="1">
            <a:off x="2660223" y="2198476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606310" y="2198476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2577242" y="298461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368325" y="2992159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809328" y="2269392"/>
            <a:ext cx="946087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755415" y="2269392"/>
            <a:ext cx="828392" cy="7876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Oval 49"/>
          <p:cNvSpPr/>
          <p:nvPr/>
        </p:nvSpPr>
        <p:spPr bwMode="auto">
          <a:xfrm>
            <a:off x="5726347" y="3055531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7517430" y="3063075"/>
            <a:ext cx="135802" cy="13580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49437" y="3310966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positive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709877" y="3311884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negative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207186" y="330946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positive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967626" y="3310378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Test R </a:t>
            </a:r>
          </a:p>
          <a:p>
            <a:pPr algn="ctr"/>
            <a:r>
              <a:rPr lang="en-US" dirty="0"/>
              <a:t>is negative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197998" y="401281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1980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62578" y="4011312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28140" y="4009811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00360" y="4008310"/>
            <a:ext cx="56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970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536099" y="4859812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251510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57111" y="4859812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P(¬R|¬S) = 0.97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34876" y="485981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P(R|¬S) = 0.03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5945" y="4858305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estimate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V="1">
            <a:off x="1949437" y="6047715"/>
            <a:ext cx="5920309" cy="362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1949437" y="5413972"/>
            <a:ext cx="0" cy="651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7869746" y="5314384"/>
            <a:ext cx="0" cy="7333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218540" y="621973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general will not be equal</a:t>
            </a:r>
          </a:p>
        </p:txBody>
      </p:sp>
    </p:spTree>
    <p:extLst>
      <p:ext uri="{BB962C8B-B14F-4D97-AF65-F5344CB8AC3E}">
        <p14:creationId xmlns:p14="http://schemas.microsoft.com/office/powerpoint/2010/main" val="170736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Base-Rate Fallacy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679822" y="2362961"/>
            <a:ext cx="5441132" cy="3702867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>
            <a:stCxn id="8" idx="0"/>
            <a:endCxn id="8" idx="2"/>
          </p:cNvCxnSpPr>
          <p:nvPr/>
        </p:nvCxnSpPr>
        <p:spPr bwMode="auto">
          <a:xfrm>
            <a:off x="5400388" y="2362961"/>
            <a:ext cx="0" cy="3702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1"/>
            <a:endCxn id="8" idx="3"/>
          </p:cNvCxnSpPr>
          <p:nvPr/>
        </p:nvCxnSpPr>
        <p:spPr bwMode="auto">
          <a:xfrm>
            <a:off x="2679822" y="4214395"/>
            <a:ext cx="54411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445251" y="98683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S: Patient is </a:t>
            </a:r>
            <a:r>
              <a:rPr lang="en-US" b="1" u="sng" dirty="0"/>
              <a:t>S</a:t>
            </a:r>
            <a:r>
              <a:rPr lang="en-US" dirty="0"/>
              <a:t>ick</a:t>
            </a:r>
          </a:p>
          <a:p>
            <a:r>
              <a:rPr lang="en-US" dirty="0"/>
              <a:t>(has the disease)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3473" y="3963897"/>
            <a:ext cx="168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R: Test </a:t>
            </a:r>
            <a:r>
              <a:rPr lang="en-US" b="1" u="sng" dirty="0"/>
              <a:t>R</a:t>
            </a:r>
            <a:r>
              <a:rPr lang="en-US" dirty="0"/>
              <a:t>esult </a:t>
            </a:r>
          </a:p>
          <a:p>
            <a:r>
              <a:rPr lang="en-US" dirty="0"/>
              <a:t>is positive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4541" y="308418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8383" y="483001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06568" y="182424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954" y="1831806"/>
            <a:ext cx="47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¬S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91148" y="2384053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05677" y="2373499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8700" y="423850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04179" y="423700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¬R </a:t>
            </a:r>
            <a:r>
              <a:rPr lang="el-GR" dirty="0"/>
              <a:t>ᴧ</a:t>
            </a:r>
            <a:r>
              <a:rPr lang="en-US" dirty="0"/>
              <a:t> ¬S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27121" y="3121695"/>
            <a:ext cx="1489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positive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39070" y="3120189"/>
            <a:ext cx="161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positive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7947" y="5048578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False negative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908708" y="5047077"/>
            <a:ext cx="170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True negative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392113" y="3309494"/>
            <a:ext cx="978408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9502" y="3539903"/>
            <a:ext cx="1584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P(R|S) = 0.99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55575" y="5448665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P(¬R|S) = 0.01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97258" y="5447164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P(¬R|¬S) = 0.97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49143" y="354745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P(R|¬S) = 0.03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910" y="5469442"/>
            <a:ext cx="2129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These probabilities can be empirically estimated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8915" y="6266030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Columns must total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09172" y="3756712"/>
            <a:ext cx="1549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Rows must total between 0 and 2</a:t>
            </a:r>
          </a:p>
        </p:txBody>
      </p:sp>
    </p:spTree>
    <p:extLst>
      <p:ext uri="{BB962C8B-B14F-4D97-AF65-F5344CB8AC3E}">
        <p14:creationId xmlns:p14="http://schemas.microsoft.com/office/powerpoint/2010/main" val="40087421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10181</TotalTime>
  <Words>1512</Words>
  <Application>Microsoft Office PowerPoint</Application>
  <PresentationFormat>Custom</PresentationFormat>
  <Paragraphs>415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1232</cp:revision>
  <cp:lastPrinted>2017-04-03T20:23:37Z</cp:lastPrinted>
  <dcterms:created xsi:type="dcterms:W3CDTF">2010-02-19T20:53:39Z</dcterms:created>
  <dcterms:modified xsi:type="dcterms:W3CDTF">2020-03-31T17:10:54Z</dcterms:modified>
</cp:coreProperties>
</file>