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5"/>
  </p:notesMasterIdLst>
  <p:sldIdLst>
    <p:sldId id="369" r:id="rId3"/>
    <p:sldId id="317" r:id="rId4"/>
    <p:sldId id="336" r:id="rId5"/>
    <p:sldId id="335" r:id="rId6"/>
    <p:sldId id="260" r:id="rId7"/>
    <p:sldId id="318" r:id="rId8"/>
    <p:sldId id="371" r:id="rId9"/>
    <p:sldId id="266" r:id="rId10"/>
    <p:sldId id="342" r:id="rId11"/>
    <p:sldId id="343" r:id="rId12"/>
    <p:sldId id="344" r:id="rId13"/>
    <p:sldId id="345" r:id="rId14"/>
    <p:sldId id="347" r:id="rId15"/>
    <p:sldId id="348" r:id="rId16"/>
    <p:sldId id="349" r:id="rId17"/>
    <p:sldId id="350" r:id="rId18"/>
    <p:sldId id="352" r:id="rId19"/>
    <p:sldId id="267" r:id="rId20"/>
    <p:sldId id="332" r:id="rId21"/>
    <p:sldId id="330" r:id="rId22"/>
    <p:sldId id="353" r:id="rId23"/>
    <p:sldId id="277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nak Gupta" initials="MG" lastIdx="1" clrIdx="0">
    <p:extLst>
      <p:ext uri="{19B8F6BF-5375-455C-9EA6-DF929625EA0E}">
        <p15:presenceInfo xmlns:p15="http://schemas.microsoft.com/office/powerpoint/2012/main" userId="Maanak Gup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F0F"/>
    <a:srgbClr val="E97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2" autoAdjust="0"/>
    <p:restoredTop sz="96692" autoAdjust="0"/>
  </p:normalViewPr>
  <p:slideViewPr>
    <p:cSldViewPr snapToGrid="0" showGuides="1">
      <p:cViewPr varScale="1">
        <p:scale>
          <a:sx n="125" d="100"/>
          <a:sy n="125" d="100"/>
        </p:scale>
        <p:origin x="1194" y="11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-143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>
              <a:defRPr sz="1200"/>
            </a:lvl1pPr>
          </a:lstStyle>
          <a:p>
            <a:fld id="{C65D0EB0-87D9-47F6-8AA1-883DC8FC5F5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0" rIns="92481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1" tIns="46240" rIns="92481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r">
              <a:defRPr sz="1200"/>
            </a:lvl1pPr>
          </a:lstStyle>
          <a:p>
            <a:fld id="{03606299-1C85-4344-8F32-DE862AAA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1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4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41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8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4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User:---age, gender, department, </a:t>
            </a:r>
            <a:r>
              <a:rPr lang="en-US" dirty="0" err="1"/>
              <a:t>desingatin</a:t>
            </a:r>
            <a:r>
              <a:rPr lang="en-US" dirty="0"/>
              <a:t>, role</a:t>
            </a:r>
          </a:p>
          <a:p>
            <a:r>
              <a:rPr lang="en-US" dirty="0"/>
              <a:t>Object: created by, last modified, </a:t>
            </a:r>
          </a:p>
          <a:p>
            <a:endParaRPr lang="en-US" dirty="0"/>
          </a:p>
          <a:p>
            <a:r>
              <a:rPr lang="en-US" dirty="0"/>
              <a:t>Only nurse in the pediatric department is allowed to read the files of children which visit the clinic.</a:t>
            </a:r>
          </a:p>
          <a:p>
            <a:r>
              <a:rPr lang="en-US" dirty="0"/>
              <a:t>Only owner </a:t>
            </a:r>
            <a:r>
              <a:rPr lang="en-US" dirty="0" err="1"/>
              <a:t>iot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1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realize dynamic location groups and how it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8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71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034981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8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71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5537456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3550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5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1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5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3550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9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7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6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034981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3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0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0618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7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4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73859" y="888380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407" y="6221100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7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4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73859" y="888380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2460" y="6189286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CDE4AF-1ED6-4A10-944A-E4021B6C8364}"/>
              </a:ext>
            </a:extLst>
          </p:cNvPr>
          <p:cNvSpPr txBox="1"/>
          <p:nvPr/>
        </p:nvSpPr>
        <p:spPr>
          <a:xfrm>
            <a:off x="402460" y="6251654"/>
            <a:ext cx="1702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Maanak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Gupta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61C57-E88A-43FA-9B56-2C97E7EFDFFD}"/>
              </a:ext>
            </a:extLst>
          </p:cNvPr>
          <p:cNvSpPr txBox="1"/>
          <p:nvPr/>
        </p:nvSpPr>
        <p:spPr>
          <a:xfrm>
            <a:off x="3155339" y="6215462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World Leading Research with Real World Impact!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C47731-EA25-4669-86E7-6286AFA17B17}"/>
              </a:ext>
            </a:extLst>
          </p:cNvPr>
          <p:cNvSpPr txBox="1">
            <a:spLocks/>
          </p:cNvSpPr>
          <p:nvPr/>
        </p:nvSpPr>
        <p:spPr bwMode="auto">
          <a:xfrm>
            <a:off x="296319" y="1308253"/>
            <a:ext cx="8752466" cy="14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28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14683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6pPr>
            <a:lvl7pPr marL="829366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7pPr>
            <a:lvl8pPr marL="1244049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8pPr>
            <a:lvl9pPr marL="1658732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Secure Cloud-Assisted Smart Cars:</a:t>
            </a:r>
          </a:p>
          <a:p>
            <a:r>
              <a:rPr lang="en-US" sz="3200" dirty="0"/>
              <a:t>Dynamic Groups and ABAC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2C68CF-A454-4739-AC85-BD56AFB7D22E}"/>
              </a:ext>
            </a:extLst>
          </p:cNvPr>
          <p:cNvSpPr txBox="1">
            <a:spLocks/>
          </p:cNvSpPr>
          <p:nvPr/>
        </p:nvSpPr>
        <p:spPr>
          <a:xfrm>
            <a:off x="296319" y="2869660"/>
            <a:ext cx="8520482" cy="3375498"/>
          </a:xfrm>
          <a:prstGeom prst="rect">
            <a:avLst/>
          </a:prstGeom>
        </p:spPr>
        <p:txBody>
          <a:bodyPr/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2000" dirty="0"/>
              <a:t>Maanak Gupta, James Benson, Farhan Patwa and Ravi Sandhu</a:t>
            </a:r>
            <a:endParaRPr lang="en-US" sz="18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kern="0" dirty="0">
                <a:solidFill>
                  <a:srgbClr val="1F497D"/>
                </a:solidFill>
                <a:latin typeface="Calibri" panose="020F0502020204030204" pitchFamily="34" charset="0"/>
              </a:rPr>
              <a:t>L13-2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kern="0" dirty="0">
                <a:solidFill>
                  <a:srgbClr val="1F497D"/>
                </a:solidFill>
                <a:latin typeface="Calibri" panose="020F0502020204030204" pitchFamily="34" charset="0"/>
              </a:rPr>
              <a:t>CS6393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Spring 2020</a:t>
            </a:r>
            <a:endParaRPr lang="en-US" sz="2000" b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3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10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F592B-FC0F-4132-B895-2BAF9FEAACC4}"/>
              </a:ext>
            </a:extLst>
          </p:cNvPr>
          <p:cNvCxnSpPr>
            <a:cxnSpLocks/>
          </p:cNvCxnSpPr>
          <p:nvPr/>
        </p:nvCxnSpPr>
        <p:spPr>
          <a:xfrm flipV="1">
            <a:off x="4939860" y="3191050"/>
            <a:ext cx="0" cy="20746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6400EB-D672-408A-8F4D-C7E076FBCC2A}"/>
              </a:ext>
            </a:extLst>
          </p:cNvPr>
          <p:cNvSpPr txBox="1"/>
          <p:nvPr/>
        </p:nvSpPr>
        <p:spPr>
          <a:xfrm>
            <a:off x="2920139" y="5265683"/>
            <a:ext cx="508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{ read, write, control, notify, administrative actions }</a:t>
            </a:r>
          </a:p>
        </p:txBody>
      </p:sp>
    </p:spTree>
    <p:extLst>
      <p:ext uri="{BB962C8B-B14F-4D97-AF65-F5344CB8AC3E}">
        <p14:creationId xmlns:p14="http://schemas.microsoft.com/office/powerpoint/2010/main" val="101439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CFC304-7B9A-474E-BAD5-51BE143854F5}"/>
              </a:ext>
            </a:extLst>
          </p:cNvPr>
          <p:cNvCxnSpPr>
            <a:cxnSpLocks/>
          </p:cNvCxnSpPr>
          <p:nvPr/>
        </p:nvCxnSpPr>
        <p:spPr>
          <a:xfrm>
            <a:off x="3152906" y="1442697"/>
            <a:ext cx="2575232" cy="70137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E53EDB-BB40-4C9F-B323-F80312C91960}"/>
              </a:ext>
            </a:extLst>
          </p:cNvPr>
          <p:cNvSpPr txBox="1"/>
          <p:nvPr/>
        </p:nvSpPr>
        <p:spPr>
          <a:xfrm>
            <a:off x="1051038" y="1093750"/>
            <a:ext cx="29637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Cars, traffic lights, smart-devices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D4F6DE-2458-40AA-9CAE-52A09B5C6ACE}"/>
              </a:ext>
            </a:extLst>
          </p:cNvPr>
          <p:cNvCxnSpPr>
            <a:cxnSpLocks/>
          </p:cNvCxnSpPr>
          <p:nvPr/>
        </p:nvCxnSpPr>
        <p:spPr>
          <a:xfrm flipV="1">
            <a:off x="6032938" y="3800016"/>
            <a:ext cx="0" cy="16152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81B58B-F99F-4D0D-9AEA-055F4E43119A}"/>
              </a:ext>
            </a:extLst>
          </p:cNvPr>
          <p:cNvSpPr txBox="1"/>
          <p:nvPr/>
        </p:nvSpPr>
        <p:spPr>
          <a:xfrm>
            <a:off x="4285139" y="5415303"/>
            <a:ext cx="39939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Location groups, service-specific, vehicle-type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AB5838-B7F4-4287-965E-9E194217E57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7401675" y="1642738"/>
            <a:ext cx="877376" cy="50133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CCBB92-B9EA-42C8-8EEF-1F8F07F72298}"/>
              </a:ext>
            </a:extLst>
          </p:cNvPr>
          <p:cNvSpPr txBox="1"/>
          <p:nvPr/>
        </p:nvSpPr>
        <p:spPr>
          <a:xfrm>
            <a:off x="7569948" y="1057963"/>
            <a:ext cx="141820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Sensor, ECU,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on-board apps</a:t>
            </a:r>
          </a:p>
        </p:txBody>
      </p:sp>
    </p:spTree>
    <p:extLst>
      <p:ext uri="{BB962C8B-B14F-4D97-AF65-F5344CB8AC3E}">
        <p14:creationId xmlns:p14="http://schemas.microsoft.com/office/powerpoint/2010/main" val="188386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12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0494A2-5D39-4085-A612-1B4F8F8628F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823982" y="3863711"/>
            <a:ext cx="2598050" cy="17623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C08E89-153A-4B51-BB2A-81C6BD308B8C}"/>
              </a:ext>
            </a:extLst>
          </p:cNvPr>
          <p:cNvSpPr txBox="1"/>
          <p:nvPr/>
        </p:nvSpPr>
        <p:spPr>
          <a:xfrm>
            <a:off x="3063373" y="5626031"/>
            <a:ext cx="271731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Individualized Privacy Policies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0E57F0-C022-424F-92D5-A05D2D86D94D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422032" y="4466897"/>
            <a:ext cx="780589" cy="115913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3DFA36-AFCA-4C94-B484-C7B44F160D0F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422032" y="1671145"/>
            <a:ext cx="932989" cy="395488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DA952B-DCF5-44AB-84E8-006FFBFAA3CB}"/>
              </a:ext>
            </a:extLst>
          </p:cNvPr>
          <p:cNvSpPr txBox="1"/>
          <p:nvPr/>
        </p:nvSpPr>
        <p:spPr>
          <a:xfrm>
            <a:off x="554661" y="5626031"/>
            <a:ext cx="204465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System Wide Policies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C66064-31AF-4B83-9778-FA2A213C7DF5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576989" y="4614041"/>
            <a:ext cx="2044655" cy="101199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9642D9C-E3B9-4049-A0C3-14CD7457463D}"/>
              </a:ext>
            </a:extLst>
          </p:cNvPr>
          <p:cNvCxnSpPr>
            <a:cxnSpLocks/>
          </p:cNvCxnSpPr>
          <p:nvPr/>
        </p:nvCxnSpPr>
        <p:spPr>
          <a:xfrm>
            <a:off x="3846786" y="1608517"/>
            <a:ext cx="575245" cy="15388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D7A01A-DA9F-4E46-92FD-CA8F93DE7D2E}"/>
              </a:ext>
            </a:extLst>
          </p:cNvPr>
          <p:cNvSpPr txBox="1"/>
          <p:nvPr/>
        </p:nvSpPr>
        <p:spPr>
          <a:xfrm>
            <a:off x="0" y="962186"/>
            <a:ext cx="440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Operational and Administrative Activities</a:t>
            </a:r>
          </a:p>
          <a:p>
            <a:r>
              <a:rPr lang="en-US" dirty="0">
                <a:solidFill>
                  <a:srgbClr val="FF0000"/>
                </a:solidFill>
              </a:rPr>
              <a:t>{notification, alerts, group hierarchy updates}</a:t>
            </a:r>
          </a:p>
        </p:txBody>
      </p:sp>
    </p:spTree>
    <p:extLst>
      <p:ext uri="{BB962C8B-B14F-4D97-AF65-F5344CB8AC3E}">
        <p14:creationId xmlns:p14="http://schemas.microsoft.com/office/powerpoint/2010/main" val="151271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11B56-958B-449B-A5D0-0236D6C8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Formal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C68B0-70BB-491F-AA6A-D606025A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34" y="1163094"/>
            <a:ext cx="8691722" cy="26836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516FD-8025-45E0-AD03-041442B0A3B9}"/>
              </a:ext>
            </a:extLst>
          </p:cNvPr>
          <p:cNvCxnSpPr/>
          <p:nvPr/>
        </p:nvCxnSpPr>
        <p:spPr>
          <a:xfrm>
            <a:off x="420413" y="2333297"/>
            <a:ext cx="19339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4EEF9C-996D-44C3-B631-817384C3F9E2}"/>
              </a:ext>
            </a:extLst>
          </p:cNvPr>
          <p:cNvCxnSpPr>
            <a:cxnSpLocks/>
          </p:cNvCxnSpPr>
          <p:nvPr/>
        </p:nvCxnSpPr>
        <p:spPr>
          <a:xfrm>
            <a:off x="420413" y="3846786"/>
            <a:ext cx="29639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38794D-E16E-41E8-B61F-170C8BEC6242}"/>
              </a:ext>
            </a:extLst>
          </p:cNvPr>
          <p:cNvSpPr txBox="1"/>
          <p:nvPr/>
        </p:nvSpPr>
        <p:spPr>
          <a:xfrm>
            <a:off x="5900212" y="2054038"/>
            <a:ext cx="15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714D6-7868-40F7-9D09-5638DD7D7112}"/>
              </a:ext>
            </a:extLst>
          </p:cNvPr>
          <p:cNvSpPr txBox="1"/>
          <p:nvPr/>
        </p:nvSpPr>
        <p:spPr>
          <a:xfrm>
            <a:off x="958620" y="3846786"/>
            <a:ext cx="172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Group Hierarchy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4242C-4150-4079-9031-950E873DC759}"/>
              </a:ext>
            </a:extLst>
          </p:cNvPr>
          <p:cNvSpPr txBox="1"/>
          <p:nvPr/>
        </p:nvSpPr>
        <p:spPr>
          <a:xfrm>
            <a:off x="5396549" y="1651606"/>
            <a:ext cx="190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Function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5BCD68-8DC1-46D1-9561-56C402E4A46D}"/>
              </a:ext>
            </a:extLst>
          </p:cNvPr>
          <p:cNvCxnSpPr>
            <a:cxnSpLocks/>
          </p:cNvCxnSpPr>
          <p:nvPr/>
        </p:nvCxnSpPr>
        <p:spPr>
          <a:xfrm flipH="1" flipV="1">
            <a:off x="2034522" y="2962348"/>
            <a:ext cx="4268066" cy="164118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C48F117-8A3B-49D8-8DA9-F4D333709E8A}"/>
              </a:ext>
            </a:extLst>
          </p:cNvPr>
          <p:cNvSpPr txBox="1"/>
          <p:nvPr/>
        </p:nvSpPr>
        <p:spPr>
          <a:xfrm>
            <a:off x="5774088" y="4553064"/>
            <a:ext cx="191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Mapping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2ED403-F4DE-4F5D-BC32-BEA9A8CFAB66}"/>
              </a:ext>
            </a:extLst>
          </p:cNvPr>
          <p:cNvCxnSpPr>
            <a:cxnSpLocks/>
          </p:cNvCxnSpPr>
          <p:nvPr/>
        </p:nvCxnSpPr>
        <p:spPr>
          <a:xfrm>
            <a:off x="424365" y="2911882"/>
            <a:ext cx="26328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7384C6-7545-4C16-A339-2FE371A7A77E}"/>
              </a:ext>
            </a:extLst>
          </p:cNvPr>
          <p:cNvCxnSpPr>
            <a:cxnSpLocks/>
          </p:cNvCxnSpPr>
          <p:nvPr/>
        </p:nvCxnSpPr>
        <p:spPr>
          <a:xfrm>
            <a:off x="380118" y="1939159"/>
            <a:ext cx="497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4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11B56-958B-449B-A5D0-0236D6C8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Formal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252E3-AA5D-445E-AB4F-CD46F9A6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3" y="1055077"/>
            <a:ext cx="8698889" cy="3133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E4323-4196-42FA-8439-01A2A7E6381F}"/>
              </a:ext>
            </a:extLst>
          </p:cNvPr>
          <p:cNvSpPr txBox="1"/>
          <p:nvPr/>
        </p:nvSpPr>
        <p:spPr>
          <a:xfrm>
            <a:off x="4285139" y="4813659"/>
            <a:ext cx="22702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 Inheritance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7495C-2874-4CBA-AE69-CB32B8208BC6}"/>
              </a:ext>
            </a:extLst>
          </p:cNvPr>
          <p:cNvSpPr txBox="1"/>
          <p:nvPr/>
        </p:nvSpPr>
        <p:spPr>
          <a:xfrm>
            <a:off x="998485" y="4813659"/>
            <a:ext cx="254350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 more Dynamic</a:t>
            </a:r>
          </a:p>
        </p:txBody>
      </p:sp>
    </p:spTree>
    <p:extLst>
      <p:ext uri="{BB962C8B-B14F-4D97-AF65-F5344CB8AC3E}">
        <p14:creationId xmlns:p14="http://schemas.microsoft.com/office/powerpoint/2010/main" val="157720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Policy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6590E-ACB8-490C-89E9-7830B6218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5077"/>
            <a:ext cx="9144000" cy="148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CF02C3-7660-420D-8F25-25719084C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613" y="2640901"/>
                <a:ext cx="8912771" cy="3356788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Administrators in the police department can send alert to location-groups in city limits.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alert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u:U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g:G) ::  dept (u)  Police ʌ parent-city(g) = Austin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								Austin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jursidiction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284163" indent="-284163">
                  <a:buFont typeface="Wingdings" panose="05000000000000000000" pitchFamily="2" charset="2"/>
                  <a:buChar char="v"/>
                </a:pPr>
                <a:r>
                  <a:rPr lang="en-US" dirty="0"/>
                  <a:t>Only mechanic in the technician department from Toyota-X dealership must be able to read sensor in Camry LE. Further, this operation must be done between time 9 am to 6 pm.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read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u:U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co:CO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::  role (u)  Technician ʌ employer(u) = Toyota-X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				make (co) = Toyota ʌ model(co) = Camry LE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operation_time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(u)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{9am,10,11…6pm} 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CF02C3-7660-420D-8F25-25719084C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613" y="2640901"/>
                <a:ext cx="8912771" cy="3356788"/>
              </a:xfrm>
              <a:blipFill>
                <a:blip r:embed="rId3"/>
                <a:stretch>
                  <a:fillRect l="-684" t="-2722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66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498544-B8AC-4A62-91E3-BBCE9618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F8C2A-0644-4B1B-ADE7-8B809B06E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Activity Authorization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13C96-F0C7-4D2B-AEE5-519191609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86F97-B927-4560-850A-4A03136D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9522"/>
            <a:ext cx="9144000" cy="1020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04B7F-B7D6-4189-9259-FFAF3A0B1A68}"/>
              </a:ext>
            </a:extLst>
          </p:cNvPr>
          <p:cNvSpPr txBox="1"/>
          <p:nvPr/>
        </p:nvSpPr>
        <p:spPr>
          <a:xfrm>
            <a:off x="523546" y="2225458"/>
            <a:ext cx="5402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Evaluate all relevant policies to make a decision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F0000-4DA7-4998-8F44-C0C9B5787969}"/>
              </a:ext>
            </a:extLst>
          </p:cNvPr>
          <p:cNvSpPr txBox="1"/>
          <p:nvPr/>
        </p:nvSpPr>
        <p:spPr>
          <a:xfrm>
            <a:off x="187215" y="1820675"/>
            <a:ext cx="741176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CFA93-37DF-4071-8931-06E2834F3EB8}"/>
              </a:ext>
            </a:extLst>
          </p:cNvPr>
          <p:cNvSpPr txBox="1"/>
          <p:nvPr/>
        </p:nvSpPr>
        <p:spPr>
          <a:xfrm>
            <a:off x="343885" y="3182034"/>
            <a:ext cx="468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restaurant in group A must be allowed to send notifications to all vehicles in location group A and group 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CF29-D3E8-4FC7-BFE5-967F0E2AF845}"/>
              </a:ext>
            </a:extLst>
          </p:cNvPr>
          <p:cNvSpPr txBox="1"/>
          <p:nvPr/>
        </p:nvSpPr>
        <p:spPr>
          <a:xfrm>
            <a:off x="343885" y="5032906"/>
            <a:ext cx="485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only want notifications from Cheesecake factory.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4E3DB9-A92D-42DF-84E0-8A37C7B3FFDC}"/>
              </a:ext>
            </a:extLst>
          </p:cNvPr>
          <p:cNvSpPr txBox="1"/>
          <p:nvPr/>
        </p:nvSpPr>
        <p:spPr>
          <a:xfrm>
            <a:off x="6117021" y="3549079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System defined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AE496-C0A4-4BE6-9C71-9CFDE6904841}"/>
              </a:ext>
            </a:extLst>
          </p:cNvPr>
          <p:cNvSpPr txBox="1"/>
          <p:nvPr/>
        </p:nvSpPr>
        <p:spPr>
          <a:xfrm>
            <a:off x="6117021" y="5092817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 Preference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EB8E8-4B38-48A8-B994-5CE5C814FB03}"/>
              </a:ext>
            </a:extLst>
          </p:cNvPr>
          <p:cNvSpPr txBox="1"/>
          <p:nvPr/>
        </p:nvSpPr>
        <p:spPr>
          <a:xfrm>
            <a:off x="6363422" y="4320948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D58122-4A84-47C5-8523-C392003DD78E}"/>
              </a:ext>
            </a:extLst>
          </p:cNvPr>
          <p:cNvCxnSpPr>
            <a:cxnSpLocks/>
          </p:cNvCxnSpPr>
          <p:nvPr/>
        </p:nvCxnSpPr>
        <p:spPr>
          <a:xfrm>
            <a:off x="6284297" y="3918411"/>
            <a:ext cx="0" cy="113943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8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3B6E35-50A4-4B98-8BE4-A5EE58C1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90AC4-2D89-4115-83CC-355583A9C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711" y="1889466"/>
            <a:ext cx="5682578" cy="1539534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Implementation in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Amazon Web Services (AWS)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F0A1A-95D1-44F7-886F-29D59CA78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A740A7B-5518-4ADA-B4DB-24674E3EB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3" y="1220390"/>
            <a:ext cx="4209707" cy="4569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300DE7-E859-4076-97D1-87BFFCD1A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Vehicles and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CA497-F6DF-42DF-8AD7-AE19AD6AA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813B5-65F8-4D8D-B8F0-A2074773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39" y="3129511"/>
            <a:ext cx="4209707" cy="2508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41C1C-1296-4CB0-85B0-3B2E64FB8637}"/>
              </a:ext>
            </a:extLst>
          </p:cNvPr>
          <p:cNvSpPr txBox="1"/>
          <p:nvPr/>
        </p:nvSpPr>
        <p:spPr>
          <a:xfrm>
            <a:off x="5002924" y="1220390"/>
            <a:ext cx="221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Location Groups </a:t>
            </a:r>
          </a:p>
          <a:p>
            <a:r>
              <a:rPr lang="en-US" dirty="0">
                <a:solidFill>
                  <a:srgbClr val="FF0000"/>
                </a:solidFill>
              </a:rPr>
              <a:t>(static demarcation)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1009A4-599B-48E1-8FAD-B263A23FC927}"/>
              </a:ext>
            </a:extLst>
          </p:cNvPr>
          <p:cNvCxnSpPr>
            <a:cxnSpLocks/>
          </p:cNvCxnSpPr>
          <p:nvPr/>
        </p:nvCxnSpPr>
        <p:spPr>
          <a:xfrm flipH="1">
            <a:off x="3972910" y="2426644"/>
            <a:ext cx="1849821" cy="7481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8B4020-BFF7-479B-AB9F-181F96179DCF}"/>
              </a:ext>
            </a:extLst>
          </p:cNvPr>
          <p:cNvSpPr txBox="1"/>
          <p:nvPr/>
        </p:nvSpPr>
        <p:spPr>
          <a:xfrm>
            <a:off x="5822731" y="2039797"/>
            <a:ext cx="283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Vehicles movement</a:t>
            </a:r>
          </a:p>
          <a:p>
            <a:r>
              <a:rPr lang="en-US" dirty="0">
                <a:solidFill>
                  <a:srgbClr val="FF0000"/>
                </a:solidFill>
              </a:rPr>
              <a:t>(coordinates generated using Google API)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05638-0A47-4E93-A539-B20D22038746}"/>
              </a:ext>
            </a:extLst>
          </p:cNvPr>
          <p:cNvSpPr txBox="1"/>
          <p:nvPr/>
        </p:nvSpPr>
        <p:spPr>
          <a:xfrm>
            <a:off x="5686096" y="5695911"/>
            <a:ext cx="353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 (table keeps changing)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7055E4-9624-45EC-87F4-45DB55D597D5}"/>
              </a:ext>
            </a:extLst>
          </p:cNvPr>
          <p:cNvCxnSpPr/>
          <p:nvPr/>
        </p:nvCxnSpPr>
        <p:spPr>
          <a:xfrm flipH="1" flipV="1">
            <a:off x="7241627" y="4383560"/>
            <a:ext cx="861849" cy="1254050"/>
          </a:xfrm>
          <a:prstGeom prst="straightConnector1">
            <a:avLst/>
          </a:prstGeom>
          <a:ln w="19050">
            <a:solidFill>
              <a:srgbClr val="EB0F0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8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2461E-18A2-4F2B-972C-C8491CD5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55077"/>
            <a:ext cx="8273613" cy="51218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Administrative Policy </a:t>
            </a:r>
          </a:p>
          <a:p>
            <a:pPr marL="458788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Road side motion sensor with [</a:t>
            </a:r>
            <a:r>
              <a:rPr lang="en-US" sz="2000" dirty="0">
                <a:solidFill>
                  <a:srgbClr val="FF0000"/>
                </a:solidFill>
              </a:rPr>
              <a:t>id = 1</a:t>
            </a:r>
            <a:r>
              <a:rPr lang="en-US" sz="2000" dirty="0"/>
              <a:t>] and current GPS in group [</a:t>
            </a:r>
            <a:r>
              <a:rPr lang="en-US" sz="2000" dirty="0">
                <a:solidFill>
                  <a:srgbClr val="FF0000"/>
                </a:solidFill>
              </a:rPr>
              <a:t>Location-A</a:t>
            </a:r>
            <a:r>
              <a:rPr lang="en-US" sz="2000" dirty="0"/>
              <a:t>] can only [</a:t>
            </a:r>
            <a:r>
              <a:rPr lang="en-US" sz="2000" dirty="0">
                <a:solidFill>
                  <a:srgbClr val="FF0000"/>
                </a:solidFill>
              </a:rPr>
              <a:t>modify</a:t>
            </a:r>
            <a:r>
              <a:rPr lang="en-US" sz="2000" dirty="0"/>
              <a:t>] attribute [</a:t>
            </a:r>
            <a:r>
              <a:rPr lang="en-US" sz="2000" dirty="0">
                <a:solidFill>
                  <a:srgbClr val="FF0000"/>
                </a:solidFill>
              </a:rPr>
              <a:t>Deer Threat</a:t>
            </a:r>
            <a:r>
              <a:rPr lang="en-US" sz="2000" dirty="0"/>
              <a:t>] to value [</a:t>
            </a:r>
            <a:r>
              <a:rPr lang="en-US" sz="2000" dirty="0">
                <a:solidFill>
                  <a:srgbClr val="FF0000"/>
                </a:solidFill>
              </a:rPr>
              <a:t>ON, OFF</a:t>
            </a:r>
            <a:r>
              <a:rPr lang="en-US" sz="2000" dirty="0"/>
              <a:t>] for group [</a:t>
            </a:r>
            <a:r>
              <a:rPr lang="en-US" sz="2000" dirty="0">
                <a:solidFill>
                  <a:srgbClr val="FF0000"/>
                </a:solidFill>
              </a:rPr>
              <a:t>Location-A</a:t>
            </a:r>
            <a:r>
              <a:rPr lang="en-US" sz="2000" dirty="0"/>
              <a:t>].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Operational Policy</a:t>
            </a:r>
          </a:p>
          <a:p>
            <a:pPr marL="112713" indent="0">
              <a:buNone/>
            </a:pPr>
            <a:r>
              <a:rPr lang="en-US" dirty="0">
                <a:solidFill>
                  <a:srgbClr val="00B050"/>
                </a:solidFill>
              </a:rPr>
              <a:t>Restaurant Notification Use Case</a:t>
            </a:r>
          </a:p>
          <a:p>
            <a:pPr marL="112713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Defined Policy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 restaurant located within group [</a:t>
            </a:r>
            <a:r>
              <a:rPr lang="en-US" dirty="0">
                <a:solidFill>
                  <a:srgbClr val="FF0000"/>
                </a:solidFill>
              </a:rPr>
              <a:t>Location-A</a:t>
            </a:r>
            <a:r>
              <a:rPr lang="en-US" dirty="0"/>
              <a:t>] can only [</a:t>
            </a:r>
            <a:r>
              <a:rPr lang="en-US" dirty="0">
                <a:solidFill>
                  <a:srgbClr val="FF0000"/>
                </a:solidFill>
              </a:rPr>
              <a:t>send  notifications</a:t>
            </a:r>
            <a:r>
              <a:rPr lang="en-US" dirty="0"/>
              <a:t>] to members of groups [</a:t>
            </a:r>
            <a:r>
              <a:rPr lang="en-US" dirty="0">
                <a:solidFill>
                  <a:srgbClr val="FF0000"/>
                </a:solidFill>
              </a:rPr>
              <a:t>Location-A, Location-B</a:t>
            </a:r>
            <a:r>
              <a:rPr lang="en-US" dirty="0"/>
              <a:t>].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User Preferences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Send notifications only between [</a:t>
            </a:r>
            <a:r>
              <a:rPr lang="en-US" dirty="0">
                <a:solidFill>
                  <a:srgbClr val="FF0000"/>
                </a:solidFill>
              </a:rPr>
              <a:t>7 pm to 9 pm</a:t>
            </a:r>
            <a:r>
              <a:rPr lang="en-US" dirty="0"/>
              <a:t>] only on [</a:t>
            </a:r>
            <a:r>
              <a:rPr lang="en-US" dirty="0">
                <a:solidFill>
                  <a:srgbClr val="FF0000"/>
                </a:solidFill>
              </a:rPr>
              <a:t>Wednesdays</a:t>
            </a:r>
            <a:r>
              <a:rPr lang="en-US" dirty="0"/>
              <a:t>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BD9EC-14CE-4D61-9D8A-3AAD77D66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683EF76-8817-4FBA-9129-C4649031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Implemented Policies</a:t>
            </a:r>
          </a:p>
        </p:txBody>
      </p:sp>
    </p:spTree>
    <p:extLst>
      <p:ext uri="{BB962C8B-B14F-4D97-AF65-F5344CB8AC3E}">
        <p14:creationId xmlns:p14="http://schemas.microsoft.com/office/powerpoint/2010/main" val="37022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6F07243-61A8-4FB3-9753-988CBCE6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1560937"/>
            <a:ext cx="6789907" cy="3736126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9" y="272374"/>
            <a:ext cx="4932822" cy="530416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Connected Cars Ecosystem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436F18-F4F3-491F-B954-5B053BB95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49DAFE-3CFE-49B4-93D3-7F8C53903B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37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32A43-670A-4040-BFF1-AAC68003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6" y="334302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Performance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4E063-D720-4213-A4B8-60E90F9F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2CB139-058F-40DE-BD4B-676A87F88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0363"/>
              </p:ext>
            </p:extLst>
          </p:nvPr>
        </p:nvGraphicFramePr>
        <p:xfrm>
          <a:off x="672663" y="2205603"/>
          <a:ext cx="2806262" cy="219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7310">
                  <a:extLst>
                    <a:ext uri="{9D8B030D-6E8A-4147-A177-3AD203B41FA5}">
                      <a16:colId xmlns:a16="http://schemas.microsoft.com/office/drawing/2014/main" val="3230930006"/>
                    </a:ext>
                  </a:extLst>
                </a:gridCol>
                <a:gridCol w="1638952">
                  <a:extLst>
                    <a:ext uri="{9D8B030D-6E8A-4147-A177-3AD203B41FA5}">
                      <a16:colId xmlns:a16="http://schemas.microsoft.com/office/drawing/2014/main" val="2136436183"/>
                    </a:ext>
                  </a:extLst>
                </a:gridCol>
              </a:tblGrid>
              <a:tr h="6496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Number of Requests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Policy Enforcer Execution Time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562287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0.0501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728995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0.1011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25689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0.1264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238117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873071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0.1999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570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E84632-AADC-4AA2-AFB3-DF41BF4AD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63861"/>
              </p:ext>
            </p:extLst>
          </p:nvPr>
        </p:nvGraphicFramePr>
        <p:xfrm>
          <a:off x="4671425" y="2011293"/>
          <a:ext cx="3511302" cy="25831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0434">
                  <a:extLst>
                    <a:ext uri="{9D8B030D-6E8A-4147-A177-3AD203B41FA5}">
                      <a16:colId xmlns:a16="http://schemas.microsoft.com/office/drawing/2014/main" val="2108102890"/>
                    </a:ext>
                  </a:extLst>
                </a:gridCol>
                <a:gridCol w="1170434">
                  <a:extLst>
                    <a:ext uri="{9D8B030D-6E8A-4147-A177-3AD203B41FA5}">
                      <a16:colId xmlns:a16="http://schemas.microsoft.com/office/drawing/2014/main" val="236996429"/>
                    </a:ext>
                  </a:extLst>
                </a:gridCol>
                <a:gridCol w="1170434">
                  <a:extLst>
                    <a:ext uri="{9D8B030D-6E8A-4147-A177-3AD203B41FA5}">
                      <a16:colId xmlns:a16="http://schemas.microsoft.com/office/drawing/2014/main" val="2165814710"/>
                    </a:ext>
                  </a:extLst>
                </a:gridCol>
              </a:tblGrid>
              <a:tr h="2912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CARS NOTIFIED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604436"/>
                  </a:ext>
                </a:extLst>
              </a:tr>
              <a:tr h="49287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With ABAC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Without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005240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865498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119441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79862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18358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043334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6381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26A5BC-AC93-479A-8C34-6BB453703E9C}"/>
              </a:ext>
            </a:extLst>
          </p:cNvPr>
          <p:cNvSpPr txBox="1"/>
          <p:nvPr/>
        </p:nvSpPr>
        <p:spPr>
          <a:xfrm>
            <a:off x="819808" y="4594473"/>
            <a:ext cx="2659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Policy Enforcement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BAA1F-5F47-48CA-8526-4C1CC475BFCA}"/>
              </a:ext>
            </a:extLst>
          </p:cNvPr>
          <p:cNvSpPr txBox="1"/>
          <p:nvPr/>
        </p:nvSpPr>
        <p:spPr>
          <a:xfrm>
            <a:off x="4871903" y="4763750"/>
            <a:ext cx="3409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Relevance of Alerts and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588860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32A43-670A-4040-BFF1-AAC68003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6" y="334302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Performance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4E063-D720-4213-A4B8-60E90F9F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08F6C331-D422-4EAD-B497-8FA1D5240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4" y="1775425"/>
            <a:ext cx="4705490" cy="2859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4A7D1-8CD3-4D2B-844A-0C3CB2F8F22B}"/>
              </a:ext>
            </a:extLst>
          </p:cNvPr>
          <p:cNvSpPr txBox="1"/>
          <p:nvPr/>
        </p:nvSpPr>
        <p:spPr>
          <a:xfrm>
            <a:off x="2684612" y="4758200"/>
            <a:ext cx="40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Comparing Policy vs No Policy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2986655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0D00D-3C7F-460F-9398-2D3BC7BC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>
              <a:buFont typeface="Wingdings" panose="05000000000000000000" pitchFamily="2" charset="2"/>
              <a:buChar char="Ø"/>
              <a:tabLst>
                <a:tab pos="284163" algn="l"/>
              </a:tabLst>
            </a:pPr>
            <a:r>
              <a:rPr lang="en-US" dirty="0"/>
              <a:t> Proposed an </a:t>
            </a:r>
            <a:r>
              <a:rPr lang="en-US" dirty="0">
                <a:solidFill>
                  <a:srgbClr val="00B050"/>
                </a:solidFill>
              </a:rPr>
              <a:t>Attribute Based Access Control </a:t>
            </a:r>
            <a:r>
              <a:rPr lang="en-US" dirty="0"/>
              <a:t>solution for cloud  assisted Smart Cars.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Introduced Dynamic Groups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Supports User Privacy Preferences and Location Centric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Proof of Concept implementation in AWS </a:t>
            </a:r>
          </a:p>
          <a:p>
            <a:pPr marL="342900" lvl="2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100" dirty="0"/>
              <a:t>Future Research</a:t>
            </a:r>
          </a:p>
          <a:p>
            <a:pPr marL="685800" lvl="3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Extensive and detailed evaluation</a:t>
            </a:r>
          </a:p>
          <a:p>
            <a:pPr marL="685800" lvl="3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V2V and V2I secure trusted communication using Edge</a:t>
            </a:r>
          </a:p>
          <a:p>
            <a:pPr marL="685800" lvl="3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Location preserving approaches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9B6BD4-F17B-4660-BE37-E4BA405C7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>
                <a:solidFill>
                  <a:srgbClr val="002060"/>
                </a:solidFill>
                <a:ea typeface="+mn-ea"/>
              </a:rPr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6D80-D2FF-425F-8867-B79C6B404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7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6D833-83CC-4908-B65A-37AC2610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0" y="1055077"/>
            <a:ext cx="8628993" cy="51218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dirty="0"/>
              <a:t>Contribution</a:t>
            </a:r>
            <a:endParaRPr lang="en-US" dirty="0"/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Propose formalized ABAC model for cloud assisted applications.</a:t>
            </a:r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Dynamic groups and user preferences.</a:t>
            </a:r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Implementation of the model in AWS.</a:t>
            </a:r>
          </a:p>
          <a:p>
            <a:pPr marL="346075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4163" indent="-284163">
              <a:buFont typeface="Wingdings" panose="05000000000000000000" pitchFamily="2" charset="2"/>
              <a:buChar char="Ø"/>
            </a:pPr>
            <a:r>
              <a:rPr lang="en-US" sz="2400" dirty="0"/>
              <a:t>Scope 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Single Central Cloud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No direct access and physical tampering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Communication Channel is encrypted.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Data in Cloud is secure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In-vehicle security not considered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58055-F91E-4675-B32B-EA7B26DFA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Scope of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74BC-1044-45EB-BE0F-8557DA304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5020E-028B-4248-A584-C3EC8640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 ABAC</a:t>
            </a:r>
            <a:r>
              <a:rPr lang="en-US" sz="2400" dirty="0"/>
              <a:t>: Decision based on the attributes of entities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Attributes are name value pairs: </a:t>
            </a:r>
            <a:r>
              <a:rPr lang="en-US" sz="2400" dirty="0">
                <a:solidFill>
                  <a:srgbClr val="FF0000"/>
                </a:solidFill>
              </a:rPr>
              <a:t>age (Alice)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29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Core entities in ABAC include: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Users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Objects			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Attributes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Environment or Context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Operations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Authorization Policies</a:t>
            </a:r>
            <a:r>
              <a:rPr lang="en-US" sz="2400" dirty="0"/>
              <a:t>: determine rights just in time </a:t>
            </a:r>
          </a:p>
          <a:p>
            <a:pPr marL="461963" lvl="1" indent="-287338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retrieve attributes of relevant entities in request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Enhance flexibility and fine grained access control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98C12B-69AB-4A1E-B817-46C8E1FDA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Attribute Based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C28E0-27F4-48FB-AF37-D2605376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109893A-41AD-4220-AEF4-A85FE65D3864}"/>
              </a:ext>
            </a:extLst>
          </p:cNvPr>
          <p:cNvSpPr/>
          <p:nvPr/>
        </p:nvSpPr>
        <p:spPr>
          <a:xfrm>
            <a:off x="4151392" y="2554865"/>
            <a:ext cx="474133" cy="1061155"/>
          </a:xfrm>
          <a:prstGeom prst="rightBrace">
            <a:avLst>
              <a:gd name="adj1" fmla="val 3460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5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A185208-1C28-47B6-82C3-1907803D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" y="1364945"/>
            <a:ext cx="4504169" cy="43180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F468F00-9A31-46CC-AA6A-81EAD193EDAB}"/>
              </a:ext>
            </a:extLst>
          </p:cNvPr>
          <p:cNvSpPr txBox="1">
            <a:spLocks/>
          </p:cNvSpPr>
          <p:nvPr/>
        </p:nvSpPr>
        <p:spPr>
          <a:xfrm>
            <a:off x="2018040" y="2431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Location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Groups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81C53-BF0B-4217-87E5-912AD826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D760A-7A67-49FD-96E8-5901AC7D65E9}"/>
              </a:ext>
            </a:extLst>
          </p:cNvPr>
          <p:cNvSpPr txBox="1"/>
          <p:nvPr/>
        </p:nvSpPr>
        <p:spPr>
          <a:xfrm>
            <a:off x="4639831" y="1174956"/>
            <a:ext cx="4504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Categorizing wide locations into smaller groups.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Vehicles dynamically become member based on current GPS, vehicle-type or individual user preferences.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Ensure relevance of alerts and notifications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9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A185208-1C28-47B6-82C3-1907803D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" y="1364945"/>
            <a:ext cx="4504169" cy="43180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F468F00-9A31-46CC-AA6A-81EAD193EDAB}"/>
              </a:ext>
            </a:extLst>
          </p:cNvPr>
          <p:cNvSpPr txBox="1">
            <a:spLocks/>
          </p:cNvSpPr>
          <p:nvPr/>
        </p:nvSpPr>
        <p:spPr>
          <a:xfrm>
            <a:off x="2018040" y="2431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Attributes and Alerts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81C53-BF0B-4217-87E5-912AD826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C505A-D211-4AFD-94D4-AF2B4F0B5AEA}"/>
              </a:ext>
            </a:extLst>
          </p:cNvPr>
          <p:cNvSpPr txBox="1"/>
          <p:nvPr/>
        </p:nvSpPr>
        <p:spPr>
          <a:xfrm>
            <a:off x="6423200" y="1640249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50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Deer Threat: 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Ice on Road: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4CF32-0932-4C05-8488-BF0D373844E2}"/>
              </a:ext>
            </a:extLst>
          </p:cNvPr>
          <p:cNvSpPr txBox="1"/>
          <p:nvPr/>
        </p:nvSpPr>
        <p:spPr>
          <a:xfrm>
            <a:off x="6423200" y="3013501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30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Flood Warning: ON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Road Work: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3C005-C27C-452B-9DA4-C7A1BC021D18}"/>
              </a:ext>
            </a:extLst>
          </p:cNvPr>
          <p:cNvSpPr txBox="1"/>
          <p:nvPr/>
        </p:nvSpPr>
        <p:spPr>
          <a:xfrm>
            <a:off x="6423200" y="4632976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20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School Zone: 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Amber Alert: ABC123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B9B4F9-069B-4627-A6D6-67C9D6867938}"/>
              </a:ext>
            </a:extLst>
          </p:cNvPr>
          <p:cNvCxnSpPr>
            <a:cxnSpLocks/>
          </p:cNvCxnSpPr>
          <p:nvPr/>
        </p:nvCxnSpPr>
        <p:spPr>
          <a:xfrm>
            <a:off x="3447393" y="2055747"/>
            <a:ext cx="261911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A0FDC2-B7DF-433B-9549-6287782000DA}"/>
              </a:ext>
            </a:extLst>
          </p:cNvPr>
          <p:cNvCxnSpPr>
            <a:cxnSpLocks/>
          </p:cNvCxnSpPr>
          <p:nvPr/>
        </p:nvCxnSpPr>
        <p:spPr>
          <a:xfrm>
            <a:off x="4755539" y="3428999"/>
            <a:ext cx="131096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64EB77-E0D8-4C32-A63F-D424B1123F0D}"/>
              </a:ext>
            </a:extLst>
          </p:cNvPr>
          <p:cNvCxnSpPr>
            <a:cxnSpLocks/>
          </p:cNvCxnSpPr>
          <p:nvPr/>
        </p:nvCxnSpPr>
        <p:spPr>
          <a:xfrm>
            <a:off x="3216166" y="4925363"/>
            <a:ext cx="285033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E6B7E8-2AFB-4543-BB60-A2D09D30384C}"/>
              </a:ext>
            </a:extLst>
          </p:cNvPr>
          <p:cNvSpPr txBox="1"/>
          <p:nvPr/>
        </p:nvSpPr>
        <p:spPr>
          <a:xfrm>
            <a:off x="390671" y="5769505"/>
            <a:ext cx="825228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Vehicles move and are assigned to different groups and inherit their attributes/alerts.</a:t>
            </a:r>
          </a:p>
        </p:txBody>
      </p:sp>
    </p:spTree>
    <p:extLst>
      <p:ext uri="{BB962C8B-B14F-4D97-AF65-F5344CB8AC3E}">
        <p14:creationId xmlns:p14="http://schemas.microsoft.com/office/powerpoint/2010/main" val="62800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F3078310-7D7F-4972-BCF3-BA6B5EE54096}"/>
              </a:ext>
            </a:extLst>
          </p:cNvPr>
          <p:cNvSpPr/>
          <p:nvPr/>
        </p:nvSpPr>
        <p:spPr>
          <a:xfrm>
            <a:off x="2263154" y="4168396"/>
            <a:ext cx="2067030" cy="11417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91279FB-4F9E-488D-BD83-58CC8DD01CC1}"/>
              </a:ext>
            </a:extLst>
          </p:cNvPr>
          <p:cNvSpPr/>
          <p:nvPr/>
        </p:nvSpPr>
        <p:spPr>
          <a:xfrm>
            <a:off x="213921" y="4187333"/>
            <a:ext cx="2067030" cy="11417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4F665C-16B8-41C7-9595-48628E32A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9" y="4244900"/>
            <a:ext cx="988709" cy="9887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551BF2-EBCD-44E1-973A-45FDA1D20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Using Location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A9A14-4C8E-4294-8361-91BFE8E18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FA68B-67FE-45F3-A6CD-FD47E024A6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12493" r="15719" b="11190"/>
          <a:stretch/>
        </p:blipFill>
        <p:spPr>
          <a:xfrm>
            <a:off x="1037302" y="969687"/>
            <a:ext cx="2890684" cy="1700980"/>
          </a:xfrm>
          <a:prstGeom prst="rect">
            <a:avLst/>
          </a:prstGeom>
        </p:spPr>
      </p:pic>
      <p:pic>
        <p:nvPicPr>
          <p:cNvPr id="1028" name="Picture 4" descr="Image result for envelope icon transparent">
            <a:extLst>
              <a:ext uri="{FF2B5EF4-FFF2-40B4-BE49-F238E27FC236}">
                <a16:creationId xmlns:a16="http://schemas.microsoft.com/office/drawing/2014/main" id="{16B0066B-F573-4ED3-AD61-F77DA3F8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5" y="3615759"/>
            <a:ext cx="725947" cy="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envelope icon transparent">
            <a:extLst>
              <a:ext uri="{FF2B5EF4-FFF2-40B4-BE49-F238E27FC236}">
                <a16:creationId xmlns:a16="http://schemas.microsoft.com/office/drawing/2014/main" id="{5F900018-2927-4C26-8AEC-89BF9B8C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3" y="3615759"/>
            <a:ext cx="725947" cy="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30DE13-892F-45AD-A625-5153163FAAAC}"/>
              </a:ext>
            </a:extLst>
          </p:cNvPr>
          <p:cNvSpPr txBox="1"/>
          <p:nvPr/>
        </p:nvSpPr>
        <p:spPr>
          <a:xfrm>
            <a:off x="202912" y="5386615"/>
            <a:ext cx="148576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Speed Limit: 50 mph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Deer Threat: 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Ice on Road: NO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D361FB-C0F6-4401-AB5A-5C18469298EE}"/>
              </a:ext>
            </a:extLst>
          </p:cNvPr>
          <p:cNvCxnSpPr>
            <a:cxnSpLocks/>
          </p:cNvCxnSpPr>
          <p:nvPr/>
        </p:nvCxnSpPr>
        <p:spPr>
          <a:xfrm flipH="1">
            <a:off x="1431661" y="2570576"/>
            <a:ext cx="719634" cy="1901162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F6DA652F-2340-4FF7-98A9-74C94E359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19" y="1871687"/>
            <a:ext cx="368067" cy="462224"/>
          </a:xfrm>
          <a:prstGeom prst="rect">
            <a:avLst/>
          </a:prstGeom>
        </p:spPr>
      </p:pic>
      <p:pic>
        <p:nvPicPr>
          <p:cNvPr id="24" name="Picture 2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CBB4C2D-63BE-4BD5-954C-9E675C4AFB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4" y="1297995"/>
            <a:ext cx="494671" cy="4946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4A9620-8F53-405F-9EC5-C14D96D84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7" y="1820177"/>
            <a:ext cx="462224" cy="46222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450A75-2085-42D4-A233-7D12C8300D4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482644" y="2670667"/>
            <a:ext cx="600608" cy="166008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91DE98-A661-4E3F-B49E-2688A77B8FD3}"/>
              </a:ext>
            </a:extLst>
          </p:cNvPr>
          <p:cNvSpPr txBox="1"/>
          <p:nvPr/>
        </p:nvSpPr>
        <p:spPr>
          <a:xfrm>
            <a:off x="2977315" y="5380824"/>
            <a:ext cx="148576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Speed Limit: 30 mph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Flood Warning: ON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Road Work: 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D374FD-4445-447E-9A81-AC8761E37265}"/>
              </a:ext>
            </a:extLst>
          </p:cNvPr>
          <p:cNvSpPr txBox="1"/>
          <p:nvPr/>
        </p:nvSpPr>
        <p:spPr>
          <a:xfrm>
            <a:off x="4925698" y="1245945"/>
            <a:ext cx="40639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Administrative Questions: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the attributes or alerts of groups are updated?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are moving entities assigned to groups?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groups hierarchy is created?</a:t>
            </a:r>
          </a:p>
          <a:p>
            <a:endParaRPr lang="en-US" sz="1600" dirty="0"/>
          </a:p>
          <a:p>
            <a:r>
              <a:rPr lang="en-US" dirty="0">
                <a:solidFill>
                  <a:srgbClr val="FF0000"/>
                </a:solidFill>
              </a:rPr>
              <a:t>Operational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attributes and groups are used to provide security?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user privacy preferences are considered?</a:t>
            </a:r>
          </a:p>
          <a:p>
            <a:endParaRPr lang="en-US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906905B6-6859-49AB-B686-2AA911FF7C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0185" y="4758190"/>
            <a:ext cx="4760328" cy="6286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364344-80F8-4D29-BAA0-7FEB3009D251}"/>
              </a:ext>
            </a:extLst>
          </p:cNvPr>
          <p:cNvCxnSpPr/>
          <p:nvPr/>
        </p:nvCxnSpPr>
        <p:spPr>
          <a:xfrm flipH="1" flipV="1">
            <a:off x="6148689" y="5196782"/>
            <a:ext cx="343256" cy="49538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347669-6603-4A88-A89F-8E07069DEA94}"/>
              </a:ext>
            </a:extLst>
          </p:cNvPr>
          <p:cNvSpPr txBox="1"/>
          <p:nvPr/>
        </p:nvSpPr>
        <p:spPr>
          <a:xfrm>
            <a:off x="6208517" y="5692166"/>
            <a:ext cx="2592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Reported MQTT message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1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8594 -0.1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28212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7135 -0.18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95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17" grpId="0" animBg="1"/>
      <p:bldP spid="34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47" y="1208777"/>
            <a:ext cx="6012705" cy="44404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CV-ABAC</a:t>
            </a:r>
            <a:r>
              <a:rPr lang="en-US" sz="2400" baseline="-25000" dirty="0">
                <a:solidFill>
                  <a:srgbClr val="002060"/>
                </a:solidFill>
              </a:rPr>
              <a:t>G</a:t>
            </a:r>
            <a:r>
              <a:rPr lang="en-US" sz="2400" baseline="-25000" dirty="0"/>
              <a:t>  </a:t>
            </a:r>
            <a:r>
              <a:rPr lang="en-US" sz="2400" dirty="0">
                <a:solidFill>
                  <a:srgbClr val="002060"/>
                </a:solidFill>
              </a:rPr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CFC304-7B9A-474E-BAD5-51BE143854F5}"/>
              </a:ext>
            </a:extLst>
          </p:cNvPr>
          <p:cNvCxnSpPr>
            <a:cxnSpLocks/>
          </p:cNvCxnSpPr>
          <p:nvPr/>
        </p:nvCxnSpPr>
        <p:spPr>
          <a:xfrm>
            <a:off x="1649730" y="2295723"/>
            <a:ext cx="536422" cy="33633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E53EDB-BB40-4C9F-B323-F80312C91960}"/>
              </a:ext>
            </a:extLst>
          </p:cNvPr>
          <p:cNvSpPr txBox="1"/>
          <p:nvPr/>
        </p:nvSpPr>
        <p:spPr>
          <a:xfrm>
            <a:off x="262362" y="1640819"/>
            <a:ext cx="24699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user, sensor, car, mechanic, restaurant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F592B-FC0F-4132-B895-2BAF9FEAACC4}"/>
              </a:ext>
            </a:extLst>
          </p:cNvPr>
          <p:cNvCxnSpPr>
            <a:cxnSpLocks/>
          </p:cNvCxnSpPr>
          <p:nvPr/>
        </p:nvCxnSpPr>
        <p:spPr>
          <a:xfrm flipV="1">
            <a:off x="2743198" y="3863711"/>
            <a:ext cx="0" cy="153860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6400EB-D672-408A-8F4D-C7E076FBCC2A}"/>
              </a:ext>
            </a:extLst>
          </p:cNvPr>
          <p:cNvSpPr txBox="1"/>
          <p:nvPr/>
        </p:nvSpPr>
        <p:spPr>
          <a:xfrm>
            <a:off x="958477" y="5402318"/>
            <a:ext cx="354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{ location, size, IP, direction, speed, VIN, cuisine-type}</a:t>
            </a:r>
          </a:p>
        </p:txBody>
      </p:sp>
    </p:spTree>
    <p:extLst>
      <p:ext uri="{BB962C8B-B14F-4D97-AF65-F5344CB8AC3E}">
        <p14:creationId xmlns:p14="http://schemas.microsoft.com/office/powerpoint/2010/main" val="809935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.5|10.7|23.3|7.9|5.2|3.5|11.6"/>
</p:tagLst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889B0C38-AD38-4EBB-AFFF-6B7347820A40}" vid="{D33B1F30-4F7F-45C6-A75A-F54F1585F08C}"/>
    </a:ext>
  </a:extLst>
</a:theme>
</file>

<file path=ppt/theme/theme2.xml><?xml version="1.0" encoding="utf-8"?>
<a:theme xmlns:a="http://schemas.openxmlformats.org/drawingml/2006/main" name="Theme-Cspec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Cspecc" id="{A5D50E22-DE82-40E9-BD90-29F316E5D493}" vid="{FCE5FF18-77CF-4940-A715-310FB64BB3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34521</TotalTime>
  <Words>965</Words>
  <Application>Microsoft Office PowerPoint</Application>
  <PresentationFormat>On-screen Show (4:3)</PresentationFormat>
  <Paragraphs>216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Theme2</vt:lpstr>
      <vt:lpstr>Theme-Cspecc</vt:lpstr>
      <vt:lpstr>PowerPoint Presentation</vt:lpstr>
      <vt:lpstr>Connected Cars Ecosystem</vt:lpstr>
      <vt:lpstr>Scope of Contribution</vt:lpstr>
      <vt:lpstr>Attribute Based Access Control</vt:lpstr>
      <vt:lpstr>PowerPoint Presentation</vt:lpstr>
      <vt:lpstr>PowerPoint Presentation</vt:lpstr>
      <vt:lpstr>Using Location Groups</vt:lpstr>
      <vt:lpstr>CV-ABACG  Model</vt:lpstr>
      <vt:lpstr>Model Components</vt:lpstr>
      <vt:lpstr>Model Components</vt:lpstr>
      <vt:lpstr>Model Components</vt:lpstr>
      <vt:lpstr>Model Components</vt:lpstr>
      <vt:lpstr>Formal Specification</vt:lpstr>
      <vt:lpstr>Formal Specification</vt:lpstr>
      <vt:lpstr>Policy Language</vt:lpstr>
      <vt:lpstr>Activity Authorization Decision</vt:lpstr>
      <vt:lpstr>Implementation in  Amazon Web Services (AWS)</vt:lpstr>
      <vt:lpstr>Vehicles and Groups</vt:lpstr>
      <vt:lpstr>Implemented Policies</vt:lpstr>
      <vt:lpstr>Performance Metrics</vt:lpstr>
      <vt:lpstr>Performance Metrics</vt:lpstr>
      <vt:lpstr>Conclusion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maanakgupta</dc:creator>
  <cp:lastModifiedBy>Ravi Sandhu</cp:lastModifiedBy>
  <cp:revision>1059</cp:revision>
  <cp:lastPrinted>2019-01-09T20:11:05Z</cp:lastPrinted>
  <dcterms:created xsi:type="dcterms:W3CDTF">2018-06-02T05:14:53Z</dcterms:created>
  <dcterms:modified xsi:type="dcterms:W3CDTF">2020-04-25T00:06:26Z</dcterms:modified>
</cp:coreProperties>
</file>