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2"/>
  </p:notesMasterIdLst>
  <p:sldIdLst>
    <p:sldId id="259" r:id="rId3"/>
    <p:sldId id="281" r:id="rId4"/>
    <p:sldId id="282" r:id="rId5"/>
    <p:sldId id="258" r:id="rId6"/>
    <p:sldId id="273" r:id="rId7"/>
    <p:sldId id="266" r:id="rId8"/>
    <p:sldId id="308" r:id="rId9"/>
    <p:sldId id="260" r:id="rId10"/>
    <p:sldId id="284" r:id="rId11"/>
    <p:sldId id="274" r:id="rId12"/>
    <p:sldId id="275" r:id="rId13"/>
    <p:sldId id="276" r:id="rId14"/>
    <p:sldId id="285" r:id="rId15"/>
    <p:sldId id="278" r:id="rId16"/>
    <p:sldId id="287" r:id="rId17"/>
    <p:sldId id="288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1" r:id="rId28"/>
    <p:sldId id="300" r:id="rId29"/>
    <p:sldId id="280" r:id="rId30"/>
    <p:sldId id="279" r:id="rId31"/>
    <p:sldId id="277" r:id="rId32"/>
    <p:sldId id="303" r:id="rId33"/>
    <p:sldId id="306" r:id="rId34"/>
    <p:sldId id="305" r:id="rId35"/>
    <p:sldId id="304" r:id="rId36"/>
    <p:sldId id="309" r:id="rId37"/>
    <p:sldId id="310" r:id="rId38"/>
    <p:sldId id="311" r:id="rId39"/>
    <p:sldId id="312" r:id="rId40"/>
    <p:sldId id="30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67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798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D3532-959B-4063-A298-09FA15027E8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417DB-7355-49DA-A976-5DD8ADD4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7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2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04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3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1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21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856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22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24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23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73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24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879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25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985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26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5099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27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80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>
            <a:lvl1pPr>
              <a:defRPr sz="3628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 sz="2540">
                <a:solidFill>
                  <a:schemeClr val="tx2"/>
                </a:solidFill>
              </a:defRPr>
            </a:lvl1pPr>
            <a:lvl2pPr marL="41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440802" y="51846"/>
            <a:ext cx="4282560" cy="62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14683"/>
            <a:r>
              <a:rPr lang="en-US" altLang="zh-CN" sz="2903" dirty="0" smtClean="0"/>
              <a:t>Institute for Cyber Security</a:t>
            </a:r>
            <a:endParaRPr lang="en-US" sz="2903" dirty="0"/>
          </a:p>
        </p:txBody>
      </p:sp>
    </p:spTree>
    <p:extLst>
      <p:ext uri="{BB962C8B-B14F-4D97-AF65-F5344CB8AC3E}">
        <p14:creationId xmlns:p14="http://schemas.microsoft.com/office/powerpoint/2010/main" val="88043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8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75069"/>
            <a:ext cx="2056320" cy="5851334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75069"/>
            <a:ext cx="6035040" cy="5851334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7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292480" y="623586"/>
            <a:ext cx="476928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defTabSz="4147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defTabSz="4147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2241" y="27651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20" y="0"/>
            <a:ext cx="1342080" cy="8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64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3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1pPr>
            <a:lvl2pPr marL="4146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2pPr>
            <a:lvl3pPr marL="829366" indent="0">
              <a:buNone/>
              <a:defRPr sz="1542">
                <a:solidFill>
                  <a:schemeClr val="tx1">
                    <a:tint val="75000"/>
                  </a:schemeClr>
                </a:solidFill>
              </a:defRPr>
            </a:lvl3pPr>
            <a:lvl4pPr marL="1244049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5873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73416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88099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90278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317465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9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600008"/>
            <a:ext cx="4044960" cy="452639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2" y="1600008"/>
            <a:ext cx="4046400" cy="452639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5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3" indent="0">
              <a:buNone/>
              <a:defRPr sz="1814" b="1"/>
            </a:lvl2pPr>
            <a:lvl3pPr marL="829366" indent="0">
              <a:buNone/>
              <a:defRPr sz="1633" b="1"/>
            </a:lvl3pPr>
            <a:lvl4pPr marL="1244049" indent="0">
              <a:buNone/>
              <a:defRPr sz="1542" b="1"/>
            </a:lvl4pPr>
            <a:lvl5pPr marL="1658732" indent="0">
              <a:buNone/>
              <a:defRPr sz="1542" b="1"/>
            </a:lvl5pPr>
            <a:lvl6pPr marL="2073416" indent="0">
              <a:buNone/>
              <a:defRPr sz="1542" b="1"/>
            </a:lvl6pPr>
            <a:lvl7pPr marL="2488099" indent="0">
              <a:buNone/>
              <a:defRPr sz="1542" b="1"/>
            </a:lvl7pPr>
            <a:lvl8pPr marL="2902782" indent="0">
              <a:buNone/>
              <a:defRPr sz="1542" b="1"/>
            </a:lvl8pPr>
            <a:lvl9pPr marL="3317465" indent="0">
              <a:buNone/>
              <a:defRPr sz="1542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3" indent="0">
              <a:buNone/>
              <a:defRPr sz="1814" b="1"/>
            </a:lvl2pPr>
            <a:lvl3pPr marL="829366" indent="0">
              <a:buNone/>
              <a:defRPr sz="1633" b="1"/>
            </a:lvl3pPr>
            <a:lvl4pPr marL="1244049" indent="0">
              <a:buNone/>
              <a:defRPr sz="1542" b="1"/>
            </a:lvl4pPr>
            <a:lvl5pPr marL="1658732" indent="0">
              <a:buNone/>
              <a:defRPr sz="1542" b="1"/>
            </a:lvl5pPr>
            <a:lvl6pPr marL="2073416" indent="0">
              <a:buNone/>
              <a:defRPr sz="1542" b="1"/>
            </a:lvl6pPr>
            <a:lvl7pPr marL="2488099" indent="0">
              <a:buNone/>
              <a:defRPr sz="1542" b="1"/>
            </a:lvl7pPr>
            <a:lvl8pPr marL="2902782" indent="0">
              <a:buNone/>
              <a:defRPr sz="1542" b="1"/>
            </a:lvl8pPr>
            <a:lvl9pPr marL="3317465" indent="0">
              <a:buNone/>
              <a:defRPr sz="1542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3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612" y="51847"/>
            <a:ext cx="5177221" cy="73319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49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321" y="101296"/>
            <a:ext cx="5316463" cy="67108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2" y="861010"/>
            <a:ext cx="5112000" cy="5240070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861012"/>
            <a:ext cx="3008160" cy="5265393"/>
          </a:xfrm>
        </p:spPr>
        <p:txBody>
          <a:bodyPr/>
          <a:lstStyle>
            <a:lvl1pPr marL="0" indent="0">
              <a:buNone/>
              <a:defRPr sz="1270"/>
            </a:lvl1pPr>
            <a:lvl2pPr marL="414683" indent="0">
              <a:buNone/>
              <a:defRPr sz="1089"/>
            </a:lvl2pPr>
            <a:lvl3pPr marL="829366" indent="0">
              <a:buNone/>
              <a:defRPr sz="907"/>
            </a:lvl3pPr>
            <a:lvl4pPr marL="1244049" indent="0">
              <a:buNone/>
              <a:defRPr sz="816"/>
            </a:lvl4pPr>
            <a:lvl5pPr marL="1658732" indent="0">
              <a:buNone/>
              <a:defRPr sz="816"/>
            </a:lvl5pPr>
            <a:lvl6pPr marL="2073416" indent="0">
              <a:buNone/>
              <a:defRPr sz="816"/>
            </a:lvl6pPr>
            <a:lvl7pPr marL="2488099" indent="0">
              <a:buNone/>
              <a:defRPr sz="816"/>
            </a:lvl7pPr>
            <a:lvl8pPr marL="2902782" indent="0">
              <a:buNone/>
              <a:defRPr sz="816"/>
            </a:lvl8pPr>
            <a:lvl9pPr marL="3317465" indent="0">
              <a:buNone/>
              <a:defRPr sz="816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4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 rtlCol="0">
            <a:normAutofit/>
          </a:bodyPr>
          <a:lstStyle>
            <a:lvl1pPr marL="0" indent="0">
              <a:buNone/>
              <a:defRPr sz="2903"/>
            </a:lvl1pPr>
            <a:lvl2pPr marL="414683" indent="0">
              <a:buNone/>
              <a:defRPr sz="2540"/>
            </a:lvl2pPr>
            <a:lvl3pPr marL="829366" indent="0">
              <a:buNone/>
              <a:defRPr sz="2177"/>
            </a:lvl3pPr>
            <a:lvl4pPr marL="1244049" indent="0">
              <a:buNone/>
              <a:defRPr sz="1814"/>
            </a:lvl4pPr>
            <a:lvl5pPr marL="1658732" indent="0">
              <a:buNone/>
              <a:defRPr sz="1814"/>
            </a:lvl5pPr>
            <a:lvl6pPr marL="2073416" indent="0">
              <a:buNone/>
              <a:defRPr sz="1814"/>
            </a:lvl6pPr>
            <a:lvl7pPr marL="2488099" indent="0">
              <a:buNone/>
              <a:defRPr sz="1814"/>
            </a:lvl7pPr>
            <a:lvl8pPr marL="2902782" indent="0">
              <a:buNone/>
              <a:defRPr sz="1814"/>
            </a:lvl8pPr>
            <a:lvl9pPr marL="3317465" indent="0">
              <a:buNone/>
              <a:defRPr sz="1814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683" indent="0">
              <a:buNone/>
              <a:defRPr sz="1089"/>
            </a:lvl2pPr>
            <a:lvl3pPr marL="829366" indent="0">
              <a:buNone/>
              <a:defRPr sz="907"/>
            </a:lvl3pPr>
            <a:lvl4pPr marL="1244049" indent="0">
              <a:buNone/>
              <a:defRPr sz="816"/>
            </a:lvl4pPr>
            <a:lvl5pPr marL="1658732" indent="0">
              <a:buNone/>
              <a:defRPr sz="816"/>
            </a:lvl5pPr>
            <a:lvl6pPr marL="2073416" indent="0">
              <a:buNone/>
              <a:defRPr sz="816"/>
            </a:lvl6pPr>
            <a:lvl7pPr marL="2488099" indent="0">
              <a:buNone/>
              <a:defRPr sz="816"/>
            </a:lvl7pPr>
            <a:lvl8pPr marL="2902782" indent="0">
              <a:buNone/>
              <a:defRPr sz="816"/>
            </a:lvl8pPr>
            <a:lvl9pPr marL="3317465" indent="0">
              <a:buNone/>
              <a:defRPr sz="816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2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088612" y="51846"/>
            <a:ext cx="5177221" cy="62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  <a:endParaRPr lang="en-US" dirty="0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1093075"/>
            <a:ext cx="8229600" cy="482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6345007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2156" y="6344167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pitchFamily="34" charset="-128"/>
              </a:rPr>
              <a:t>World-Leading Research with Real-World Impact!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4102" name="Picture 9" descr="UTSAGifBlu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2242" y="276511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292480" y="777083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3360" y="6344167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11" name="Picture 13" descr="ICS_Mediu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88" y="97951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5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2242" y="276511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059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903" b="1" kern="1200">
          <a:solidFill>
            <a:srgbClr val="131F4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903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903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903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903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14683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6pPr>
      <a:lvl7pPr marL="829366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7pPr>
      <a:lvl8pPr marL="1244049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8pPr>
      <a:lvl9pPr marL="1658732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9pPr>
    </p:titleStyle>
    <p:bodyStyle>
      <a:lvl1pPr marL="311013" indent="-3110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903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73860" indent="-2591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54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036707" indent="-207341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177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451391" indent="-2073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14" kern="1200">
          <a:solidFill>
            <a:schemeClr val="accent4"/>
          </a:solidFill>
          <a:latin typeface="+mn-lt"/>
          <a:ea typeface="ＭＳ Ｐゴシック" charset="-128"/>
          <a:cs typeface="+mn-cs"/>
        </a:defRPr>
      </a:lvl4pPr>
      <a:lvl5pPr marL="1866074" indent="-2073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14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5pPr>
      <a:lvl6pPr marL="2280758" indent="-207341" algn="l" defTabSz="829366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40" indent="-207341" algn="l" defTabSz="829366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24" indent="-207341" algn="l" defTabSz="829366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806" indent="-207341" algn="l" defTabSz="829366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39840" y="0"/>
            <a:ext cx="471456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829527"/>
            <a:ext cx="8226720" cy="5299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defRPr/>
            </a:pPr>
            <a:fld id="{779B0FFF-52D7-4B48-8273-CB03D59A2296}" type="datetime1">
              <a:rPr lang="en-US" smtClean="0"/>
              <a:pPr defTabSz="414726" fontAlgn="base">
                <a:spcBef>
                  <a:spcPct val="0"/>
                </a:spcBef>
                <a:spcAft>
                  <a:spcPct val="0"/>
                </a:spcAft>
                <a:defRPr/>
              </a:pPr>
              <a:t>4/1/2016</a:t>
            </a:fld>
            <a:r>
              <a:rPr lang="en-US" smtClean="0"/>
              <a:t>© Ravi  Sandhu</a:t>
            </a:r>
            <a:endParaRPr lang="en-GB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pitchFamily="34" charset="-128"/>
              </a:rPr>
              <a:t>World-Leading Research with Real-World Impact!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6554880" y="6247376"/>
            <a:ext cx="2128320" cy="470930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7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92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3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3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3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3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3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393941" indent="-195843" algn="r" defTabSz="4147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903">
          <a:solidFill>
            <a:srgbClr val="000000"/>
          </a:solidFill>
          <a:latin typeface="Bitstream Charter" pitchFamily="16" charset="0"/>
        </a:defRPr>
      </a:lvl6pPr>
      <a:lvl7pPr marL="1808667" indent="-195843" algn="r" defTabSz="4147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903">
          <a:solidFill>
            <a:srgbClr val="000000"/>
          </a:solidFill>
          <a:latin typeface="Bitstream Charter" pitchFamily="16" charset="0"/>
        </a:defRPr>
      </a:lvl7pPr>
      <a:lvl8pPr marL="2223393" indent="-195843" algn="r" defTabSz="4147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903">
          <a:solidFill>
            <a:srgbClr val="000000"/>
          </a:solidFill>
          <a:latin typeface="Bitstream Charter" pitchFamily="16" charset="0"/>
        </a:defRPr>
      </a:lvl8pPr>
      <a:lvl9pPr marL="2638119" indent="-195843" algn="r" defTabSz="4147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903">
          <a:solidFill>
            <a:srgbClr val="000000"/>
          </a:solidFill>
          <a:latin typeface="Bitstream Charter" pitchFamily="16" charset="0"/>
        </a:defRPr>
      </a:lvl9pPr>
    </p:titleStyle>
    <p:bodyStyle>
      <a:lvl1pPr marL="391686" indent="-293764" algn="l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54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783372" indent="-260644" algn="l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177">
          <a:solidFill>
            <a:srgbClr val="000000"/>
          </a:solidFill>
          <a:latin typeface="Arial" charset="0"/>
          <a:ea typeface="ＭＳ Ｐゴシック" charset="-128"/>
        </a:defRPr>
      </a:lvl2pPr>
      <a:lvl3pPr marL="1175057" indent="-195843" algn="l" defTabSz="414726" rtl="0" eaLnBrk="0" fontAlgn="base" hangingPunct="0"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177">
          <a:solidFill>
            <a:srgbClr val="000000"/>
          </a:solidFill>
          <a:latin typeface="Arial" charset="0"/>
          <a:ea typeface="ＭＳ Ｐゴシック" charset="-128"/>
        </a:defRPr>
      </a:lvl3pPr>
      <a:lvl4pPr marL="1566743" indent="-195843" algn="l" defTabSz="414726" rtl="0" eaLnBrk="0" fontAlgn="base" hangingPunct="0"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14">
          <a:solidFill>
            <a:srgbClr val="000000"/>
          </a:solidFill>
          <a:latin typeface="Arial" charset="0"/>
          <a:ea typeface="ＭＳ Ｐゴシック" charset="-128"/>
        </a:defRPr>
      </a:lvl4pPr>
      <a:lvl5pPr marL="1958429" indent="-195843" algn="l" defTabSz="414726" rtl="0" eaLnBrk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14">
          <a:solidFill>
            <a:srgbClr val="000000"/>
          </a:solidFill>
          <a:latin typeface="Arial" charset="0"/>
          <a:ea typeface="ＭＳ Ｐゴシック" charset="-128"/>
        </a:defRPr>
      </a:lvl5pPr>
      <a:lvl6pPr marL="2373155" indent="-195843" algn="l" defTabSz="4147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14">
          <a:solidFill>
            <a:srgbClr val="000000"/>
          </a:solidFill>
          <a:latin typeface="+mn-lt"/>
        </a:defRPr>
      </a:lvl6pPr>
      <a:lvl7pPr marL="2787881" indent="-195843" algn="l" defTabSz="4147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14">
          <a:solidFill>
            <a:srgbClr val="000000"/>
          </a:solidFill>
          <a:latin typeface="+mn-lt"/>
        </a:defRPr>
      </a:lvl7pPr>
      <a:lvl8pPr marL="3202607" indent="-195843" algn="l" defTabSz="4147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14">
          <a:solidFill>
            <a:srgbClr val="000000"/>
          </a:solidFill>
          <a:latin typeface="+mn-lt"/>
        </a:defRPr>
      </a:lvl8pPr>
      <a:lvl9pPr marL="3617333" indent="-195843" algn="l" defTabSz="4147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14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1.png"/><Relationship Id="rId3" Type="http://schemas.openxmlformats.org/officeDocument/2006/relationships/image" Target="../media/image110.png"/><Relationship Id="rId7" Type="http://schemas.openxmlformats.org/officeDocument/2006/relationships/image" Target="../media/image50.png"/><Relationship Id="rId12" Type="http://schemas.openxmlformats.org/officeDocument/2006/relationships/image" Target="../media/image100.png"/><Relationship Id="rId17" Type="http://schemas.openxmlformats.org/officeDocument/2006/relationships/image" Target="../media/image150.png"/><Relationship Id="rId2" Type="http://schemas.openxmlformats.org/officeDocument/2006/relationships/image" Target="../media/image23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90.png"/><Relationship Id="rId5" Type="http://schemas.openxmlformats.org/officeDocument/2006/relationships/image" Target="../media/image30.png"/><Relationship Id="rId15" Type="http://schemas.openxmlformats.org/officeDocument/2006/relationships/image" Target="../media/image130.png"/><Relationship Id="rId10" Type="http://schemas.openxmlformats.org/officeDocument/2006/relationships/image" Target="../media/image80.png"/><Relationship Id="rId4" Type="http://schemas.openxmlformats.org/officeDocument/2006/relationships/image" Target="../media/image210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11.png"/><Relationship Id="rId3" Type="http://schemas.openxmlformats.org/officeDocument/2006/relationships/image" Target="../media/image160.png"/><Relationship Id="rId7" Type="http://schemas.openxmlformats.org/officeDocument/2006/relationships/image" Target="../media/image50.png"/><Relationship Id="rId12" Type="http://schemas.openxmlformats.org/officeDocument/2006/relationships/image" Target="../media/image100.png"/><Relationship Id="rId17" Type="http://schemas.openxmlformats.org/officeDocument/2006/relationships/image" Target="../media/image150.png"/><Relationship Id="rId2" Type="http://schemas.openxmlformats.org/officeDocument/2006/relationships/image" Target="../media/image24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90.png"/><Relationship Id="rId5" Type="http://schemas.openxmlformats.org/officeDocument/2006/relationships/image" Target="../media/image30.png"/><Relationship Id="rId15" Type="http://schemas.openxmlformats.org/officeDocument/2006/relationships/image" Target="../media/image180.png"/><Relationship Id="rId10" Type="http://schemas.openxmlformats.org/officeDocument/2006/relationships/image" Target="../media/image80.png"/><Relationship Id="rId4" Type="http://schemas.openxmlformats.org/officeDocument/2006/relationships/image" Target="../media/image210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11.png"/><Relationship Id="rId3" Type="http://schemas.openxmlformats.org/officeDocument/2006/relationships/image" Target="../media/image190.png"/><Relationship Id="rId7" Type="http://schemas.openxmlformats.org/officeDocument/2006/relationships/image" Target="../media/image50.png"/><Relationship Id="rId12" Type="http://schemas.openxmlformats.org/officeDocument/2006/relationships/image" Target="../media/image100.png"/><Relationship Id="rId17" Type="http://schemas.openxmlformats.org/officeDocument/2006/relationships/image" Target="../media/image150.png"/><Relationship Id="rId2" Type="http://schemas.openxmlformats.org/officeDocument/2006/relationships/image" Target="../media/image25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90.png"/><Relationship Id="rId5" Type="http://schemas.openxmlformats.org/officeDocument/2006/relationships/image" Target="../media/image30.png"/><Relationship Id="rId15" Type="http://schemas.openxmlformats.org/officeDocument/2006/relationships/image" Target="../media/image180.png"/><Relationship Id="rId10" Type="http://schemas.openxmlformats.org/officeDocument/2006/relationships/image" Target="../media/image80.png"/><Relationship Id="rId4" Type="http://schemas.openxmlformats.org/officeDocument/2006/relationships/image" Target="../media/image210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11.png"/><Relationship Id="rId3" Type="http://schemas.openxmlformats.org/officeDocument/2006/relationships/image" Target="../media/image200.png"/><Relationship Id="rId7" Type="http://schemas.openxmlformats.org/officeDocument/2006/relationships/image" Target="../media/image50.png"/><Relationship Id="rId12" Type="http://schemas.openxmlformats.org/officeDocument/2006/relationships/image" Target="../media/image100.png"/><Relationship Id="rId17" Type="http://schemas.openxmlformats.org/officeDocument/2006/relationships/image" Target="../media/image150.png"/><Relationship Id="rId2" Type="http://schemas.openxmlformats.org/officeDocument/2006/relationships/image" Target="../media/image26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90.png"/><Relationship Id="rId5" Type="http://schemas.openxmlformats.org/officeDocument/2006/relationships/image" Target="../media/image30.png"/><Relationship Id="rId15" Type="http://schemas.openxmlformats.org/officeDocument/2006/relationships/image" Target="../media/image180.png"/><Relationship Id="rId10" Type="http://schemas.openxmlformats.org/officeDocument/2006/relationships/image" Target="../media/image80.png"/><Relationship Id="rId4" Type="http://schemas.openxmlformats.org/officeDocument/2006/relationships/image" Target="../media/image210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7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8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1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3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85441" y="916971"/>
            <a:ext cx="7773120" cy="14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28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14683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6pPr>
            <a:lvl7pPr marL="829366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7pPr>
            <a:lvl8pPr marL="1244049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8pPr>
            <a:lvl9pPr marL="1658732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3" b="1" i="0" u="none" strike="noStrike" kern="1200" cap="none" spc="0" normalizeH="0" baseline="0" noProof="0" dirty="0" smtClean="0">
                <a:ln>
                  <a:noFill/>
                </a:ln>
                <a:solidFill>
                  <a:srgbClr val="131F49"/>
                </a:solidFill>
                <a:effectLst/>
                <a:uLnTx/>
                <a:uFillTx/>
                <a:latin typeface="Calibri" panose="020F0502020204030204" pitchFamily="34" charset="0"/>
              </a:rPr>
              <a:t>Authorization Federation in Multi-Tenant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3" b="1" i="0" u="none" strike="noStrike" kern="1200" cap="none" spc="0" normalizeH="0" baseline="0" noProof="0" dirty="0" smtClean="0">
                <a:ln>
                  <a:noFill/>
                </a:ln>
                <a:solidFill>
                  <a:srgbClr val="131F49"/>
                </a:solidFill>
                <a:effectLst/>
                <a:uLnTx/>
                <a:uFillTx/>
                <a:latin typeface="Calibri" panose="020F0502020204030204" pitchFamily="34" charset="0"/>
              </a:rPr>
              <a:t>Multi-Cloud</a:t>
            </a:r>
            <a:r>
              <a:rPr kumimoji="0" lang="en-US" sz="2903" b="1" i="0" u="none" strike="noStrike" kern="1200" cap="none" spc="0" normalizeH="0" noProof="0" dirty="0" smtClean="0">
                <a:ln>
                  <a:noFill/>
                </a:ln>
                <a:solidFill>
                  <a:srgbClr val="131F49"/>
                </a:solidFill>
                <a:effectLst/>
                <a:uLnTx/>
                <a:uFillTx/>
                <a:latin typeface="Calibri" panose="020F0502020204030204" pitchFamily="34" charset="0"/>
              </a:rPr>
              <a:t> IaaS</a:t>
            </a:r>
            <a:endParaRPr kumimoji="0" lang="en-US" sz="2903" b="1" i="0" u="none" strike="noStrike" kern="1200" cap="none" spc="0" normalizeH="0" baseline="0" noProof="0" dirty="0">
              <a:ln>
                <a:noFill/>
              </a:ln>
              <a:solidFill>
                <a:srgbClr val="131F4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35222" y="2037175"/>
            <a:ext cx="7056438" cy="3900878"/>
          </a:xfrm>
          <a:prstGeom prst="rect">
            <a:avLst/>
          </a:prstGeom>
        </p:spPr>
        <p:txBody>
          <a:bodyPr/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50" indent="0" algn="ctr">
              <a:lnSpc>
                <a:spcPct val="15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kern="0" dirty="0" smtClean="0">
              <a:latin typeface="Calibri" panose="020F0502020204030204" pitchFamily="34" charset="0"/>
            </a:endParaRPr>
          </a:p>
          <a:p>
            <a:pPr marL="107950" indent="0" algn="ctr">
              <a:lnSpc>
                <a:spcPct val="15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kern="0" dirty="0" smtClean="0">
              <a:latin typeface="Calibri" panose="020F0502020204030204" pitchFamily="34" charset="0"/>
            </a:endParaRPr>
          </a:p>
          <a:p>
            <a:pPr marL="107950" indent="0" algn="ctr">
              <a:lnSpc>
                <a:spcPct val="15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kern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Navid Pustchi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kern="0" dirty="0" smtClean="0"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kern="0" dirty="0" smtClean="0"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kern="0" dirty="0" smtClean="0"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kern="0" dirty="0" smtClean="0">
                <a:latin typeface="Calibri" panose="020F0502020204030204" pitchFamily="34" charset="0"/>
              </a:rPr>
              <a:t>Advisor: Prof. Ravi Sandhu</a:t>
            </a:r>
          </a:p>
        </p:txBody>
      </p:sp>
    </p:spTree>
    <p:extLst>
      <p:ext uri="{BB962C8B-B14F-4D97-AF65-F5344CB8AC3E}">
        <p14:creationId xmlns:p14="http://schemas.microsoft.com/office/powerpoint/2010/main" val="9627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829801"/>
            <a:ext cx="8226720" cy="5181862"/>
          </a:xfrm>
        </p:spPr>
        <p:txBody>
          <a:bodyPr numCol="1"/>
          <a:lstStyle/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dirty="0">
                <a:latin typeface="Calibri" panose="020F0502020204030204" pitchFamily="34" charset="0"/>
                <a:ea typeface="ＭＳ Ｐゴシック" pitchFamily="34" charset="-128"/>
              </a:rPr>
              <a:t>A collaboration group of clouds, relationships are established by a set of contracts defining obligations and access rights of participating clouds.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sz="2177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dirty="0">
                <a:latin typeface="Calibri" panose="020F0502020204030204" pitchFamily="34" charset="0"/>
                <a:ea typeface="ＭＳ Ｐゴシック" pitchFamily="34" charset="-128"/>
              </a:rPr>
              <a:t>Member clouds have access to a set of shared services and resources.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sz="2177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dirty="0">
                <a:latin typeface="Calibri" panose="020F0502020204030204" pitchFamily="34" charset="0"/>
                <a:ea typeface="ＭＳ Ｐゴシック" pitchFamily="34" charset="-128"/>
              </a:rPr>
              <a:t>Joining the circle of trust </a:t>
            </a:r>
            <a:r>
              <a:rPr lang="en-US" sz="2177" dirty="0" smtClean="0">
                <a:latin typeface="Calibri" panose="020F0502020204030204" pitchFamily="34" charset="0"/>
                <a:ea typeface="ＭＳ Ｐゴシック" pitchFamily="34" charset="-128"/>
              </a:rPr>
              <a:t>requires</a:t>
            </a:r>
            <a:br>
              <a:rPr lang="en-US" sz="2177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sz="2177" dirty="0" smtClean="0">
                <a:latin typeface="Calibri" panose="020F0502020204030204" pitchFamily="34" charset="0"/>
                <a:ea typeface="ＭＳ Ｐゴシック" pitchFamily="34" charset="-128"/>
              </a:rPr>
              <a:t>agreement </a:t>
            </a:r>
            <a:r>
              <a:rPr lang="en-US" sz="2177" dirty="0">
                <a:latin typeface="Calibri" panose="020F0502020204030204" pitchFamily="34" charset="0"/>
                <a:ea typeface="ＭＳ Ｐゴシック" pitchFamily="34" charset="-128"/>
              </a:rPr>
              <a:t>of member clouds.</a:t>
            </a:r>
          </a:p>
          <a:p>
            <a:pPr>
              <a:buSzPct val="90000"/>
              <a:defRPr/>
            </a:pPr>
            <a:endParaRPr lang="en-US" sz="2177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089" dirty="0"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defRPr/>
            </a:pPr>
            <a:endParaRPr lang="en-US" b="0" dirty="0" smtClean="0">
              <a:latin typeface="Calibri" panose="020F0502020204030204" pitchFamily="34" charset="0"/>
              <a:ea typeface="Cambria Math"/>
            </a:endParaRPr>
          </a:p>
          <a:p>
            <a:pPr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6773" y="2964740"/>
            <a:ext cx="5560634" cy="3046922"/>
            <a:chOff x="3405673" y="1520890"/>
            <a:chExt cx="6130213" cy="3359020"/>
          </a:xfrm>
        </p:grpSpPr>
        <p:sp>
          <p:nvSpPr>
            <p:cNvPr id="13" name="Oval 12"/>
            <p:cNvSpPr/>
            <p:nvPr/>
          </p:nvSpPr>
          <p:spPr>
            <a:xfrm>
              <a:off x="6111551" y="1520890"/>
              <a:ext cx="3424335" cy="3359020"/>
            </a:xfrm>
            <a:prstGeom prst="ellipse">
              <a:avLst/>
            </a:prstGeom>
            <a:solidFill>
              <a:srgbClr val="5B9BD5">
                <a:lumMod val="20000"/>
                <a:lumOff val="80000"/>
              </a:srgbClr>
            </a:solidFill>
            <a:ln w="19050" cap="flat" cmpd="sng" algn="ctr">
              <a:solidFill>
                <a:srgbClr val="5B9BD5">
                  <a:lumMod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endParaRPr lang="en-US" sz="1633" kern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>
              <a:off x="6778689" y="1950098"/>
              <a:ext cx="1045029" cy="755780"/>
            </a:xfrm>
            <a:prstGeom prst="cloud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633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16" name="Cloud 15"/>
            <p:cNvSpPr/>
            <p:nvPr/>
          </p:nvSpPr>
          <p:spPr>
            <a:xfrm>
              <a:off x="8136294" y="2276669"/>
              <a:ext cx="867747" cy="821094"/>
            </a:xfrm>
            <a:prstGeom prst="cloud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633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17" name="Cloud 16"/>
            <p:cNvSpPr/>
            <p:nvPr/>
          </p:nvSpPr>
          <p:spPr>
            <a:xfrm>
              <a:off x="6503437" y="3461657"/>
              <a:ext cx="1045028" cy="821094"/>
            </a:xfrm>
            <a:prstGeom prst="cloud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633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D</a:t>
              </a:r>
            </a:p>
          </p:txBody>
        </p:sp>
        <p:sp>
          <p:nvSpPr>
            <p:cNvPr id="18" name="Cloud 17"/>
            <p:cNvSpPr/>
            <p:nvPr/>
          </p:nvSpPr>
          <p:spPr>
            <a:xfrm>
              <a:off x="7903029" y="3564294"/>
              <a:ext cx="1166326" cy="970384"/>
            </a:xfrm>
            <a:prstGeom prst="cloud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633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011902" y="3355654"/>
              <a:ext cx="914400" cy="569167"/>
            </a:xfrm>
            <a:prstGeom prst="rightArrow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endParaRPr lang="en-US" sz="1633" kern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Cloud 19"/>
            <p:cNvSpPr/>
            <p:nvPr/>
          </p:nvSpPr>
          <p:spPr>
            <a:xfrm>
              <a:off x="3405673" y="3355654"/>
              <a:ext cx="1334278" cy="793102"/>
            </a:xfrm>
            <a:prstGeom prst="cloud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633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E</a:t>
              </a:r>
            </a:p>
          </p:txBody>
        </p:sp>
      </p:grp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10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465676"/>
                </a:solidFill>
                <a:latin typeface="Calibri" panose="020F0502020204030204" pitchFamily="34" charset="0"/>
              </a:rPr>
              <a:t>Circle-of-Trust</a:t>
            </a:r>
            <a:endParaRPr lang="en-US" sz="2903" b="1" kern="0" dirty="0">
              <a:solidFill>
                <a:srgbClr val="465676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9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829801"/>
            <a:ext cx="8226720" cy="5181862"/>
          </a:xfrm>
        </p:spPr>
        <p:txBody>
          <a:bodyPr numCol="1"/>
          <a:lstStyle/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dirty="0">
                <a:latin typeface="Calibri" panose="020F0502020204030204" pitchFamily="34" charset="0"/>
                <a:ea typeface="ＭＳ Ｐゴシック" pitchFamily="34" charset="-128"/>
              </a:rPr>
              <a:t>Collaboration of clouds, relationships established between each two participating clouds.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sz="2177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dirty="0">
                <a:latin typeface="Calibri" panose="020F0502020204030204" pitchFamily="34" charset="0"/>
                <a:ea typeface="ＭＳ Ｐゴシック" pitchFamily="34" charset="-128"/>
              </a:rPr>
              <a:t>Clouds share resources and services upon trust relationship between trustor and trustee clouds. 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sz="2177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dirty="0">
                <a:latin typeface="Calibri" panose="020F0502020204030204" pitchFamily="34" charset="0"/>
                <a:ea typeface="ＭＳ Ｐゴシック" pitchFamily="34" charset="-128"/>
              </a:rPr>
              <a:t>Joining a new relationship </a:t>
            </a:r>
            <a:r>
              <a:rPr lang="en-US" sz="2177" dirty="0" smtClean="0">
                <a:latin typeface="Calibri" panose="020F0502020204030204" pitchFamily="34" charset="0"/>
                <a:ea typeface="ＭＳ Ｐゴシック" pitchFamily="34" charset="-128"/>
              </a:rPr>
              <a:t>requires</a:t>
            </a:r>
            <a:br>
              <a:rPr lang="en-US" sz="2177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sz="2177" dirty="0" smtClean="0">
                <a:latin typeface="Calibri" panose="020F0502020204030204" pitchFamily="34" charset="0"/>
                <a:ea typeface="ＭＳ Ｐゴシック" pitchFamily="34" charset="-128"/>
              </a:rPr>
              <a:t>stablishing </a:t>
            </a:r>
            <a:r>
              <a:rPr lang="en-US" sz="2177" dirty="0">
                <a:latin typeface="Calibri" panose="020F0502020204030204" pitchFamily="34" charset="0"/>
                <a:ea typeface="ＭＳ Ｐゴシック" pitchFamily="34" charset="-128"/>
              </a:rPr>
              <a:t>trust with other clouds.</a:t>
            </a: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089" dirty="0"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defRPr/>
            </a:pPr>
            <a:endParaRPr lang="en-US" b="0" dirty="0" smtClean="0">
              <a:latin typeface="Calibri" panose="020F0502020204030204" pitchFamily="34" charset="0"/>
              <a:ea typeface="Cambria Math"/>
            </a:endParaRPr>
          </a:p>
          <a:p>
            <a:pPr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11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465676"/>
                </a:solidFill>
                <a:latin typeface="Calibri" panose="020F0502020204030204" pitchFamily="34" charset="0"/>
              </a:rPr>
              <a:t>Peer-to-Peer</a:t>
            </a: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 Trust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303014" y="3615844"/>
            <a:ext cx="5137450" cy="2390989"/>
            <a:chOff x="3292551" y="3487316"/>
            <a:chExt cx="5663682" cy="2635899"/>
          </a:xfrm>
        </p:grpSpPr>
        <p:grpSp>
          <p:nvGrpSpPr>
            <p:cNvPr id="2" name="Group 1"/>
            <p:cNvGrpSpPr/>
            <p:nvPr/>
          </p:nvGrpSpPr>
          <p:grpSpPr>
            <a:xfrm>
              <a:off x="3292551" y="3487316"/>
              <a:ext cx="5663682" cy="2635899"/>
              <a:chOff x="3405673" y="1898779"/>
              <a:chExt cx="5663682" cy="2635899"/>
            </a:xfrm>
          </p:grpSpPr>
          <p:sp>
            <p:nvSpPr>
              <p:cNvPr id="16" name="Cloud 15"/>
              <p:cNvSpPr/>
              <p:nvPr/>
            </p:nvSpPr>
            <p:spPr>
              <a:xfrm>
                <a:off x="6629399" y="1898779"/>
                <a:ext cx="1045029" cy="755780"/>
              </a:xfrm>
              <a:prstGeom prst="cloud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29452">
                  <a:defRPr/>
                </a:pPr>
                <a:r>
                  <a:rPr lang="en-US" sz="1633" kern="0" dirty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7" name="Cloud 16"/>
              <p:cNvSpPr/>
              <p:nvPr/>
            </p:nvSpPr>
            <p:spPr>
              <a:xfrm>
                <a:off x="8136294" y="2276669"/>
                <a:ext cx="867747" cy="821094"/>
              </a:xfrm>
              <a:prstGeom prst="cloud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29452">
                  <a:defRPr/>
                </a:pPr>
                <a:r>
                  <a:rPr lang="en-US" sz="1633" kern="0" dirty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8" name="Cloud 17"/>
              <p:cNvSpPr/>
              <p:nvPr/>
            </p:nvSpPr>
            <p:spPr>
              <a:xfrm>
                <a:off x="6503437" y="3461657"/>
                <a:ext cx="1045028" cy="821094"/>
              </a:xfrm>
              <a:prstGeom prst="cloud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29452">
                  <a:defRPr/>
                </a:pPr>
                <a:r>
                  <a:rPr lang="en-US" sz="1633" kern="0" dirty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9" name="Cloud 18"/>
              <p:cNvSpPr/>
              <p:nvPr/>
            </p:nvSpPr>
            <p:spPr>
              <a:xfrm>
                <a:off x="7903029" y="3564294"/>
                <a:ext cx="1166326" cy="970384"/>
              </a:xfrm>
              <a:prstGeom prst="cloud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29452">
                  <a:defRPr/>
                </a:pPr>
                <a:r>
                  <a:rPr lang="en-US" sz="1633" kern="0" dirty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20" name="Cloud 19"/>
              <p:cNvSpPr/>
              <p:nvPr/>
            </p:nvSpPr>
            <p:spPr>
              <a:xfrm>
                <a:off x="3405673" y="2771192"/>
                <a:ext cx="1334278" cy="793102"/>
              </a:xfrm>
              <a:prstGeom prst="cloud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29452">
                  <a:defRPr/>
                </a:pPr>
                <a:r>
                  <a:rPr lang="en-US" sz="1633" kern="0" dirty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E</a:t>
                </a: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7641771" y="2090057"/>
                <a:ext cx="625151" cy="30791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dash"/>
                <a:miter lim="800000"/>
                <a:headEnd type="none"/>
                <a:tailEnd type="triangle" w="lg" len="lg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7106825" y="2662287"/>
                <a:ext cx="0" cy="80790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dash"/>
                <a:miter lim="800000"/>
                <a:headEnd type="none"/>
                <a:tailEnd type="triangle" w="lg" len="lg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8646738" y="3078266"/>
                <a:ext cx="17183" cy="51362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dash"/>
                <a:miter lim="800000"/>
                <a:headEnd type="none"/>
                <a:tailEnd type="triangle" w="lg" len="lg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7518918" y="4014497"/>
                <a:ext cx="435428" cy="18951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dash"/>
                <a:miter lim="800000"/>
                <a:headEnd type="none"/>
                <a:tailEnd type="triangle" w="lg" len="lg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6923616" y="2602463"/>
                <a:ext cx="1781" cy="84935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dash"/>
                <a:miter lim="800000"/>
                <a:headEnd type="none"/>
                <a:tailEnd type="triangle" w="lg" len="lg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8456602" y="3023578"/>
                <a:ext cx="19232" cy="59735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dash"/>
                <a:miter lim="800000"/>
                <a:headEnd type="none"/>
                <a:tailEnd type="triangle" w="lg" len="lg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7652074" y="2341477"/>
                <a:ext cx="506508" cy="24599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dash"/>
                <a:miter lim="800000"/>
                <a:headEnd type="none"/>
                <a:tailEnd type="triangle" w="lg" len="lg"/>
              </a:ln>
              <a:effectLst/>
            </p:spPr>
          </p:cxnSp>
          <p:sp>
            <p:nvSpPr>
              <p:cNvPr id="29" name="Right Arrow 28"/>
              <p:cNvSpPr/>
              <p:nvPr/>
            </p:nvSpPr>
            <p:spPr>
              <a:xfrm>
                <a:off x="5284236" y="2883159"/>
                <a:ext cx="914400" cy="569167"/>
              </a:xfrm>
              <a:prstGeom prst="rightArrow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29452"/>
                <a:endParaRPr lang="en-US" sz="1633" kern="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7366518" y="2883160"/>
                <a:ext cx="797769" cy="593127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dash"/>
                <a:miter lim="800000"/>
                <a:headEnd type="none"/>
                <a:tailEnd type="triangle" w="lg" len="lg"/>
              </a:ln>
              <a:effectLst/>
            </p:spPr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7523128" y="3012493"/>
                <a:ext cx="753696" cy="58803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dash"/>
                <a:miter lim="800000"/>
                <a:headEnd type="none"/>
                <a:tailEnd type="triangle" w="lg" len="lg"/>
              </a:ln>
              <a:effectLst/>
            </p:spPr>
          </p:cxnSp>
        </p:grpSp>
        <p:cxnSp>
          <p:nvCxnSpPr>
            <p:cNvPr id="32" name="Straight Arrow Connector 31"/>
            <p:cNvCxnSpPr/>
            <p:nvPr/>
          </p:nvCxnSpPr>
          <p:spPr>
            <a:xfrm flipH="1" flipV="1">
              <a:off x="7405796" y="4100661"/>
              <a:ext cx="645369" cy="1142935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dash"/>
              <a:miter lim="800000"/>
              <a:headEnd type="none"/>
              <a:tailEnd type="triangle" w="lg" len="lg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>
              <a:off x="7226300" y="4191000"/>
              <a:ext cx="701642" cy="1131337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dash"/>
              <a:miter lim="800000"/>
              <a:headEnd type="none"/>
              <a:tailEnd type="triangle" w="lg" len="lg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>
            <a:xfrm>
              <a:off x="7411888" y="5349773"/>
              <a:ext cx="435428" cy="189513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dash"/>
              <a:miter lim="800000"/>
              <a:headEnd type="triangle" w="lg" len="lg"/>
              <a:tailEnd type="none" w="lg" len="lg"/>
            </a:ln>
            <a:effectLst/>
          </p:spPr>
        </p:cxnSp>
      </p:grpSp>
      <p:sp>
        <p:nvSpPr>
          <p:cNvPr id="3" name="Oval 2"/>
          <p:cNvSpPr/>
          <p:nvPr/>
        </p:nvSpPr>
        <p:spPr bwMode="auto">
          <a:xfrm rot="1558802">
            <a:off x="6811207" y="3697430"/>
            <a:ext cx="1313691" cy="6267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1633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829801"/>
            <a:ext cx="8226720" cy="5181862"/>
          </a:xfrm>
        </p:spPr>
        <p:txBody>
          <a:bodyPr numCol="1"/>
          <a:lstStyle/>
          <a:p>
            <a:pPr>
              <a:buSzPct val="90000"/>
              <a:defRPr/>
            </a:pPr>
            <a:endParaRPr lang="en-US" sz="2177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dirty="0">
                <a:latin typeface="Calibri" panose="020F0502020204030204" pitchFamily="34" charset="0"/>
                <a:ea typeface="ＭＳ Ｐゴシック" pitchFamily="34" charset="-128"/>
              </a:rPr>
              <a:t>Identity (Authentication) Federation: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14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Authenticating users (services and applications) in </a:t>
            </a:r>
            <a:r>
              <a:rPr lang="en-US" sz="1814" dirty="0">
                <a:solidFill>
                  <a:srgbClr val="002060"/>
                </a:solidFill>
                <a:latin typeface="Calibri" panose="020F0502020204030204" pitchFamily="34" charset="0"/>
              </a:rPr>
              <a:t>a cloud service provider other than their registered identity provider based on trust between collaborating clouds.</a:t>
            </a:r>
            <a:endParaRPr lang="en-US" sz="1814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sz="2177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dirty="0">
                <a:latin typeface="Calibri" panose="020F0502020204030204" pitchFamily="34" charset="0"/>
                <a:ea typeface="ＭＳ Ｐゴシック" pitchFamily="34" charset="-128"/>
              </a:rPr>
              <a:t>Authorization Federation: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14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Granting access to authenticated users by assigning roles in cloud service provider based on trust agreements between two clouds.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sz="2177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451" dirty="0">
                <a:latin typeface="Calibri" panose="020F0502020204030204" pitchFamily="34" charset="0"/>
                <a:ea typeface="ＭＳ Ｐゴシック" pitchFamily="34" charset="-128"/>
              </a:rPr>
              <a:t>Authorization federation is dependent on identity federation to authenticate users.</a:t>
            </a:r>
          </a:p>
          <a:p>
            <a:pPr>
              <a:buSzPct val="90000"/>
              <a:defRPr/>
            </a:pPr>
            <a:endParaRPr lang="en-US" sz="2177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089" dirty="0"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defRPr/>
            </a:pPr>
            <a:endParaRPr lang="en-US" b="0" dirty="0" smtClean="0">
              <a:latin typeface="Calibri" panose="020F0502020204030204" pitchFamily="34" charset="0"/>
              <a:ea typeface="Cambria Math"/>
            </a:endParaRPr>
          </a:p>
          <a:p>
            <a:pPr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12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Identity vs Authorization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7324" y="5115041"/>
            <a:ext cx="2569241" cy="53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452"/>
            <a:r>
              <a:rPr lang="en-US" sz="1451" i="1" dirty="0">
                <a:solidFill>
                  <a:srgbClr val="F4B183"/>
                </a:solidFill>
                <a:latin typeface="Calibri" panose="020F0502020204030204" pitchFamily="34" charset="0"/>
              </a:rPr>
              <a:t>Is she a user in CSP1? (Authentication Federation)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19841" y="4217194"/>
            <a:ext cx="2523306" cy="1495469"/>
            <a:chOff x="970385" y="475861"/>
            <a:chExt cx="3769566" cy="2425960"/>
          </a:xfrm>
        </p:grpSpPr>
        <p:sp>
          <p:nvSpPr>
            <p:cNvPr id="12" name="Cloud 11"/>
            <p:cNvSpPr/>
            <p:nvPr/>
          </p:nvSpPr>
          <p:spPr>
            <a:xfrm>
              <a:off x="970385" y="475861"/>
              <a:ext cx="3769566" cy="2425960"/>
            </a:xfrm>
            <a:prstGeom prst="cloud">
              <a:avLst/>
            </a:prstGeom>
            <a:solidFill>
              <a:srgbClr val="4B91D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29452">
                <a:defRPr/>
              </a:pPr>
              <a:endParaRPr lang="en-US" sz="1633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  <a:p>
              <a:pPr defTabSz="829452">
                <a:defRPr/>
              </a:pPr>
              <a:r>
                <a:rPr lang="en-US" sz="1633" i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CSP1</a:t>
              </a:r>
            </a:p>
            <a:p>
              <a:pPr defTabSz="829452">
                <a:defRPr/>
              </a:pPr>
              <a:endParaRPr lang="en-US" sz="1633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  <a:p>
              <a:pPr defTabSz="829452">
                <a:defRPr/>
              </a:pPr>
              <a:endParaRPr lang="en-US" sz="1633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  <a:p>
              <a:pPr defTabSz="829452">
                <a:defRPr/>
              </a:pPr>
              <a:endParaRPr lang="en-US" sz="1633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  <a:p>
              <a:pPr defTabSz="829452">
                <a:defRPr/>
              </a:pPr>
              <a:endParaRPr lang="en-US" sz="1633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752530" y="755780"/>
              <a:ext cx="1660849" cy="1194318"/>
            </a:xfrm>
            <a:prstGeom prst="ellipse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089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Users</a:t>
              </a:r>
            </a:p>
            <a:p>
              <a:pPr algn="ctr" defTabSz="829452">
                <a:defRPr/>
              </a:pPr>
              <a:endParaRPr lang="en-US" sz="1089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  <a:p>
              <a:pPr algn="ctr" defTabSz="829452">
                <a:defRPr/>
              </a:pPr>
              <a:endParaRPr lang="en-US" sz="1089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  <a:p>
              <a:pPr algn="ctr" defTabSz="829452">
                <a:defRPr/>
              </a:pPr>
              <a:r>
                <a:rPr lang="en-US" sz="1089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Alice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087" y="1218311"/>
              <a:ext cx="329068" cy="442540"/>
            </a:xfrm>
            <a:prstGeom prst="rect">
              <a:avLst/>
            </a:prstGeom>
          </p:spPr>
        </p:pic>
        <p:sp>
          <p:nvSpPr>
            <p:cNvPr id="15" name="Flowchart: Magnetic Disk 14"/>
            <p:cNvSpPr/>
            <p:nvPr/>
          </p:nvSpPr>
          <p:spPr>
            <a:xfrm>
              <a:off x="1565584" y="1352939"/>
              <a:ext cx="1174376" cy="1138105"/>
            </a:xfrm>
            <a:prstGeom prst="flowChartMagneticDisk">
              <a:avLst/>
            </a:prstGeom>
            <a:solidFill>
              <a:srgbClr val="66A2D8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089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Resources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3272374" y="4837096"/>
            <a:ext cx="3071231" cy="421525"/>
          </a:xfrm>
          <a:prstGeom prst="straightConnector1">
            <a:avLst/>
          </a:prstGeom>
          <a:noFill/>
          <a:ln w="31750" cap="flat" cmpd="sng" algn="ctr">
            <a:solidFill>
              <a:srgbClr val="F4B183"/>
            </a:solidFill>
            <a:prstDash val="solid"/>
            <a:miter lim="800000"/>
            <a:headEnd w="lg" len="lg"/>
            <a:tailEnd type="triangle" w="lg" len="lg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6139567" y="4970671"/>
            <a:ext cx="1951280" cy="1110810"/>
            <a:chOff x="970385" y="475861"/>
            <a:chExt cx="3769566" cy="2425960"/>
          </a:xfrm>
        </p:grpSpPr>
        <p:sp>
          <p:nvSpPr>
            <p:cNvPr id="21" name="Cloud 20"/>
            <p:cNvSpPr/>
            <p:nvPr/>
          </p:nvSpPr>
          <p:spPr>
            <a:xfrm>
              <a:off x="970385" y="475861"/>
              <a:ext cx="3769566" cy="2425960"/>
            </a:xfrm>
            <a:prstGeom prst="cloud">
              <a:avLst/>
            </a:prstGeom>
            <a:solidFill>
              <a:srgbClr val="4B91D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29452">
                <a:defRPr/>
              </a:pPr>
              <a:endParaRPr lang="en-US" sz="1633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  <a:p>
              <a:pPr algn="r" defTabSz="829452">
                <a:defRPr/>
              </a:pPr>
              <a:r>
                <a:rPr lang="en-US" sz="1633" i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CSP2</a:t>
              </a:r>
            </a:p>
            <a:p>
              <a:pPr algn="r" defTabSz="829452">
                <a:defRPr/>
              </a:pPr>
              <a:endParaRPr lang="en-US" sz="1633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  <a:p>
              <a:pPr defTabSz="829452">
                <a:defRPr/>
              </a:pPr>
              <a:endParaRPr lang="en-US" sz="1633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  <a:p>
              <a:pPr defTabSz="829452">
                <a:defRPr/>
              </a:pPr>
              <a:endParaRPr lang="en-US" sz="1633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  <a:p>
              <a:pPr defTabSz="829452">
                <a:defRPr/>
              </a:pPr>
              <a:endParaRPr lang="en-US" sz="1633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134465" y="1370955"/>
              <a:ext cx="1370645" cy="635770"/>
            </a:xfrm>
            <a:prstGeom prst="ellipse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089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Users</a:t>
              </a:r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1383010" y="1282680"/>
              <a:ext cx="1609083" cy="1138104"/>
            </a:xfrm>
            <a:prstGeom prst="flowChartMagneticDisk">
              <a:avLst/>
            </a:prstGeom>
            <a:solidFill>
              <a:srgbClr val="66A2D8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089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Resources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04808" y="4195612"/>
            <a:ext cx="3509947" cy="53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452"/>
            <a:r>
              <a:rPr lang="en-US" sz="1451" i="1" dirty="0">
                <a:solidFill>
                  <a:srgbClr val="ED7A2C"/>
                </a:solidFill>
                <a:latin typeface="Calibri" panose="020F0502020204030204" pitchFamily="34" charset="0"/>
              </a:rPr>
              <a:t>What permissions she should be assigned to? (Authorization Federation)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6319137" y="4692070"/>
            <a:ext cx="436097" cy="755231"/>
          </a:xfrm>
          <a:custGeom>
            <a:avLst/>
            <a:gdLst>
              <a:gd name="connsiteX0" fmla="*/ 0 w 480767"/>
              <a:gd name="connsiteY0" fmla="*/ 606347 h 832590"/>
              <a:gd name="connsiteX1" fmla="*/ 103695 w 480767"/>
              <a:gd name="connsiteY1" fmla="*/ 3031 h 832590"/>
              <a:gd name="connsiteX2" fmla="*/ 480767 w 480767"/>
              <a:gd name="connsiteY2" fmla="*/ 832590 h 83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767" h="832590">
                <a:moveTo>
                  <a:pt x="0" y="606347"/>
                </a:moveTo>
                <a:cubicBezTo>
                  <a:pt x="11783" y="285835"/>
                  <a:pt x="23567" y="-34676"/>
                  <a:pt x="103695" y="3031"/>
                </a:cubicBezTo>
                <a:cubicBezTo>
                  <a:pt x="183823" y="40738"/>
                  <a:pt x="414779" y="699044"/>
                  <a:pt x="480767" y="832590"/>
                </a:cubicBezTo>
              </a:path>
            </a:pathLst>
          </a:custGeom>
          <a:noFill/>
          <a:ln w="31750" cap="flat" cmpd="sng" algn="ctr">
            <a:solidFill>
              <a:srgbClr val="ED7A2C"/>
            </a:solidFill>
            <a:prstDash val="solid"/>
            <a:round/>
            <a:headEnd type="none" w="lg" len="lg"/>
            <a:tailEnd type="triangle" w="lg" len="lg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1633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13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Contribution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3328844" y="1050621"/>
            <a:ext cx="2211145" cy="367646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" panose="02020603050405020304" pitchFamily="18" charset="0"/>
              </a:rPr>
              <a:t>Infrastructure-as-a-Service</a:t>
            </a:r>
          </a:p>
        </p:txBody>
      </p:sp>
      <p:sp>
        <p:nvSpPr>
          <p:cNvPr id="77" name="Rounded Rectangle 76"/>
          <p:cNvSpPr/>
          <p:nvPr/>
        </p:nvSpPr>
        <p:spPr bwMode="auto">
          <a:xfrm>
            <a:off x="5539989" y="1945836"/>
            <a:ext cx="2211145" cy="367646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" panose="02020603050405020304" pitchFamily="18" charset="0"/>
              </a:rPr>
              <a:t>Multi-Tenant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Times" panose="02020603050405020304" pitchFamily="18" charset="0"/>
              </a:rPr>
              <a:t> Cloud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Times" panose="02020603050405020304" pitchFamily="18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1117699" y="1945836"/>
            <a:ext cx="2211145" cy="367646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" panose="02020603050405020304" pitchFamily="18" charset="0"/>
              </a:rPr>
              <a:t>Multi-Tenant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Times" panose="02020603050405020304" pitchFamily="18" charset="0"/>
              </a:rPr>
              <a:t> Multi-Cloud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Times" panose="02020603050405020304" pitchFamily="18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7312414" y="2916506"/>
            <a:ext cx="1331575" cy="367646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" panose="02020603050405020304" pitchFamily="18" charset="0"/>
              </a:rPr>
              <a:t>Peer-to-Peer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4652651" y="2916506"/>
            <a:ext cx="1334496" cy="367646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" panose="02020603050405020304" pitchFamily="18" charset="0"/>
              </a:rPr>
              <a:t>Circle-of-Trust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1555656" y="2916506"/>
            <a:ext cx="1335226" cy="367646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" panose="02020603050405020304" pitchFamily="18" charset="0"/>
              </a:rPr>
              <a:t>Peer-to-Peer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ounded Rectangle 81"/>
              <p:cNvSpPr/>
              <p:nvPr/>
            </p:nvSpPr>
            <p:spPr bwMode="auto">
              <a:xfrm>
                <a:off x="7317191" y="5122450"/>
                <a:ext cx="1331575" cy="36764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𝑀𝑇</m:t>
                      </m:r>
                      <m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−</m:t>
                      </m:r>
                      <m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𝐴𝐵𝐴𝐶</m:t>
                      </m:r>
                    </m:oMath>
                  </m:oMathPara>
                </a14:m>
                <a:endPara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ounded 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7191" y="5122450"/>
                <a:ext cx="1331575" cy="36764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ounded Rectangle 82"/>
          <p:cNvSpPr/>
          <p:nvPr/>
        </p:nvSpPr>
        <p:spPr bwMode="auto">
          <a:xfrm>
            <a:off x="5539989" y="3857314"/>
            <a:ext cx="1472619" cy="367646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" panose="02020603050405020304" pitchFamily="18" charset="0"/>
              </a:rPr>
              <a:t>Homogeneous</a:t>
            </a:r>
          </a:p>
        </p:txBody>
      </p:sp>
      <p:sp>
        <p:nvSpPr>
          <p:cNvPr id="84" name="Rounded Rectangle 83"/>
          <p:cNvSpPr/>
          <p:nvPr/>
        </p:nvSpPr>
        <p:spPr bwMode="auto">
          <a:xfrm>
            <a:off x="3755915" y="3856290"/>
            <a:ext cx="1331575" cy="367646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sz="1400" dirty="0" smtClean="0">
                <a:latin typeface="Calibri" panose="020F0502020204030204" pitchFamily="34" charset="0"/>
                <a:cs typeface="Times" panose="02020603050405020304" pitchFamily="18" charset="0"/>
              </a:rPr>
              <a:t>Heterogeneous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ounded Rectangle 84"/>
              <p:cNvSpPr/>
              <p:nvPr/>
            </p:nvSpPr>
            <p:spPr bwMode="auto">
              <a:xfrm>
                <a:off x="5610510" y="5122450"/>
                <a:ext cx="1331575" cy="36764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𝑀𝑇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−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𝑅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𝐵𝐴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cs typeface="Times" panose="02020603050405020304" pitchFamily="18" charset="0"/>
                </a:endParaRP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ounded 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0510" y="5122450"/>
                <a:ext cx="1331575" cy="36764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/>
              <p:cNvSpPr/>
              <p:nvPr/>
            </p:nvSpPr>
            <p:spPr bwMode="auto">
              <a:xfrm>
                <a:off x="3755914" y="5122450"/>
                <a:ext cx="1331575" cy="36764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𝑀𝑇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−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𝑅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𝐴𝐵𝐴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cs typeface="Times" panose="02020603050405020304" pitchFamily="18" charset="0"/>
                </a:endParaRP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5914" y="5122450"/>
                <a:ext cx="1331575" cy="36764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86"/>
              <p:cNvSpPr/>
              <p:nvPr/>
            </p:nvSpPr>
            <p:spPr bwMode="auto">
              <a:xfrm>
                <a:off x="1555656" y="5122450"/>
                <a:ext cx="1335226" cy="36764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𝑀𝑇</m:t>
                      </m:r>
                      <m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−</m:t>
                      </m:r>
                      <m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𝑅𝐵𝐴𝐶</m:t>
                      </m:r>
                    </m:oMath>
                  </m:oMathPara>
                </a14:m>
                <a:endPara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Rounded 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5656" y="5122450"/>
                <a:ext cx="1335226" cy="36764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>
            <a:stCxn id="76" idx="2"/>
            <a:endCxn id="77" idx="0"/>
          </p:cNvCxnSpPr>
          <p:nvPr/>
        </p:nvCxnSpPr>
        <p:spPr bwMode="auto">
          <a:xfrm rot="16200000" flipH="1">
            <a:off x="5276205" y="576478"/>
            <a:ext cx="527569" cy="2211145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lbow Connector 9"/>
          <p:cNvCxnSpPr>
            <a:stCxn id="76" idx="2"/>
            <a:endCxn id="78" idx="0"/>
          </p:cNvCxnSpPr>
          <p:nvPr/>
        </p:nvCxnSpPr>
        <p:spPr bwMode="auto">
          <a:xfrm rot="5400000">
            <a:off x="3065061" y="576479"/>
            <a:ext cx="527569" cy="2211145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65" name="Elbow Connector 11264"/>
          <p:cNvCxnSpPr>
            <a:stCxn id="77" idx="2"/>
            <a:endCxn id="79" idx="0"/>
          </p:cNvCxnSpPr>
          <p:nvPr/>
        </p:nvCxnSpPr>
        <p:spPr bwMode="auto">
          <a:xfrm rot="16200000" flipH="1">
            <a:off x="7010370" y="1948674"/>
            <a:ext cx="603024" cy="133264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0" name="Elbow Connector 11269"/>
          <p:cNvCxnSpPr>
            <a:stCxn id="77" idx="2"/>
            <a:endCxn id="80" idx="0"/>
          </p:cNvCxnSpPr>
          <p:nvPr/>
        </p:nvCxnSpPr>
        <p:spPr bwMode="auto">
          <a:xfrm rot="5400000">
            <a:off x="5681219" y="1952163"/>
            <a:ext cx="603024" cy="1325663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3" name="Straight Connector 11272"/>
          <p:cNvCxnSpPr>
            <a:stCxn id="78" idx="2"/>
            <a:endCxn id="81" idx="0"/>
          </p:cNvCxnSpPr>
          <p:nvPr/>
        </p:nvCxnSpPr>
        <p:spPr bwMode="auto">
          <a:xfrm flipH="1">
            <a:off x="2223269" y="2313482"/>
            <a:ext cx="3" cy="603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6" name="Straight Connector 11275"/>
          <p:cNvCxnSpPr>
            <a:stCxn id="81" idx="2"/>
            <a:endCxn id="87" idx="0"/>
          </p:cNvCxnSpPr>
          <p:nvPr/>
        </p:nvCxnSpPr>
        <p:spPr bwMode="auto">
          <a:xfrm>
            <a:off x="2223269" y="3284152"/>
            <a:ext cx="0" cy="183829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9" name="Elbow Connector 11278"/>
          <p:cNvCxnSpPr>
            <a:stCxn id="80" idx="2"/>
            <a:endCxn id="84" idx="0"/>
          </p:cNvCxnSpPr>
          <p:nvPr/>
        </p:nvCxnSpPr>
        <p:spPr bwMode="auto">
          <a:xfrm rot="5400000">
            <a:off x="4584732" y="3121123"/>
            <a:ext cx="572138" cy="898196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1" name="Elbow Connector 11280"/>
          <p:cNvCxnSpPr>
            <a:stCxn id="80" idx="2"/>
            <a:endCxn id="83" idx="0"/>
          </p:cNvCxnSpPr>
          <p:nvPr/>
        </p:nvCxnSpPr>
        <p:spPr bwMode="auto">
          <a:xfrm rot="16200000" flipH="1">
            <a:off x="5511518" y="3092533"/>
            <a:ext cx="573162" cy="95640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3" name="Straight Connector 11282"/>
          <p:cNvCxnSpPr>
            <a:stCxn id="84" idx="2"/>
            <a:endCxn id="86" idx="0"/>
          </p:cNvCxnSpPr>
          <p:nvPr/>
        </p:nvCxnSpPr>
        <p:spPr bwMode="auto">
          <a:xfrm flipH="1">
            <a:off x="4421702" y="4223936"/>
            <a:ext cx="1" cy="89851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6" name="Straight Connector 11285"/>
          <p:cNvCxnSpPr>
            <a:stCxn id="83" idx="2"/>
            <a:endCxn id="85" idx="0"/>
          </p:cNvCxnSpPr>
          <p:nvPr/>
        </p:nvCxnSpPr>
        <p:spPr bwMode="auto">
          <a:xfrm flipH="1">
            <a:off x="6276298" y="4224960"/>
            <a:ext cx="1" cy="897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8" name="Straight Connector 11287"/>
          <p:cNvCxnSpPr>
            <a:stCxn id="79" idx="2"/>
            <a:endCxn id="82" idx="0"/>
          </p:cNvCxnSpPr>
          <p:nvPr/>
        </p:nvCxnSpPr>
        <p:spPr bwMode="auto">
          <a:xfrm>
            <a:off x="7978202" y="3284152"/>
            <a:ext cx="4777" cy="183829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414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14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Peer-to-Peer Trust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75491" y="2117110"/>
            <a:ext cx="7599048" cy="2617661"/>
            <a:chOff x="1155752" y="1883659"/>
            <a:chExt cx="7599048" cy="2617661"/>
          </a:xfrm>
        </p:grpSpPr>
        <p:cxnSp>
          <p:nvCxnSpPr>
            <p:cNvPr id="45" name="Straight Connector 44"/>
            <p:cNvCxnSpPr>
              <a:stCxn id="67" idx="0"/>
              <a:endCxn id="70" idx="2"/>
            </p:cNvCxnSpPr>
            <p:nvPr/>
          </p:nvCxnSpPr>
          <p:spPr bwMode="auto">
            <a:xfrm flipV="1">
              <a:off x="5223486" y="2191436"/>
              <a:ext cx="1363299" cy="481007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58" idx="0"/>
              <a:endCxn id="66" idx="2"/>
            </p:cNvCxnSpPr>
            <p:nvPr/>
          </p:nvCxnSpPr>
          <p:spPr bwMode="auto">
            <a:xfrm flipV="1">
              <a:off x="6608653" y="2980220"/>
              <a:ext cx="1333205" cy="502997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58" idx="0"/>
              <a:endCxn id="67" idx="2"/>
            </p:cNvCxnSpPr>
            <p:nvPr/>
          </p:nvCxnSpPr>
          <p:spPr bwMode="auto">
            <a:xfrm flipH="1" flipV="1">
              <a:off x="5223486" y="2980220"/>
              <a:ext cx="1385167" cy="502997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63" idx="0"/>
              <a:endCxn id="59" idx="2"/>
            </p:cNvCxnSpPr>
            <p:nvPr/>
          </p:nvCxnSpPr>
          <p:spPr bwMode="auto">
            <a:xfrm flipH="1" flipV="1">
              <a:off x="4009999" y="3761400"/>
              <a:ext cx="1224728" cy="430036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66" idx="0"/>
              <a:endCxn id="70" idx="2"/>
            </p:cNvCxnSpPr>
            <p:nvPr/>
          </p:nvCxnSpPr>
          <p:spPr bwMode="auto">
            <a:xfrm flipH="1" flipV="1">
              <a:off x="6586785" y="2191436"/>
              <a:ext cx="1355073" cy="481007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63" idx="0"/>
              <a:endCxn id="58" idx="2"/>
            </p:cNvCxnSpPr>
            <p:nvPr/>
          </p:nvCxnSpPr>
          <p:spPr bwMode="auto">
            <a:xfrm flipV="1">
              <a:off x="5234727" y="3790994"/>
              <a:ext cx="1373926" cy="400442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59" idx="0"/>
              <a:endCxn id="67" idx="2"/>
            </p:cNvCxnSpPr>
            <p:nvPr/>
          </p:nvCxnSpPr>
          <p:spPr bwMode="auto">
            <a:xfrm flipV="1">
              <a:off x="4009999" y="2980220"/>
              <a:ext cx="1213487" cy="473403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62" idx="0"/>
              <a:endCxn id="59" idx="2"/>
            </p:cNvCxnSpPr>
            <p:nvPr/>
          </p:nvCxnSpPr>
          <p:spPr bwMode="auto">
            <a:xfrm flipV="1">
              <a:off x="2834339" y="3761400"/>
              <a:ext cx="1175660" cy="432143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1155893" y="2037547"/>
              <a:ext cx="0" cy="2457645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4" name="Group 53"/>
            <p:cNvGrpSpPr/>
            <p:nvPr/>
          </p:nvGrpSpPr>
          <p:grpSpPr>
            <a:xfrm>
              <a:off x="1156035" y="1883659"/>
              <a:ext cx="6261714" cy="307777"/>
              <a:chOff x="1156035" y="1929001"/>
              <a:chExt cx="6261714" cy="307777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5755821" y="1929001"/>
                <a:ext cx="1661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Times New Roman" panose="02020603050405020304" pitchFamily="18" charset="0"/>
                  </a:rPr>
                  <a:t>Peer-to-Peer</a:t>
                </a:r>
                <a:r>
                  <a:rPr kumimoji="0" lang="en-US" sz="14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Times New Roman" panose="02020603050405020304" pitchFamily="18" charset="0"/>
                  </a:rPr>
                  <a:t> Trust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 bwMode="auto">
              <a:xfrm>
                <a:off x="1156035" y="2082889"/>
                <a:ext cx="4657577" cy="0"/>
              </a:xfrm>
              <a:prstGeom prst="line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" name="Group 54"/>
            <p:cNvGrpSpPr/>
            <p:nvPr/>
          </p:nvGrpSpPr>
          <p:grpSpPr>
            <a:xfrm>
              <a:off x="1155752" y="2607759"/>
              <a:ext cx="7599048" cy="372461"/>
              <a:chOff x="1155752" y="2787816"/>
              <a:chExt cx="7599048" cy="372461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7128916" y="2852500"/>
                <a:ext cx="1625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Times New Roman" panose="02020603050405020304" pitchFamily="18" charset="0"/>
                  </a:rPr>
                  <a:t>Unilateral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410544" y="2852500"/>
                <a:ext cx="1625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Bilateral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 bwMode="auto">
              <a:xfrm>
                <a:off x="1156035" y="3006388"/>
                <a:ext cx="3645171" cy="0"/>
              </a:xfrm>
              <a:prstGeom prst="line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" name="TextBox 68"/>
              <p:cNvSpPr txBox="1"/>
              <p:nvPr/>
            </p:nvSpPr>
            <p:spPr>
              <a:xfrm>
                <a:off x="1155752" y="2787816"/>
                <a:ext cx="1344906" cy="259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89" i="1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Initiation</a:t>
                </a:r>
                <a:endParaRPr lang="en-US" sz="1089" i="1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167134" y="4112139"/>
              <a:ext cx="4880535" cy="389181"/>
              <a:chOff x="1155893" y="4587584"/>
              <a:chExt cx="4880535" cy="389181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105592" y="4668988"/>
                <a:ext cx="14350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Transitive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410544" y="4666881"/>
                <a:ext cx="1625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Non-transitive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 bwMode="auto">
              <a:xfrm>
                <a:off x="1156035" y="4820549"/>
                <a:ext cx="1202511" cy="0"/>
              </a:xfrm>
              <a:prstGeom prst="line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/>
              <p:cNvSpPr txBox="1"/>
              <p:nvPr/>
            </p:nvSpPr>
            <p:spPr>
              <a:xfrm>
                <a:off x="1155893" y="4587584"/>
                <a:ext cx="907420" cy="259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89" i="1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Transitivity</a:t>
                </a:r>
                <a:endParaRPr lang="en-US" sz="1089" i="1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156035" y="3377163"/>
              <a:ext cx="6108286" cy="413831"/>
              <a:chOff x="1156035" y="3690963"/>
              <a:chExt cx="6108286" cy="413831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5952984" y="3797017"/>
                <a:ext cx="13113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Times New Roman" panose="02020603050405020304" pitchFamily="18" charset="0"/>
                  </a:rPr>
                  <a:t>Unidirectional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293002" y="3767423"/>
                <a:ext cx="1433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Times New Roman" panose="02020603050405020304" pitchFamily="18" charset="0"/>
                  </a:rPr>
                  <a:t>Bidirectional</a:t>
                </a:r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>
                <a:off x="1156035" y="3917401"/>
                <a:ext cx="2289754" cy="0"/>
              </a:xfrm>
              <a:prstGeom prst="line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" name="TextBox 60"/>
              <p:cNvSpPr txBox="1"/>
              <p:nvPr/>
            </p:nvSpPr>
            <p:spPr>
              <a:xfrm>
                <a:off x="1167134" y="3690963"/>
                <a:ext cx="809698" cy="259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89" i="1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Direction</a:t>
                </a:r>
                <a:endParaRPr lang="en-US" sz="1089" i="1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30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829801"/>
            <a:ext cx="8226720" cy="5181862"/>
          </a:xfrm>
        </p:spPr>
        <p:txBody>
          <a:bodyPr numCol="1"/>
          <a:lstStyle/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089" dirty="0"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defRPr/>
            </a:pPr>
            <a:endParaRPr lang="en-US" b="0" dirty="0" smtClean="0">
              <a:latin typeface="Calibri" panose="020F0502020204030204" pitchFamily="34" charset="0"/>
              <a:ea typeface="Cambria Math"/>
            </a:endParaRPr>
          </a:p>
          <a:p>
            <a:pPr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15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Administrative Realms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40" y="1015134"/>
            <a:ext cx="6171401" cy="48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829801"/>
            <a:ext cx="8226720" cy="5181862"/>
          </a:xfrm>
        </p:spPr>
        <p:txBody>
          <a:bodyPr numCol="1"/>
          <a:lstStyle/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089" dirty="0"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defRPr/>
            </a:pPr>
            <a:endParaRPr lang="en-US" b="0" dirty="0" smtClean="0">
              <a:latin typeface="Calibri" panose="020F0502020204030204" pitchFamily="34" charset="0"/>
              <a:ea typeface="Cambria Math"/>
            </a:endParaRPr>
          </a:p>
          <a:p>
            <a:pPr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16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Multi Cloud Trust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94721" y="968041"/>
            <a:ext cx="8226720" cy="518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SzPct val="90000"/>
              <a:defRPr/>
            </a:pPr>
            <a:endParaRPr lang="en-US" sz="2903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kern="0" dirty="0">
                <a:latin typeface="Calibri" panose="020F0502020204030204" pitchFamily="34" charset="0"/>
                <a:ea typeface="Cambria Math"/>
              </a:rPr>
              <a:t>Two trust scopes based on administrative realms in cloud: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sz="726" kern="0" dirty="0"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14" i="1" kern="0" dirty="0">
                <a:latin typeface="Calibri" panose="020F0502020204030204" pitchFamily="34" charset="0"/>
                <a:ea typeface="Cambria Math"/>
              </a:rPr>
              <a:t>Cross Cloud Trust</a:t>
            </a:r>
          </a:p>
          <a:p>
            <a:pPr lvl="2"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814" i="1" kern="0" dirty="0">
                <a:latin typeface="Calibri" panose="020F0502020204030204" pitchFamily="34" charset="0"/>
                <a:ea typeface="Cambria Math"/>
              </a:rPr>
              <a:t>Sharing cloud infrastructure resources, such as services.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14" i="1" kern="0" dirty="0">
                <a:latin typeface="Calibri" panose="020F0502020204030204" pitchFamily="34" charset="0"/>
                <a:ea typeface="Cambria Math"/>
              </a:rPr>
              <a:t>Cross </a:t>
            </a:r>
            <a:r>
              <a:rPr lang="en-US" sz="1814" i="1" kern="0" dirty="0" smtClean="0">
                <a:latin typeface="Calibri" panose="020F0502020204030204" pitchFamily="34" charset="0"/>
                <a:ea typeface="Cambria Math"/>
              </a:rPr>
              <a:t>Domain Trust</a:t>
            </a:r>
            <a:endParaRPr lang="en-US" sz="1814" i="1" kern="0" dirty="0">
              <a:latin typeface="Calibri" panose="020F0502020204030204" pitchFamily="34" charset="0"/>
              <a:ea typeface="Cambria Math"/>
            </a:endParaRPr>
          </a:p>
          <a:p>
            <a:pPr lvl="2"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814" i="1" kern="0" dirty="0">
                <a:latin typeface="Calibri" panose="020F0502020204030204" pitchFamily="34" charset="0"/>
                <a:ea typeface="Cambria Math"/>
              </a:rPr>
              <a:t>Sharing domain resources such as projects.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71" y="2847309"/>
            <a:ext cx="4058970" cy="31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 bwMode="auto">
              <a:xfrm>
                <a:off x="456481" y="899619"/>
                <a:ext cx="8226720" cy="51818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431800" indent="-3238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80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863600" indent="-287338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2pPr>
                <a:lvl3pPr marL="1295400" indent="-215900" algn="l" defTabSz="457200" rtl="0" eaLnBrk="0" fontAlgn="base" hangingPunct="0">
                  <a:spcBef>
                    <a:spcPct val="0"/>
                  </a:spcBef>
                  <a:spcAft>
                    <a:spcPts val="85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3pPr>
                <a:lvl4pPr marL="1727200" indent="-215900" algn="l" defTabSz="457200" rtl="0" eaLnBrk="0" fontAlgn="base" hangingPunct="0">
                  <a:spcBef>
                    <a:spcPct val="0"/>
                  </a:spcBef>
                  <a:spcAft>
                    <a:spcPts val="575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4pPr>
                <a:lvl5pPr marL="2159000" indent="-215900" algn="l" defTabSz="457200" rtl="0" eaLnBrk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5pPr>
                <a:lvl6pPr marL="26162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6pPr>
                <a:lvl7pPr marL="30734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7pPr>
                <a:lvl8pPr marL="35306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8pPr>
                <a:lvl9pPr marL="39878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>
                  <a:buSzPct val="90000"/>
                  <a:defRPr/>
                </a:pPr>
                <a:endParaRPr lang="en-US" sz="2903" kern="0" dirty="0"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>
                  <a:buSzPct val="9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en-US" sz="2177" b="1" i="1" kern="0">
                        <a:latin typeface="Cambria Math" panose="02040503050406030204" pitchFamily="18" charset="0"/>
                        <a:ea typeface="Cambria Math"/>
                      </a:rPr>
                      <m:t>𝑻𝒚𝒑𝒆</m:t>
                    </m:r>
                    <m:r>
                      <a:rPr lang="en-US" sz="2177" b="1" i="1" ker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sz="2177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177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540" kern="0" dirty="0">
                    <a:latin typeface="Calibri" panose="020F0502020204030204" pitchFamily="34" charset="0"/>
                    <a:ea typeface="Cambria Math"/>
                  </a:rPr>
                  <a:t> </a:t>
                </a: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14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/>
                          </a:rPr>
                          <m:t>𝑑𝑜𝑚𝑎𝑖𝑛</m:t>
                        </m:r>
                      </m:e>
                      <m:sub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⊴</m:t>
                        </m:r>
                      </m:e>
                      <m:sub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𝑑𝑜𝑚𝑎𝑖𝑛</m:t>
                        </m:r>
                      </m:e>
                      <m:sub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 is authorized to assign 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's users to it's resources.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 controls trust relation and inter-cloud assignments</a:t>
                </a:r>
                <a:r>
                  <a:rPr lang="en-US" sz="1270" kern="0" dirty="0">
                    <a:latin typeface="Calibri" panose="020F0502020204030204" pitchFamily="34" charset="0"/>
                    <a:ea typeface="Cambria Math"/>
                  </a:rPr>
                  <a:t>.</a:t>
                </a: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:endParaRPr lang="en-US" sz="1814" kern="0" dirty="0">
                  <a:latin typeface="Calibri" panose="020F0502020204030204" pitchFamily="34" charset="0"/>
                  <a:ea typeface="Cambria Math"/>
                </a:endParaRP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:endParaRPr lang="en-US" sz="1814" kern="0" dirty="0">
                  <a:latin typeface="Calibri" panose="020F0502020204030204" pitchFamily="34" charset="0"/>
                  <a:ea typeface="Cambria Math"/>
                </a:endParaRP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:r>
                  <a:rPr lang="en-US" sz="1814" kern="0" dirty="0">
                    <a:latin typeface="Calibri" panose="020F0502020204030204" pitchFamily="34" charset="0"/>
                    <a:ea typeface="Cambria Math"/>
                  </a:rPr>
                  <a:t>For example cloud B act as an identity provider to access A’s resources.</a:t>
                </a:r>
              </a:p>
              <a:p>
                <a:pPr marL="979214" lvl="2" indent="0">
                  <a:buSzPct val="90000"/>
                  <a:buNone/>
                  <a:defRPr/>
                </a:pPr>
                <a:endParaRPr lang="en-US" sz="1814" kern="0" dirty="0">
                  <a:latin typeface="Calibri" panose="020F050202020403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481" y="899619"/>
                <a:ext cx="8226720" cy="5181862"/>
              </a:xfrm>
              <a:prstGeom prst="rect">
                <a:avLst/>
              </a:prstGeom>
              <a:blipFill rotWithShape="0">
                <a:blip r:embed="rId2"/>
                <a:stretch>
                  <a:fillRect l="-445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17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Domain Trust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708460" y="3876890"/>
            <a:ext cx="3909961" cy="2036509"/>
            <a:chOff x="3012597" y="1784928"/>
            <a:chExt cx="4310460" cy="2245110"/>
          </a:xfrm>
        </p:grpSpPr>
        <p:sp>
          <p:nvSpPr>
            <p:cNvPr id="46" name="Right Arrow 45"/>
            <p:cNvSpPr/>
            <p:nvPr/>
          </p:nvSpPr>
          <p:spPr>
            <a:xfrm>
              <a:off x="4289215" y="1784928"/>
              <a:ext cx="1795346" cy="656140"/>
            </a:xfrm>
            <a:prstGeom prst="rightArrow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endParaRPr lang="en-US" sz="1633" kern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517814" y="1928332"/>
                  <a:ext cx="1097670" cy="3788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33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⊴</m:t>
                            </m:r>
                          </m:e>
                          <m:sub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633" kern="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814" y="1928332"/>
                  <a:ext cx="109767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/>
                <p:cNvSpPr/>
                <p:nvPr/>
              </p:nvSpPr>
              <p:spPr>
                <a:xfrm>
                  <a:off x="301259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82944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259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/>
                <p:cNvSpPr/>
                <p:nvPr/>
              </p:nvSpPr>
              <p:spPr>
                <a:xfrm>
                  <a:off x="3698412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412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438005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05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>
              <a:stCxn id="57" idx="4"/>
              <a:endCxn id="48" idx="0"/>
            </p:cNvCxnSpPr>
            <p:nvPr/>
          </p:nvCxnSpPr>
          <p:spPr>
            <a:xfrm flipH="1">
              <a:off x="3241197" y="2341598"/>
              <a:ext cx="68581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" name="Straight Arrow Connector 51"/>
            <p:cNvCxnSpPr>
              <a:stCxn id="57" idx="4"/>
              <a:endCxn id="49" idx="0"/>
            </p:cNvCxnSpPr>
            <p:nvPr/>
          </p:nvCxnSpPr>
          <p:spPr>
            <a:xfrm>
              <a:off x="3927012" y="2341598"/>
              <a:ext cx="0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3" name="Straight Arrow Connector 52"/>
            <p:cNvCxnSpPr>
              <a:stCxn id="57" idx="4"/>
              <a:endCxn id="50" idx="0"/>
            </p:cNvCxnSpPr>
            <p:nvPr/>
          </p:nvCxnSpPr>
          <p:spPr>
            <a:xfrm>
              <a:off x="3927012" y="2341598"/>
              <a:ext cx="68164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4" name="Straight Arrow Connector 53"/>
            <p:cNvCxnSpPr>
              <a:stCxn id="62" idx="4"/>
              <a:endCxn id="59" idx="0"/>
            </p:cNvCxnSpPr>
            <p:nvPr/>
          </p:nvCxnSpPr>
          <p:spPr>
            <a:xfrm flipH="1">
              <a:off x="4608657" y="3117935"/>
              <a:ext cx="2485800" cy="454903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miter lim="800000"/>
              <a:headEnd w="lg" len="lg"/>
              <a:tailEnd type="triangle" w="lg" len="lg"/>
            </a:ln>
            <a:effectLst/>
          </p:spPr>
        </p:cxnSp>
        <p:cxnSp>
          <p:nvCxnSpPr>
            <p:cNvPr id="55" name="Straight Arrow Connector 54"/>
            <p:cNvCxnSpPr>
              <a:stCxn id="60" idx="4"/>
              <a:endCxn id="56" idx="0"/>
            </p:cNvCxnSpPr>
            <p:nvPr/>
          </p:nvCxnSpPr>
          <p:spPr>
            <a:xfrm flipH="1">
              <a:off x="3241197" y="3117935"/>
              <a:ext cx="2485800" cy="452697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miter lim="800000"/>
              <a:headEnd w="lg" len="lg"/>
              <a:tailEnd type="triangl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/>
                <p:cNvSpPr>
                  <a:spLocks noChangeAspect="1"/>
                </p:cNvSpPr>
                <p:nvPr/>
              </p:nvSpPr>
              <p:spPr>
                <a:xfrm>
                  <a:off x="3012597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Oval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2597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3698412" y="188439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41472" rIns="41472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5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5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5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145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Oval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412" y="1884398"/>
                  <a:ext cx="457200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/>
                <p:cNvSpPr>
                  <a:spLocks noChangeAspect="1"/>
                </p:cNvSpPr>
                <p:nvPr/>
              </p:nvSpPr>
              <p:spPr>
                <a:xfrm>
                  <a:off x="3698412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412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/>
                <p:cNvSpPr>
                  <a:spLocks noChangeAspect="1"/>
                </p:cNvSpPr>
                <p:nvPr/>
              </p:nvSpPr>
              <p:spPr>
                <a:xfrm>
                  <a:off x="4380057" y="357283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057" y="3572838"/>
                  <a:ext cx="457200" cy="457200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/>
                <p:cNvSpPr/>
                <p:nvPr/>
              </p:nvSpPr>
              <p:spPr>
                <a:xfrm>
                  <a:off x="549839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82944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39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/>
                <p:cNvSpPr/>
                <p:nvPr/>
              </p:nvSpPr>
              <p:spPr>
                <a:xfrm>
                  <a:off x="6184212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212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/>
                <p:cNvSpPr/>
                <p:nvPr/>
              </p:nvSpPr>
              <p:spPr>
                <a:xfrm>
                  <a:off x="686585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Oval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85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>
              <a:stCxn id="67" idx="4"/>
              <a:endCxn id="60" idx="0"/>
            </p:cNvCxnSpPr>
            <p:nvPr/>
          </p:nvCxnSpPr>
          <p:spPr>
            <a:xfrm flipH="1">
              <a:off x="5726997" y="2341598"/>
              <a:ext cx="68581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4" name="Straight Arrow Connector 63"/>
            <p:cNvCxnSpPr>
              <a:stCxn id="67" idx="4"/>
              <a:endCxn id="61" idx="0"/>
            </p:cNvCxnSpPr>
            <p:nvPr/>
          </p:nvCxnSpPr>
          <p:spPr>
            <a:xfrm>
              <a:off x="6412812" y="2341598"/>
              <a:ext cx="0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5" name="Straight Arrow Connector 64"/>
            <p:cNvCxnSpPr>
              <a:stCxn id="67" idx="4"/>
              <a:endCxn id="62" idx="0"/>
            </p:cNvCxnSpPr>
            <p:nvPr/>
          </p:nvCxnSpPr>
          <p:spPr>
            <a:xfrm>
              <a:off x="6412812" y="2341598"/>
              <a:ext cx="68164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/>
                <p:cNvSpPr>
                  <a:spLocks noChangeAspect="1"/>
                </p:cNvSpPr>
                <p:nvPr/>
              </p:nvSpPr>
              <p:spPr>
                <a:xfrm>
                  <a:off x="5498397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Oval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397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>
                  <a:spLocks noChangeAspect="1"/>
                </p:cNvSpPr>
                <p:nvPr/>
              </p:nvSpPr>
              <p:spPr>
                <a:xfrm>
                  <a:off x="6184212" y="188439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41472" rIns="41472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5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5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5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451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212" y="1884398"/>
                  <a:ext cx="457200" cy="457200"/>
                </a:xfrm>
                <a:prstGeom prst="ellipse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val 67"/>
                <p:cNvSpPr>
                  <a:spLocks noChangeAspect="1"/>
                </p:cNvSpPr>
                <p:nvPr/>
              </p:nvSpPr>
              <p:spPr>
                <a:xfrm>
                  <a:off x="6184212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212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/>
                <p:cNvSpPr>
                  <a:spLocks noChangeAspect="1"/>
                </p:cNvSpPr>
                <p:nvPr/>
              </p:nvSpPr>
              <p:spPr>
                <a:xfrm>
                  <a:off x="6865857" y="357283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Oval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857" y="3572838"/>
                  <a:ext cx="457200" cy="457200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>
              <a:stCxn id="48" idx="4"/>
              <a:endCxn id="56" idx="0"/>
            </p:cNvCxnSpPr>
            <p:nvPr/>
          </p:nvCxnSpPr>
          <p:spPr>
            <a:xfrm>
              <a:off x="3241197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1" name="Straight Arrow Connector 70"/>
            <p:cNvCxnSpPr>
              <a:stCxn id="49" idx="4"/>
              <a:endCxn id="56" idx="0"/>
            </p:cNvCxnSpPr>
            <p:nvPr/>
          </p:nvCxnSpPr>
          <p:spPr>
            <a:xfrm flipH="1">
              <a:off x="3241197" y="3117935"/>
              <a:ext cx="685815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2" name="Straight Arrow Connector 71"/>
            <p:cNvCxnSpPr>
              <a:stCxn id="50" idx="4"/>
              <a:endCxn id="59" idx="0"/>
            </p:cNvCxnSpPr>
            <p:nvPr/>
          </p:nvCxnSpPr>
          <p:spPr>
            <a:xfrm>
              <a:off x="4608657" y="3117935"/>
              <a:ext cx="0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3" name="Straight Arrow Connector 72"/>
            <p:cNvCxnSpPr>
              <a:stCxn id="49" idx="4"/>
              <a:endCxn id="58" idx="0"/>
            </p:cNvCxnSpPr>
            <p:nvPr/>
          </p:nvCxnSpPr>
          <p:spPr>
            <a:xfrm>
              <a:off x="3927012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4" name="Straight Arrow Connector 73"/>
            <p:cNvCxnSpPr>
              <a:stCxn id="49" idx="4"/>
              <a:endCxn id="59" idx="0"/>
            </p:cNvCxnSpPr>
            <p:nvPr/>
          </p:nvCxnSpPr>
          <p:spPr>
            <a:xfrm>
              <a:off x="3927012" y="3117935"/>
              <a:ext cx="681645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5" name="Straight Arrow Connector 74"/>
            <p:cNvCxnSpPr>
              <a:stCxn id="62" idx="4"/>
              <a:endCxn id="69" idx="0"/>
            </p:cNvCxnSpPr>
            <p:nvPr/>
          </p:nvCxnSpPr>
          <p:spPr>
            <a:xfrm>
              <a:off x="7094457" y="3117935"/>
              <a:ext cx="0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6" name="Straight Arrow Connector 75"/>
            <p:cNvCxnSpPr>
              <a:stCxn id="60" idx="4"/>
              <a:endCxn id="66" idx="0"/>
            </p:cNvCxnSpPr>
            <p:nvPr/>
          </p:nvCxnSpPr>
          <p:spPr>
            <a:xfrm>
              <a:off x="5726997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7" name="Straight Arrow Connector 76"/>
            <p:cNvCxnSpPr>
              <a:stCxn id="61" idx="4"/>
              <a:endCxn id="69" idx="0"/>
            </p:cNvCxnSpPr>
            <p:nvPr/>
          </p:nvCxnSpPr>
          <p:spPr>
            <a:xfrm>
              <a:off x="6412812" y="3117935"/>
              <a:ext cx="681645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8" name="Straight Arrow Connector 77"/>
            <p:cNvCxnSpPr>
              <a:stCxn id="61" idx="4"/>
              <a:endCxn id="68" idx="0"/>
            </p:cNvCxnSpPr>
            <p:nvPr/>
          </p:nvCxnSpPr>
          <p:spPr>
            <a:xfrm>
              <a:off x="6412812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259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 bwMode="auto">
              <a:xfrm>
                <a:off x="456481" y="899619"/>
                <a:ext cx="8226720" cy="51818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431800" indent="-3238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80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863600" indent="-287338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2pPr>
                <a:lvl3pPr marL="1295400" indent="-215900" algn="l" defTabSz="457200" rtl="0" eaLnBrk="0" fontAlgn="base" hangingPunct="0">
                  <a:spcBef>
                    <a:spcPct val="0"/>
                  </a:spcBef>
                  <a:spcAft>
                    <a:spcPts val="85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3pPr>
                <a:lvl4pPr marL="1727200" indent="-215900" algn="l" defTabSz="457200" rtl="0" eaLnBrk="0" fontAlgn="base" hangingPunct="0">
                  <a:spcBef>
                    <a:spcPct val="0"/>
                  </a:spcBef>
                  <a:spcAft>
                    <a:spcPts val="575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4pPr>
                <a:lvl5pPr marL="2159000" indent="-215900" algn="l" defTabSz="457200" rtl="0" eaLnBrk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5pPr>
                <a:lvl6pPr marL="26162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6pPr>
                <a:lvl7pPr marL="30734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7pPr>
                <a:lvl8pPr marL="35306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8pPr>
                <a:lvl9pPr marL="39878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>
                  <a:buSzPct val="90000"/>
                  <a:defRPr/>
                </a:pPr>
                <a:endParaRPr lang="en-US" sz="2903" kern="0" dirty="0"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>
                  <a:buSzPct val="9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en-US" sz="2177" b="1" i="1" kern="0">
                        <a:latin typeface="Cambria Math" panose="02040503050406030204" pitchFamily="18" charset="0"/>
                        <a:ea typeface="Cambria Math"/>
                      </a:rPr>
                      <m:t>𝑻𝒚𝒑𝒆</m:t>
                    </m:r>
                    <m:r>
                      <a:rPr lang="en-US" sz="2177" b="1" i="1" ker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sz="2177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177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540" b="1" kern="0" dirty="0">
                    <a:latin typeface="Calibri" panose="020F0502020204030204" pitchFamily="34" charset="0"/>
                    <a:ea typeface="Cambria Math"/>
                  </a:rPr>
                  <a:t> </a:t>
                </a: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14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/>
                          </a:rPr>
                          <m:t>𝑑𝑜𝑚𝑎𝑖𝑛</m:t>
                        </m:r>
                      </m:e>
                      <m:sub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⊴</m:t>
                        </m:r>
                      </m:e>
                      <m:sub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sSub>
                      <m:sSubPr>
                        <m:ctrlP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𝑑𝑜𝑚𝑎𝑖𝑛</m:t>
                        </m:r>
                      </m:e>
                      <m:sub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 is authorized to assign 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's users to it's resources.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 controls trust relation and 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 controls inter-cloud assignments</a:t>
                </a:r>
                <a:r>
                  <a:rPr lang="en-US" sz="1814" kern="0" dirty="0">
                    <a:latin typeface="Calibri" panose="020F0502020204030204" pitchFamily="34" charset="0"/>
                    <a:ea typeface="Cambria Math"/>
                  </a:rPr>
                  <a:t>.</a:t>
                </a: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:endParaRPr lang="en-US" sz="1814" kern="0" dirty="0">
                  <a:latin typeface="Calibri" panose="020F0502020204030204" pitchFamily="34" charset="0"/>
                  <a:ea typeface="Cambria Math"/>
                </a:endParaRP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:r>
                  <a:rPr lang="en-US" sz="1814" kern="0" dirty="0">
                    <a:latin typeface="Calibri" panose="020F0502020204030204" pitchFamily="34" charset="0"/>
                    <a:ea typeface="Cambria Math"/>
                  </a:rPr>
                  <a:t>When access to shared resources is controlled by resource owner.</a:t>
                </a: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481" y="899619"/>
                <a:ext cx="8226720" cy="5181862"/>
              </a:xfrm>
              <a:prstGeom prst="rect">
                <a:avLst/>
              </a:prstGeom>
              <a:blipFill rotWithShape="0">
                <a:blip r:embed="rId2"/>
                <a:stretch>
                  <a:fillRect l="-445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18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Domain Trust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53100" y="3859787"/>
            <a:ext cx="3909961" cy="2036509"/>
            <a:chOff x="3012597" y="1784928"/>
            <a:chExt cx="4310460" cy="2245110"/>
          </a:xfrm>
        </p:grpSpPr>
        <p:sp>
          <p:nvSpPr>
            <p:cNvPr id="9" name="Right Arrow 8"/>
            <p:cNvSpPr/>
            <p:nvPr/>
          </p:nvSpPr>
          <p:spPr>
            <a:xfrm>
              <a:off x="4289215" y="1784928"/>
              <a:ext cx="1795346" cy="656140"/>
            </a:xfrm>
            <a:prstGeom prst="rightArrow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endParaRPr lang="en-US" sz="1633" kern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17814" y="1928332"/>
                  <a:ext cx="1097670" cy="4038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33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⊴</m:t>
                            </m:r>
                          </m:e>
                          <m:sub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sSub>
                          <m:sSubPr>
                            <m:ctrlP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633" kern="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814" y="1928332"/>
                  <a:ext cx="1097670" cy="3940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3333"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301259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82944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259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3698412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412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438005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05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stCxn id="20" idx="4"/>
              <a:endCxn id="11" idx="0"/>
            </p:cNvCxnSpPr>
            <p:nvPr/>
          </p:nvCxnSpPr>
          <p:spPr>
            <a:xfrm flipH="1">
              <a:off x="3241197" y="2341598"/>
              <a:ext cx="68581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Arrow Connector 14"/>
            <p:cNvCxnSpPr>
              <a:stCxn id="20" idx="4"/>
              <a:endCxn id="12" idx="0"/>
            </p:cNvCxnSpPr>
            <p:nvPr/>
          </p:nvCxnSpPr>
          <p:spPr>
            <a:xfrm>
              <a:off x="3927012" y="2341598"/>
              <a:ext cx="0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stCxn id="20" idx="4"/>
              <a:endCxn id="13" idx="0"/>
            </p:cNvCxnSpPr>
            <p:nvPr/>
          </p:nvCxnSpPr>
          <p:spPr>
            <a:xfrm>
              <a:off x="3927012" y="2341598"/>
              <a:ext cx="68164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stCxn id="12" idx="4"/>
              <a:endCxn id="31" idx="0"/>
            </p:cNvCxnSpPr>
            <p:nvPr/>
          </p:nvCxnSpPr>
          <p:spPr>
            <a:xfrm>
              <a:off x="3927012" y="3117935"/>
              <a:ext cx="2485800" cy="452697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miter lim="800000"/>
              <a:headEnd w="lg" len="lg"/>
              <a:tailEnd type="triangle" w="lg" len="lg"/>
            </a:ln>
            <a:effectLst/>
          </p:spPr>
        </p:cxnSp>
        <p:cxnSp>
          <p:nvCxnSpPr>
            <p:cNvPr id="18" name="Straight Arrow Connector 17"/>
            <p:cNvCxnSpPr>
              <a:stCxn id="11" idx="4"/>
              <a:endCxn id="29" idx="0"/>
            </p:cNvCxnSpPr>
            <p:nvPr/>
          </p:nvCxnSpPr>
          <p:spPr>
            <a:xfrm>
              <a:off x="3241197" y="3117935"/>
              <a:ext cx="2485800" cy="452697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miter lim="800000"/>
              <a:headEnd w="lg" len="lg"/>
              <a:tailEnd type="triangl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>
                  <a:spLocks noChangeAspect="1"/>
                </p:cNvSpPr>
                <p:nvPr/>
              </p:nvSpPr>
              <p:spPr>
                <a:xfrm>
                  <a:off x="3012597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Oval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2597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>
                  <a:spLocks noChangeAspect="1"/>
                </p:cNvSpPr>
                <p:nvPr/>
              </p:nvSpPr>
              <p:spPr>
                <a:xfrm>
                  <a:off x="3698412" y="188439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41472" rIns="41472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5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5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5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1451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Oval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412" y="1884398"/>
                  <a:ext cx="457200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>
                  <a:spLocks noChangeAspect="1"/>
                </p:cNvSpPr>
                <p:nvPr/>
              </p:nvSpPr>
              <p:spPr>
                <a:xfrm>
                  <a:off x="3698412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412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>
                  <a:spLocks noChangeAspect="1"/>
                </p:cNvSpPr>
                <p:nvPr/>
              </p:nvSpPr>
              <p:spPr>
                <a:xfrm>
                  <a:off x="4380057" y="357283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057" y="3572838"/>
                  <a:ext cx="457200" cy="457200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49839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82944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39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184212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212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686585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Oval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85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stCxn id="30" idx="4"/>
              <a:endCxn id="23" idx="0"/>
            </p:cNvCxnSpPr>
            <p:nvPr/>
          </p:nvCxnSpPr>
          <p:spPr>
            <a:xfrm flipH="1">
              <a:off x="5726997" y="2341598"/>
              <a:ext cx="68581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Straight Arrow Connector 26"/>
            <p:cNvCxnSpPr>
              <a:stCxn id="30" idx="4"/>
              <a:endCxn id="24" idx="0"/>
            </p:cNvCxnSpPr>
            <p:nvPr/>
          </p:nvCxnSpPr>
          <p:spPr>
            <a:xfrm>
              <a:off x="6412812" y="2341598"/>
              <a:ext cx="0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" name="Straight Arrow Connector 27"/>
            <p:cNvCxnSpPr>
              <a:stCxn id="30" idx="4"/>
              <a:endCxn id="25" idx="0"/>
            </p:cNvCxnSpPr>
            <p:nvPr/>
          </p:nvCxnSpPr>
          <p:spPr>
            <a:xfrm>
              <a:off x="6412812" y="2341598"/>
              <a:ext cx="68164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>
                  <a:spLocks noChangeAspect="1"/>
                </p:cNvSpPr>
                <p:nvPr/>
              </p:nvSpPr>
              <p:spPr>
                <a:xfrm>
                  <a:off x="5498397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Oval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397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>
                  <a:spLocks noChangeAspect="1"/>
                </p:cNvSpPr>
                <p:nvPr/>
              </p:nvSpPr>
              <p:spPr>
                <a:xfrm>
                  <a:off x="6184212" y="188439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41472" rIns="41472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5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5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5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45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212" y="1884398"/>
                  <a:ext cx="457200" cy="457200"/>
                </a:xfrm>
                <a:prstGeom prst="ellipse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>
                  <a:spLocks noChangeAspect="1"/>
                </p:cNvSpPr>
                <p:nvPr/>
              </p:nvSpPr>
              <p:spPr>
                <a:xfrm>
                  <a:off x="6184212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212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6865857" y="357283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Oval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857" y="3572838"/>
                  <a:ext cx="457200" cy="457200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>
              <a:stCxn id="11" idx="4"/>
              <a:endCxn id="19" idx="0"/>
            </p:cNvCxnSpPr>
            <p:nvPr/>
          </p:nvCxnSpPr>
          <p:spPr>
            <a:xfrm>
              <a:off x="3241197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stCxn id="12" idx="4"/>
              <a:endCxn id="19" idx="0"/>
            </p:cNvCxnSpPr>
            <p:nvPr/>
          </p:nvCxnSpPr>
          <p:spPr>
            <a:xfrm flipH="1">
              <a:off x="3241197" y="3117935"/>
              <a:ext cx="685815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3" idx="4"/>
              <a:endCxn id="22" idx="0"/>
            </p:cNvCxnSpPr>
            <p:nvPr/>
          </p:nvCxnSpPr>
          <p:spPr>
            <a:xfrm>
              <a:off x="4608657" y="3117935"/>
              <a:ext cx="0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12" idx="4"/>
              <a:endCxn id="21" idx="0"/>
            </p:cNvCxnSpPr>
            <p:nvPr/>
          </p:nvCxnSpPr>
          <p:spPr>
            <a:xfrm>
              <a:off x="3927012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" name="Straight Arrow Connector 37"/>
            <p:cNvCxnSpPr>
              <a:stCxn id="12" idx="4"/>
              <a:endCxn id="22" idx="0"/>
            </p:cNvCxnSpPr>
            <p:nvPr/>
          </p:nvCxnSpPr>
          <p:spPr>
            <a:xfrm>
              <a:off x="3927012" y="3117935"/>
              <a:ext cx="681645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Straight Arrow Connector 38"/>
            <p:cNvCxnSpPr>
              <a:stCxn id="25" idx="4"/>
              <a:endCxn id="32" idx="0"/>
            </p:cNvCxnSpPr>
            <p:nvPr/>
          </p:nvCxnSpPr>
          <p:spPr>
            <a:xfrm>
              <a:off x="7094457" y="3117935"/>
              <a:ext cx="0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0" name="Straight Arrow Connector 39"/>
            <p:cNvCxnSpPr>
              <a:stCxn id="23" idx="4"/>
              <a:endCxn id="29" idx="0"/>
            </p:cNvCxnSpPr>
            <p:nvPr/>
          </p:nvCxnSpPr>
          <p:spPr>
            <a:xfrm>
              <a:off x="5726997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1" name="Straight Arrow Connector 40"/>
            <p:cNvCxnSpPr>
              <a:stCxn id="24" idx="4"/>
              <a:endCxn id="32" idx="0"/>
            </p:cNvCxnSpPr>
            <p:nvPr/>
          </p:nvCxnSpPr>
          <p:spPr>
            <a:xfrm>
              <a:off x="6412812" y="3117935"/>
              <a:ext cx="681645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2" name="Straight Arrow Connector 41"/>
            <p:cNvCxnSpPr>
              <a:stCxn id="24" idx="4"/>
              <a:endCxn id="31" idx="0"/>
            </p:cNvCxnSpPr>
            <p:nvPr/>
          </p:nvCxnSpPr>
          <p:spPr>
            <a:xfrm>
              <a:off x="6412812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189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19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Domain Trust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829801"/>
            <a:ext cx="8226720" cy="5181862"/>
          </a:xfrm>
        </p:spPr>
        <p:txBody>
          <a:bodyPr numCol="1"/>
          <a:lstStyle/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dirty="0">
              <a:latin typeface="Calibri" panose="020F0502020204030204" pitchFamily="34" charset="0"/>
              <a:ea typeface="Cambria Math"/>
            </a:endParaRPr>
          </a:p>
          <a:p>
            <a:pPr marL="97921" indent="0">
              <a:buSzPct val="90000"/>
              <a:buNone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089" dirty="0"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defRPr/>
            </a:pPr>
            <a:endParaRPr lang="en-US" b="0" dirty="0" smtClean="0">
              <a:latin typeface="Calibri" panose="020F0502020204030204" pitchFamily="34" charset="0"/>
              <a:ea typeface="Cambria Math"/>
            </a:endParaRPr>
          </a:p>
          <a:p>
            <a:pPr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 bwMode="auto">
              <a:xfrm>
                <a:off x="456480" y="899619"/>
                <a:ext cx="8226720" cy="51818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431800" indent="-3238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80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863600" indent="-287338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2pPr>
                <a:lvl3pPr marL="1295400" indent="-215900" algn="l" defTabSz="457200" rtl="0" eaLnBrk="0" fontAlgn="base" hangingPunct="0">
                  <a:spcBef>
                    <a:spcPct val="0"/>
                  </a:spcBef>
                  <a:spcAft>
                    <a:spcPts val="85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3pPr>
                <a:lvl4pPr marL="1727200" indent="-215900" algn="l" defTabSz="457200" rtl="0" eaLnBrk="0" fontAlgn="base" hangingPunct="0">
                  <a:spcBef>
                    <a:spcPct val="0"/>
                  </a:spcBef>
                  <a:spcAft>
                    <a:spcPts val="575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4pPr>
                <a:lvl5pPr marL="2159000" indent="-215900" algn="l" defTabSz="457200" rtl="0" eaLnBrk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5pPr>
                <a:lvl6pPr marL="26162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6pPr>
                <a:lvl7pPr marL="30734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7pPr>
                <a:lvl8pPr marL="35306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8pPr>
                <a:lvl9pPr marL="39878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>
                  <a:buSzPct val="90000"/>
                  <a:defRPr/>
                </a:pPr>
                <a:endParaRPr lang="en-US" sz="2903" kern="0" dirty="0"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>
                  <a:buSzPct val="9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en-US" sz="2177" b="1" i="1" kern="0">
                        <a:latin typeface="Cambria Math" panose="02040503050406030204" pitchFamily="18" charset="0"/>
                        <a:ea typeface="Cambria Math"/>
                      </a:rPr>
                      <m:t>𝑻𝒚𝒑𝒆</m:t>
                    </m:r>
                    <m:r>
                      <a:rPr lang="en-US" sz="2177" b="1" i="1" ker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sz="2177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en-US" sz="2177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540" b="1" kern="0" dirty="0">
                    <a:latin typeface="Calibri" panose="020F0502020204030204" pitchFamily="34" charset="0"/>
                    <a:ea typeface="Cambria Math"/>
                  </a:rPr>
                  <a:t> </a:t>
                </a: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14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/>
                          </a:rPr>
                          <m:t>𝑑𝑜𝑚𝑎𝑖𝑛</m:t>
                        </m:r>
                      </m:e>
                      <m:sub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⊴</m:t>
                        </m:r>
                      </m:e>
                      <m:sub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sSub>
                      <m:sSubPr>
                        <m:ctrlP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𝑑𝑜𝑚𝑎𝑖𝑛</m:t>
                        </m:r>
                      </m:e>
                      <m:sub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 is authorized to assign  it’s users to 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's resources.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 controls trust relation and 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 controls inter-cloud assignments</a:t>
                </a:r>
                <a:r>
                  <a:rPr lang="en-US" sz="1814" kern="0" dirty="0">
                    <a:latin typeface="Calibri" panose="020F0502020204030204" pitchFamily="34" charset="0"/>
                    <a:ea typeface="Cambria Math"/>
                  </a:rPr>
                  <a:t>.</a:t>
                </a: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:endParaRPr lang="en-US" sz="1814" kern="0" dirty="0">
                  <a:latin typeface="Calibri" panose="020F0502020204030204" pitchFamily="34" charset="0"/>
                  <a:ea typeface="Cambria Math"/>
                </a:endParaRP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:r>
                  <a:rPr lang="en-US" sz="1814" kern="0" dirty="0">
                    <a:latin typeface="Calibri" panose="020F0502020204030204" pitchFamily="34" charset="0"/>
                    <a:ea typeface="Cambria Math"/>
                  </a:rPr>
                  <a:t>Sharing resources with group of clouds.</a:t>
                </a: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480" y="899619"/>
                <a:ext cx="8226720" cy="5181862"/>
              </a:xfrm>
              <a:prstGeom prst="rect">
                <a:avLst/>
              </a:prstGeom>
              <a:blipFill rotWithShape="0">
                <a:blip r:embed="rId2"/>
                <a:stretch>
                  <a:fillRect l="-445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753100" y="3834136"/>
            <a:ext cx="3909961" cy="2036509"/>
            <a:chOff x="3012597" y="1784928"/>
            <a:chExt cx="4310460" cy="2245110"/>
          </a:xfrm>
        </p:grpSpPr>
        <p:sp>
          <p:nvSpPr>
            <p:cNvPr id="9" name="Right Arrow 8"/>
            <p:cNvSpPr/>
            <p:nvPr/>
          </p:nvSpPr>
          <p:spPr>
            <a:xfrm>
              <a:off x="4289215" y="1784928"/>
              <a:ext cx="1795346" cy="656140"/>
            </a:xfrm>
            <a:prstGeom prst="rightArrow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endParaRPr lang="en-US" sz="1633" kern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17814" y="1928332"/>
                  <a:ext cx="1097670" cy="40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33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⊴</m:t>
                            </m:r>
                          </m:e>
                          <m:sub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sSub>
                          <m:sSubPr>
                            <m:ctrlP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633" kern="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814" y="1928332"/>
                  <a:ext cx="1097670" cy="39151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778"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301259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82944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259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3698412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412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438005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05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stCxn id="20" idx="4"/>
              <a:endCxn id="11" idx="0"/>
            </p:cNvCxnSpPr>
            <p:nvPr/>
          </p:nvCxnSpPr>
          <p:spPr>
            <a:xfrm flipH="1">
              <a:off x="3241197" y="2341598"/>
              <a:ext cx="68581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Arrow Connector 14"/>
            <p:cNvCxnSpPr>
              <a:stCxn id="20" idx="4"/>
              <a:endCxn id="12" idx="0"/>
            </p:cNvCxnSpPr>
            <p:nvPr/>
          </p:nvCxnSpPr>
          <p:spPr>
            <a:xfrm>
              <a:off x="3927012" y="2341598"/>
              <a:ext cx="0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stCxn id="20" idx="4"/>
              <a:endCxn id="13" idx="0"/>
            </p:cNvCxnSpPr>
            <p:nvPr/>
          </p:nvCxnSpPr>
          <p:spPr>
            <a:xfrm>
              <a:off x="3927012" y="2341598"/>
              <a:ext cx="68164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stCxn id="25" idx="4"/>
              <a:endCxn id="22" idx="0"/>
            </p:cNvCxnSpPr>
            <p:nvPr/>
          </p:nvCxnSpPr>
          <p:spPr>
            <a:xfrm flipH="1">
              <a:off x="4608657" y="3117935"/>
              <a:ext cx="2485800" cy="454903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miter lim="800000"/>
              <a:headEnd w="lg" len="lg"/>
              <a:tailEnd type="triangle" w="lg" len="lg"/>
            </a:ln>
            <a:effectLst/>
          </p:spPr>
        </p:cxnSp>
        <p:cxnSp>
          <p:nvCxnSpPr>
            <p:cNvPr id="18" name="Straight Arrow Connector 17"/>
            <p:cNvCxnSpPr>
              <a:stCxn id="23" idx="4"/>
              <a:endCxn id="21" idx="0"/>
            </p:cNvCxnSpPr>
            <p:nvPr/>
          </p:nvCxnSpPr>
          <p:spPr>
            <a:xfrm flipH="1">
              <a:off x="3927012" y="3117935"/>
              <a:ext cx="1799985" cy="452697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miter lim="800000"/>
              <a:headEnd w="lg" len="lg"/>
              <a:tailEnd type="triangl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>
                  <a:spLocks noChangeAspect="1"/>
                </p:cNvSpPr>
                <p:nvPr/>
              </p:nvSpPr>
              <p:spPr>
                <a:xfrm>
                  <a:off x="3012597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Oval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2597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>
                  <a:spLocks noChangeAspect="1"/>
                </p:cNvSpPr>
                <p:nvPr/>
              </p:nvSpPr>
              <p:spPr>
                <a:xfrm>
                  <a:off x="3698412" y="188439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41472" rIns="41472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5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5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5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1451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Oval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412" y="1884398"/>
                  <a:ext cx="457200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>
                  <a:spLocks noChangeAspect="1"/>
                </p:cNvSpPr>
                <p:nvPr/>
              </p:nvSpPr>
              <p:spPr>
                <a:xfrm>
                  <a:off x="3698412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412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>
                  <a:spLocks noChangeAspect="1"/>
                </p:cNvSpPr>
                <p:nvPr/>
              </p:nvSpPr>
              <p:spPr>
                <a:xfrm>
                  <a:off x="4380057" y="357283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057" y="3572838"/>
                  <a:ext cx="457200" cy="457200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49839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82944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39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184212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212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686585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Oval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85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stCxn id="30" idx="4"/>
              <a:endCxn id="23" idx="0"/>
            </p:cNvCxnSpPr>
            <p:nvPr/>
          </p:nvCxnSpPr>
          <p:spPr>
            <a:xfrm flipH="1">
              <a:off x="5726997" y="2341598"/>
              <a:ext cx="68581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Straight Arrow Connector 26"/>
            <p:cNvCxnSpPr>
              <a:stCxn id="30" idx="4"/>
              <a:endCxn id="24" idx="0"/>
            </p:cNvCxnSpPr>
            <p:nvPr/>
          </p:nvCxnSpPr>
          <p:spPr>
            <a:xfrm>
              <a:off x="6412812" y="2341598"/>
              <a:ext cx="0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" name="Straight Arrow Connector 27"/>
            <p:cNvCxnSpPr>
              <a:stCxn id="30" idx="4"/>
              <a:endCxn id="25" idx="0"/>
            </p:cNvCxnSpPr>
            <p:nvPr/>
          </p:nvCxnSpPr>
          <p:spPr>
            <a:xfrm>
              <a:off x="6412812" y="2341598"/>
              <a:ext cx="68164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>
                  <a:spLocks noChangeAspect="1"/>
                </p:cNvSpPr>
                <p:nvPr/>
              </p:nvSpPr>
              <p:spPr>
                <a:xfrm>
                  <a:off x="5498397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Oval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397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>
                  <a:spLocks noChangeAspect="1"/>
                </p:cNvSpPr>
                <p:nvPr/>
              </p:nvSpPr>
              <p:spPr>
                <a:xfrm>
                  <a:off x="6184212" y="188439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41472" rIns="41472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5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5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5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45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212" y="1884398"/>
                  <a:ext cx="457200" cy="457200"/>
                </a:xfrm>
                <a:prstGeom prst="ellipse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>
                  <a:spLocks noChangeAspect="1"/>
                </p:cNvSpPr>
                <p:nvPr/>
              </p:nvSpPr>
              <p:spPr>
                <a:xfrm>
                  <a:off x="6184212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212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6865857" y="357283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Oval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857" y="3572838"/>
                  <a:ext cx="457200" cy="457200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>
              <a:stCxn id="11" idx="4"/>
              <a:endCxn id="19" idx="0"/>
            </p:cNvCxnSpPr>
            <p:nvPr/>
          </p:nvCxnSpPr>
          <p:spPr>
            <a:xfrm>
              <a:off x="3241197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stCxn id="12" idx="4"/>
              <a:endCxn id="19" idx="0"/>
            </p:cNvCxnSpPr>
            <p:nvPr/>
          </p:nvCxnSpPr>
          <p:spPr>
            <a:xfrm flipH="1">
              <a:off x="3241197" y="3117935"/>
              <a:ext cx="685815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3" idx="4"/>
              <a:endCxn id="22" idx="0"/>
            </p:cNvCxnSpPr>
            <p:nvPr/>
          </p:nvCxnSpPr>
          <p:spPr>
            <a:xfrm>
              <a:off x="4608657" y="3117935"/>
              <a:ext cx="0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12" idx="4"/>
              <a:endCxn id="21" idx="0"/>
            </p:cNvCxnSpPr>
            <p:nvPr/>
          </p:nvCxnSpPr>
          <p:spPr>
            <a:xfrm>
              <a:off x="3927012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" name="Straight Arrow Connector 37"/>
            <p:cNvCxnSpPr>
              <a:stCxn id="12" idx="4"/>
              <a:endCxn id="22" idx="0"/>
            </p:cNvCxnSpPr>
            <p:nvPr/>
          </p:nvCxnSpPr>
          <p:spPr>
            <a:xfrm>
              <a:off x="3927012" y="3117935"/>
              <a:ext cx="681645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Straight Arrow Connector 38"/>
            <p:cNvCxnSpPr>
              <a:stCxn id="25" idx="4"/>
              <a:endCxn id="32" idx="0"/>
            </p:cNvCxnSpPr>
            <p:nvPr/>
          </p:nvCxnSpPr>
          <p:spPr>
            <a:xfrm>
              <a:off x="7094457" y="3117935"/>
              <a:ext cx="0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0" name="Straight Arrow Connector 39"/>
            <p:cNvCxnSpPr>
              <a:stCxn id="23" idx="4"/>
              <a:endCxn id="29" idx="0"/>
            </p:cNvCxnSpPr>
            <p:nvPr/>
          </p:nvCxnSpPr>
          <p:spPr>
            <a:xfrm>
              <a:off x="5726997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1" name="Straight Arrow Connector 40"/>
            <p:cNvCxnSpPr>
              <a:stCxn id="24" idx="4"/>
              <a:endCxn id="32" idx="0"/>
            </p:cNvCxnSpPr>
            <p:nvPr/>
          </p:nvCxnSpPr>
          <p:spPr>
            <a:xfrm>
              <a:off x="6412812" y="3117935"/>
              <a:ext cx="681645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2" name="Straight Arrow Connector 41"/>
            <p:cNvCxnSpPr>
              <a:stCxn id="24" idx="4"/>
              <a:endCxn id="31" idx="0"/>
            </p:cNvCxnSpPr>
            <p:nvPr/>
          </p:nvCxnSpPr>
          <p:spPr>
            <a:xfrm>
              <a:off x="6412812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88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Box 41"/>
          <p:cNvSpPr txBox="1">
            <a:spLocks noChangeArrowheads="1"/>
          </p:cNvSpPr>
          <p:nvPr/>
        </p:nvSpPr>
        <p:spPr bwMode="auto">
          <a:xfrm>
            <a:off x="2719077" y="6232974"/>
            <a:ext cx="4011126" cy="314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54280" name="Title 1"/>
          <p:cNvSpPr>
            <a:spLocks/>
          </p:cNvSpPr>
          <p:nvPr/>
        </p:nvSpPr>
        <p:spPr bwMode="auto">
          <a:xfrm>
            <a:off x="2204640" y="37288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9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“Moving” to Cloud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348880"/>
            <a:ext cx="4263110" cy="2072672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94" y="2449802"/>
            <a:ext cx="577298" cy="57735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 bwMode="auto">
          <a:xfrm flipH="1">
            <a:off x="4698147" y="2784006"/>
            <a:ext cx="1008112" cy="2862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5364639" y="2926360"/>
            <a:ext cx="370510" cy="1584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6070043" y="3049484"/>
            <a:ext cx="0" cy="1078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433827" y="2926360"/>
            <a:ext cx="356464" cy="17564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464818" y="2784006"/>
            <a:ext cx="951764" cy="3008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6" name="Picture 2" descr="http://static.itpro.co.uk/sites/itpro/files/styles/gallery_wide/public/images/dir_246/it_photo_123370.jpg?itok=7W22Dtb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68" y="2862424"/>
            <a:ext cx="1173079" cy="7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loud 36"/>
          <p:cNvSpPr/>
          <p:nvPr/>
        </p:nvSpPr>
        <p:spPr bwMode="auto">
          <a:xfrm>
            <a:off x="7176627" y="1524197"/>
            <a:ext cx="1440160" cy="648072"/>
          </a:xfrm>
          <a:prstGeom prst="cloud">
            <a:avLst/>
          </a:prstGeom>
          <a:solidFill>
            <a:srgbClr val="E2E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Accessibility</a:t>
            </a:r>
          </a:p>
        </p:txBody>
      </p:sp>
      <p:sp>
        <p:nvSpPr>
          <p:cNvPr id="38" name="Cloud 37"/>
          <p:cNvSpPr/>
          <p:nvPr/>
        </p:nvSpPr>
        <p:spPr bwMode="auto">
          <a:xfrm>
            <a:off x="5459951" y="934831"/>
            <a:ext cx="1167871" cy="648072"/>
          </a:xfrm>
          <a:prstGeom prst="cloud">
            <a:avLst/>
          </a:prstGeom>
          <a:solidFill>
            <a:srgbClr val="E2E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Flexibility</a:t>
            </a:r>
          </a:p>
        </p:txBody>
      </p:sp>
      <p:sp>
        <p:nvSpPr>
          <p:cNvPr id="39" name="Cloud 38"/>
          <p:cNvSpPr/>
          <p:nvPr/>
        </p:nvSpPr>
        <p:spPr bwMode="auto">
          <a:xfrm>
            <a:off x="3550229" y="1544513"/>
            <a:ext cx="1211010" cy="648072"/>
          </a:xfrm>
          <a:prstGeom prst="cloud">
            <a:avLst/>
          </a:prstGeom>
          <a:solidFill>
            <a:srgbClr val="E2E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Reliability</a:t>
            </a:r>
          </a:p>
        </p:txBody>
      </p:sp>
      <p:sp>
        <p:nvSpPr>
          <p:cNvPr id="40" name="Cloud 39"/>
          <p:cNvSpPr/>
          <p:nvPr/>
        </p:nvSpPr>
        <p:spPr bwMode="auto">
          <a:xfrm>
            <a:off x="3966915" y="4874507"/>
            <a:ext cx="1084223" cy="648072"/>
          </a:xfrm>
          <a:prstGeom prst="cloud">
            <a:avLst/>
          </a:prstGeom>
          <a:solidFill>
            <a:srgbClr val="E2E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Mobility</a:t>
            </a:r>
          </a:p>
        </p:txBody>
      </p:sp>
      <p:sp>
        <p:nvSpPr>
          <p:cNvPr id="41" name="Cloud 40"/>
          <p:cNvSpPr/>
          <p:nvPr/>
        </p:nvSpPr>
        <p:spPr bwMode="auto">
          <a:xfrm>
            <a:off x="6930215" y="4874507"/>
            <a:ext cx="985376" cy="648072"/>
          </a:xfrm>
          <a:prstGeom prst="cloud">
            <a:avLst/>
          </a:prstGeom>
          <a:solidFill>
            <a:srgbClr val="E2E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security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8" y="2463915"/>
            <a:ext cx="1780952" cy="2066667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 bwMode="auto">
          <a:xfrm>
            <a:off x="2397059" y="3593573"/>
            <a:ext cx="1299494" cy="294186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4509026" y="2192585"/>
            <a:ext cx="340609" cy="3348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6043886" y="1798464"/>
            <a:ext cx="0" cy="3738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7416582" y="2348880"/>
            <a:ext cx="313373" cy="32257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4761239" y="4421552"/>
            <a:ext cx="160404" cy="3381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7009875" y="4421552"/>
            <a:ext cx="216024" cy="3439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81412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 bwMode="auto">
              <a:xfrm>
                <a:off x="456481" y="915460"/>
                <a:ext cx="8226720" cy="51818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431800" indent="-3238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80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863600" indent="-287338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2pPr>
                <a:lvl3pPr marL="1295400" indent="-215900" algn="l" defTabSz="457200" rtl="0" eaLnBrk="0" fontAlgn="base" hangingPunct="0">
                  <a:spcBef>
                    <a:spcPct val="0"/>
                  </a:spcBef>
                  <a:spcAft>
                    <a:spcPts val="85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3pPr>
                <a:lvl4pPr marL="1727200" indent="-215900" algn="l" defTabSz="457200" rtl="0" eaLnBrk="0" fontAlgn="base" hangingPunct="0">
                  <a:spcBef>
                    <a:spcPct val="0"/>
                  </a:spcBef>
                  <a:spcAft>
                    <a:spcPts val="575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4pPr>
                <a:lvl5pPr marL="2159000" indent="-215900" algn="l" defTabSz="457200" rtl="0" eaLnBrk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5pPr>
                <a:lvl6pPr marL="26162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6pPr>
                <a:lvl7pPr marL="30734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7pPr>
                <a:lvl8pPr marL="35306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8pPr>
                <a:lvl9pPr marL="39878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>
                  <a:buSzPct val="90000"/>
                  <a:defRPr/>
                </a:pPr>
                <a:endParaRPr lang="en-US" sz="2903" kern="0" dirty="0"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>
                  <a:buSzPct val="9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en-US" sz="2177" b="1" i="1" kern="0">
                        <a:latin typeface="Cambria Math" panose="02040503050406030204" pitchFamily="18" charset="0"/>
                        <a:ea typeface="Cambria Math"/>
                      </a:rPr>
                      <m:t>𝑻𝒚𝒑𝒆</m:t>
                    </m:r>
                    <m:r>
                      <a:rPr lang="en-US" sz="2177" b="1" i="1" ker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sz="2177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177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540" b="1" kern="0" dirty="0">
                    <a:latin typeface="Calibri" panose="020F0502020204030204" pitchFamily="34" charset="0"/>
                    <a:ea typeface="Cambria Math"/>
                  </a:rPr>
                  <a:t> </a:t>
                </a: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14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/>
                          </a:rPr>
                          <m:t>𝑑𝑜𝑚𝑎𝑖𝑛</m:t>
                        </m:r>
                      </m:e>
                      <m:sub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⊴</m:t>
                        </m:r>
                      </m:e>
                      <m:sub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sSub>
                      <m:sSubPr>
                        <m:ctrlP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𝑑𝑜𝑚𝑎𝑖𝑛</m:t>
                        </m:r>
                      </m:e>
                      <m:sub>
                        <m:r>
                          <a:rPr lang="en-US" sz="1814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 is authorized to assign 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's users to 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's resources.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 controls trust relation and </a:t>
                </a:r>
                <a14:m>
                  <m:oMath xmlns:m="http://schemas.openxmlformats.org/officeDocument/2006/math">
                    <m:r>
                      <a:rPr lang="en-US" sz="1814" i="1" kern="0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sz="1814" i="1" kern="0" dirty="0">
                    <a:latin typeface="Calibri" panose="020F0502020204030204" pitchFamily="34" charset="0"/>
                    <a:ea typeface="Cambria Math"/>
                  </a:rPr>
                  <a:t> controls intra-cloud assignments</a:t>
                </a:r>
                <a:r>
                  <a:rPr lang="en-US" sz="1814" kern="0" dirty="0">
                    <a:latin typeface="Calibri" panose="020F0502020204030204" pitchFamily="34" charset="0"/>
                    <a:ea typeface="Cambria Math"/>
                  </a:rPr>
                  <a:t>.</a:t>
                </a: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:endParaRPr lang="en-US" sz="1814" kern="0" dirty="0">
                  <a:latin typeface="Calibri" panose="020F0502020204030204" pitchFamily="34" charset="0"/>
                  <a:ea typeface="Cambria Math"/>
                </a:endParaRP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:r>
                  <a:rPr lang="en-US" sz="1814" kern="0" dirty="0">
                    <a:latin typeface="Calibri" panose="020F0502020204030204" pitchFamily="34" charset="0"/>
                    <a:ea typeface="Cambria Math"/>
                  </a:rPr>
                  <a:t>Administration federation within an organization with multiple clouds.</a:t>
                </a:r>
              </a:p>
              <a:p>
                <a:pPr lvl="2">
                  <a:buSzPct val="90000"/>
                  <a:buFont typeface="Wingdings" panose="05000000000000000000" pitchFamily="2" charset="2"/>
                  <a:buChar char="v"/>
                  <a:defRPr/>
                </a:pPr>
                <a:endParaRPr lang="en-US" sz="1814" kern="0" dirty="0">
                  <a:latin typeface="Calibri" panose="020F050202020403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481" y="915460"/>
                <a:ext cx="8226720" cy="5181862"/>
              </a:xfrm>
              <a:prstGeom prst="rect">
                <a:avLst/>
              </a:prstGeom>
              <a:blipFill rotWithShape="0">
                <a:blip r:embed="rId2"/>
                <a:stretch>
                  <a:fillRect l="-445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20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Domain Trust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08460" y="3834136"/>
            <a:ext cx="3909961" cy="2036509"/>
            <a:chOff x="3012597" y="1784928"/>
            <a:chExt cx="4310460" cy="2245110"/>
          </a:xfrm>
        </p:grpSpPr>
        <p:sp>
          <p:nvSpPr>
            <p:cNvPr id="9" name="Right Arrow 8"/>
            <p:cNvSpPr/>
            <p:nvPr/>
          </p:nvSpPr>
          <p:spPr>
            <a:xfrm>
              <a:off x="4289215" y="1784928"/>
              <a:ext cx="1795346" cy="656140"/>
            </a:xfrm>
            <a:prstGeom prst="rightArrow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endParaRPr lang="en-US" sz="1633" kern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17814" y="1928332"/>
                  <a:ext cx="1097670" cy="3788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33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⊴</m:t>
                            </m:r>
                          </m:e>
                          <m:sub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sSub>
                          <m:sSubPr>
                            <m:ctrlP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33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633" kern="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814" y="1928332"/>
                  <a:ext cx="109767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778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301259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82944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259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3698412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412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438005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05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stCxn id="20" idx="4"/>
              <a:endCxn id="11" idx="0"/>
            </p:cNvCxnSpPr>
            <p:nvPr/>
          </p:nvCxnSpPr>
          <p:spPr>
            <a:xfrm flipH="1">
              <a:off x="3241197" y="2341598"/>
              <a:ext cx="68581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Arrow Connector 14"/>
            <p:cNvCxnSpPr>
              <a:stCxn id="20" idx="4"/>
              <a:endCxn id="12" idx="0"/>
            </p:cNvCxnSpPr>
            <p:nvPr/>
          </p:nvCxnSpPr>
          <p:spPr>
            <a:xfrm>
              <a:off x="3927012" y="2341598"/>
              <a:ext cx="0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stCxn id="20" idx="4"/>
              <a:endCxn id="13" idx="0"/>
            </p:cNvCxnSpPr>
            <p:nvPr/>
          </p:nvCxnSpPr>
          <p:spPr>
            <a:xfrm>
              <a:off x="3927012" y="2341598"/>
              <a:ext cx="68164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stCxn id="13" idx="4"/>
              <a:endCxn id="21" idx="0"/>
            </p:cNvCxnSpPr>
            <p:nvPr/>
          </p:nvCxnSpPr>
          <p:spPr>
            <a:xfrm flipH="1">
              <a:off x="3927012" y="3117935"/>
              <a:ext cx="681645" cy="452697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miter lim="800000"/>
              <a:headEnd w="lg" len="lg"/>
              <a:tailEnd type="triangle" w="lg" len="lg"/>
            </a:ln>
            <a:effectLst/>
          </p:spPr>
        </p:cxnSp>
        <p:cxnSp>
          <p:nvCxnSpPr>
            <p:cNvPr id="18" name="Straight Arrow Connector 17"/>
            <p:cNvCxnSpPr>
              <a:stCxn id="11" idx="4"/>
              <a:endCxn id="21" idx="0"/>
            </p:cNvCxnSpPr>
            <p:nvPr/>
          </p:nvCxnSpPr>
          <p:spPr>
            <a:xfrm>
              <a:off x="3241197" y="3117935"/>
              <a:ext cx="685815" cy="452697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miter lim="800000"/>
              <a:headEnd w="lg" len="lg"/>
              <a:tailEnd type="triangl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>
                  <a:spLocks noChangeAspect="1"/>
                </p:cNvSpPr>
                <p:nvPr/>
              </p:nvSpPr>
              <p:spPr>
                <a:xfrm>
                  <a:off x="3012597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Oval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2597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>
                  <a:spLocks noChangeAspect="1"/>
                </p:cNvSpPr>
                <p:nvPr/>
              </p:nvSpPr>
              <p:spPr>
                <a:xfrm>
                  <a:off x="3698412" y="188439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41472" rIns="41472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5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5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5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1451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Oval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412" y="1884398"/>
                  <a:ext cx="457200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>
                  <a:spLocks noChangeAspect="1"/>
                </p:cNvSpPr>
                <p:nvPr/>
              </p:nvSpPr>
              <p:spPr>
                <a:xfrm>
                  <a:off x="3698412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412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>
                  <a:spLocks noChangeAspect="1"/>
                </p:cNvSpPr>
                <p:nvPr/>
              </p:nvSpPr>
              <p:spPr>
                <a:xfrm>
                  <a:off x="4380057" y="357283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057" y="3572838"/>
                  <a:ext cx="457200" cy="457200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49839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82944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39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184212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212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6865857" y="2660735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7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27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Oval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857" y="2660735"/>
                  <a:ext cx="457200" cy="4572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stCxn id="30" idx="4"/>
              <a:endCxn id="23" idx="0"/>
            </p:cNvCxnSpPr>
            <p:nvPr/>
          </p:nvCxnSpPr>
          <p:spPr>
            <a:xfrm flipH="1">
              <a:off x="5726997" y="2341598"/>
              <a:ext cx="68581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Straight Arrow Connector 26"/>
            <p:cNvCxnSpPr>
              <a:stCxn id="30" idx="4"/>
              <a:endCxn id="24" idx="0"/>
            </p:cNvCxnSpPr>
            <p:nvPr/>
          </p:nvCxnSpPr>
          <p:spPr>
            <a:xfrm>
              <a:off x="6412812" y="2341598"/>
              <a:ext cx="0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" name="Straight Arrow Connector 27"/>
            <p:cNvCxnSpPr>
              <a:stCxn id="30" idx="4"/>
              <a:endCxn id="25" idx="0"/>
            </p:cNvCxnSpPr>
            <p:nvPr/>
          </p:nvCxnSpPr>
          <p:spPr>
            <a:xfrm>
              <a:off x="6412812" y="2341598"/>
              <a:ext cx="681645" cy="319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>
                  <a:spLocks noChangeAspect="1"/>
                </p:cNvSpPr>
                <p:nvPr/>
              </p:nvSpPr>
              <p:spPr>
                <a:xfrm>
                  <a:off x="5498397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Oval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397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>
                  <a:spLocks noChangeAspect="1"/>
                </p:cNvSpPr>
                <p:nvPr/>
              </p:nvSpPr>
              <p:spPr>
                <a:xfrm>
                  <a:off x="6184212" y="188439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41472" rIns="41472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5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5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5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45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212" y="1884398"/>
                  <a:ext cx="457200" cy="457200"/>
                </a:xfrm>
                <a:prstGeom prst="ellipse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>
                  <a:spLocks noChangeAspect="1"/>
                </p:cNvSpPr>
                <p:nvPr/>
              </p:nvSpPr>
              <p:spPr>
                <a:xfrm>
                  <a:off x="6184212" y="3570632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212" y="3570632"/>
                  <a:ext cx="457200" cy="457200"/>
                </a:xfrm>
                <a:prstGeom prst="ellipse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6865857" y="3572838"/>
                  <a:ext cx="457200" cy="457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rtlCol="0" anchor="ctr"/>
                <a:lstStyle/>
                <a:p>
                  <a:pPr defTabSz="829452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𝑃𝑅𝑃</m:t>
                            </m:r>
                          </m:e>
                          <m:sub>
                            <m:r>
                              <a:rPr lang="en-US" sz="108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089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Oval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857" y="3572838"/>
                  <a:ext cx="457200" cy="457200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>
              <a:stCxn id="11" idx="4"/>
              <a:endCxn id="19" idx="0"/>
            </p:cNvCxnSpPr>
            <p:nvPr/>
          </p:nvCxnSpPr>
          <p:spPr>
            <a:xfrm>
              <a:off x="3241197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stCxn id="12" idx="4"/>
              <a:endCxn id="19" idx="0"/>
            </p:cNvCxnSpPr>
            <p:nvPr/>
          </p:nvCxnSpPr>
          <p:spPr>
            <a:xfrm flipH="1">
              <a:off x="3241197" y="3117935"/>
              <a:ext cx="685815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3" idx="4"/>
              <a:endCxn id="22" idx="0"/>
            </p:cNvCxnSpPr>
            <p:nvPr/>
          </p:nvCxnSpPr>
          <p:spPr>
            <a:xfrm>
              <a:off x="4608657" y="3117935"/>
              <a:ext cx="0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12" idx="4"/>
              <a:endCxn id="21" idx="0"/>
            </p:cNvCxnSpPr>
            <p:nvPr/>
          </p:nvCxnSpPr>
          <p:spPr>
            <a:xfrm>
              <a:off x="3927012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" name="Straight Arrow Connector 37"/>
            <p:cNvCxnSpPr>
              <a:stCxn id="12" idx="4"/>
              <a:endCxn id="22" idx="0"/>
            </p:cNvCxnSpPr>
            <p:nvPr/>
          </p:nvCxnSpPr>
          <p:spPr>
            <a:xfrm>
              <a:off x="3927012" y="3117935"/>
              <a:ext cx="681645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Straight Arrow Connector 38"/>
            <p:cNvCxnSpPr>
              <a:stCxn id="25" idx="4"/>
              <a:endCxn id="32" idx="0"/>
            </p:cNvCxnSpPr>
            <p:nvPr/>
          </p:nvCxnSpPr>
          <p:spPr>
            <a:xfrm>
              <a:off x="7094457" y="3117935"/>
              <a:ext cx="0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0" name="Straight Arrow Connector 39"/>
            <p:cNvCxnSpPr>
              <a:stCxn id="23" idx="4"/>
              <a:endCxn id="29" idx="0"/>
            </p:cNvCxnSpPr>
            <p:nvPr/>
          </p:nvCxnSpPr>
          <p:spPr>
            <a:xfrm>
              <a:off x="5726997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1" name="Straight Arrow Connector 40"/>
            <p:cNvCxnSpPr>
              <a:stCxn id="24" idx="4"/>
              <a:endCxn id="32" idx="0"/>
            </p:cNvCxnSpPr>
            <p:nvPr/>
          </p:nvCxnSpPr>
          <p:spPr>
            <a:xfrm>
              <a:off x="6412812" y="3117935"/>
              <a:ext cx="681645" cy="45490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2" name="Straight Arrow Connector 41"/>
            <p:cNvCxnSpPr>
              <a:stCxn id="24" idx="4"/>
              <a:endCxn id="31" idx="0"/>
            </p:cNvCxnSpPr>
            <p:nvPr/>
          </p:nvCxnSpPr>
          <p:spPr>
            <a:xfrm>
              <a:off x="6412812" y="3117935"/>
              <a:ext cx="0" cy="4526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950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Box 41"/>
          <p:cNvSpPr txBox="1">
            <a:spLocks noChangeArrowheads="1"/>
          </p:cNvSpPr>
          <p:nvPr/>
        </p:nvSpPr>
        <p:spPr bwMode="auto">
          <a:xfrm>
            <a:off x="2719077" y="6232974"/>
            <a:ext cx="4011126" cy="314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54280" name="Title 1"/>
          <p:cNvSpPr>
            <a:spLocks/>
          </p:cNvSpPr>
          <p:nvPr/>
        </p:nvSpPr>
        <p:spPr bwMode="auto">
          <a:xfrm>
            <a:off x="1700304" y="5041"/>
            <a:ext cx="6048672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7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Attribute Based Access Control (ABAC)</a:t>
            </a:r>
            <a:endParaRPr lang="en-US" sz="27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57922" y="1093075"/>
            <a:ext cx="8229600" cy="482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Attributes are </a:t>
            </a:r>
            <a:r>
              <a:rPr lang="en-US" i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name:value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pairs</a:t>
            </a:r>
            <a:endParaRPr kumimoji="0" lang="en-US" sz="2903" b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</a:rPr>
              <a:t>Represents user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  <a:t>and 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</a:rPr>
              <a:t>resource properties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414682" lvl="1" indent="0">
              <a:buNone/>
            </a:pPr>
            <a:r>
              <a:rPr lang="en-US" altLang="zh-CN" dirty="0" smtClean="0">
                <a:solidFill>
                  <a:srgbClr val="4F81BD"/>
                </a:solidFill>
                <a:latin typeface="Calibri" panose="020F0502020204030204" pitchFamily="34" charset="0"/>
              </a:rPr>
              <a:t>	</a:t>
            </a:r>
            <a:endParaRPr kumimoji="0" lang="en-US" altLang="zh-CN" sz="2177" b="0" i="0" u="none" strike="noStrike" kern="120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Associated with</a:t>
            </a:r>
          </a:p>
          <a:p>
            <a:pPr lvl="1">
              <a:defRPr/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</a:rPr>
              <a:t>Users</a:t>
            </a:r>
          </a:p>
          <a:p>
            <a:pPr lvl="1">
              <a:defRPr/>
            </a:pPr>
            <a:r>
              <a:rPr lang="en-US" altLang="zh-CN" dirty="0" smtClean="0">
                <a:solidFill>
                  <a:srgbClr val="1F497D"/>
                </a:solidFill>
                <a:latin typeface="Calibri" panose="020F0502020204030204" pitchFamily="34" charset="0"/>
              </a:rPr>
              <a:t>Objects</a:t>
            </a:r>
          </a:p>
          <a:p>
            <a:pPr lvl="1">
              <a:defRPr/>
            </a:pPr>
            <a:r>
              <a:rPr lang="en-US" altLang="zh-CN" dirty="0" smtClean="0">
                <a:solidFill>
                  <a:srgbClr val="1F497D"/>
                </a:solidFill>
                <a:latin typeface="Calibri" panose="020F0502020204030204" pitchFamily="34" charset="0"/>
              </a:rPr>
              <a:t>Tenants</a:t>
            </a:r>
          </a:p>
          <a:p>
            <a:pPr lvl="1">
              <a:defRPr/>
            </a:pPr>
            <a:r>
              <a:rPr lang="en-US" altLang="zh-CN" dirty="0" smtClean="0">
                <a:solidFill>
                  <a:srgbClr val="1F497D"/>
                </a:solidFill>
                <a:latin typeface="Calibri" panose="020F0502020204030204" pitchFamily="34" charset="0"/>
              </a:rPr>
              <a:t>Contexts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endParaRPr lang="en-US" altLang="zh-CN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Converted to rights by authorization policies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</a:rPr>
              <a:t>In-time</a:t>
            </a:r>
          </a:p>
          <a:p>
            <a:pPr lvl="1">
              <a:defRPr/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</a:rPr>
              <a:t>Entity attributes</a:t>
            </a:r>
          </a:p>
          <a:p>
            <a:pPr lvl="1">
              <a:defRPr/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</a:rPr>
              <a:t>Set of actions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53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Box 41"/>
          <p:cNvSpPr txBox="1">
            <a:spLocks noChangeArrowheads="1"/>
          </p:cNvSpPr>
          <p:nvPr/>
        </p:nvSpPr>
        <p:spPr bwMode="auto">
          <a:xfrm>
            <a:off x="2719077" y="6232974"/>
            <a:ext cx="4011126" cy="314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54280" name="Title 1"/>
          <p:cNvSpPr>
            <a:spLocks/>
          </p:cNvSpPr>
          <p:nvPr/>
        </p:nvSpPr>
        <p:spPr bwMode="auto">
          <a:xfrm>
            <a:off x="2204640" y="37288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9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Why Another Model</a:t>
            </a:r>
            <a:endParaRPr lang="en-US" sz="29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57922" y="1093075"/>
            <a:ext cx="8229600" cy="482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/>
              </a:rPr>
              <a:t>ABAC</a:t>
            </a:r>
            <a:endParaRPr kumimoji="0" lang="en-US" sz="2903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RBAC shortcomings</a:t>
            </a:r>
            <a:r>
              <a:rPr kumimoji="0" lang="en-US" sz="254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needs custom extension</a:t>
            </a:r>
            <a:endParaRPr kumimoji="0" lang="en-US" altLang="zh-CN" sz="254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zh-CN" dirty="0" smtClean="0">
                <a:solidFill>
                  <a:srgbClr val="4F81BD"/>
                </a:solidFill>
                <a:latin typeface="Calibri"/>
              </a:rPr>
              <a:t>For example real time environmental parameters.</a:t>
            </a:r>
            <a:endParaRPr kumimoji="0" lang="en-US" altLang="zh-CN" sz="2177" b="0" i="0" u="none" strike="noStrike" kern="120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1F497D"/>
                </a:solidFill>
                <a:latin typeface="Calibri"/>
              </a:rPr>
              <a:t>ABAC is more flexible</a:t>
            </a:r>
            <a:endParaRPr lang="en-US" altLang="zh-CN" dirty="0">
              <a:solidFill>
                <a:srgbClr val="1F497D"/>
              </a:solidFill>
              <a:latin typeface="Calibri"/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altLang="zh-CN" dirty="0" smtClean="0">
                <a:solidFill>
                  <a:srgbClr val="4F81BD"/>
                </a:solidFill>
                <a:latin typeface="Calibri"/>
              </a:rPr>
              <a:t>Accommodate environmental parameters.</a:t>
            </a:r>
            <a:r>
              <a:rPr lang="en-US" altLang="zh-CN" dirty="0">
                <a:solidFill>
                  <a:srgbClr val="4F81BD"/>
                </a:solidFill>
                <a:latin typeface="Calibri"/>
              </a:rPr>
              <a:t>	</a:t>
            </a:r>
            <a:r>
              <a:rPr lang="en-US" altLang="zh-CN" dirty="0" smtClean="0">
                <a:solidFill>
                  <a:srgbClr val="4F81BD"/>
                </a:solidFill>
                <a:latin typeface="Calibri"/>
              </a:rPr>
              <a:t>			</a:t>
            </a:r>
            <a:endParaRPr kumimoji="0" lang="en-US" altLang="zh-CN" sz="2177" b="0" i="0" u="none" strike="noStrike" kern="120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lvl="0"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/>
              </a:rPr>
              <a:t>MT-ABAC</a:t>
            </a:r>
          </a:p>
          <a:p>
            <a:pPr lvl="1">
              <a:defRPr/>
            </a:pPr>
            <a:r>
              <a:rPr lang="en-US" dirty="0" smtClean="0">
                <a:solidFill>
                  <a:srgbClr val="1F497D"/>
                </a:solidFill>
                <a:latin typeface="Calibri"/>
              </a:rPr>
              <a:t>Multi-tenancy</a:t>
            </a:r>
          </a:p>
          <a:p>
            <a:pPr lvl="1">
              <a:defRPr/>
            </a:pPr>
            <a:r>
              <a:rPr lang="en-US" altLang="zh-CN" dirty="0" smtClean="0">
                <a:solidFill>
                  <a:srgbClr val="1F497D"/>
                </a:solidFill>
                <a:latin typeface="Calibri"/>
              </a:rPr>
              <a:t>Collaboration consistent with trust</a:t>
            </a:r>
          </a:p>
        </p:txBody>
      </p:sp>
    </p:spTree>
    <p:extLst>
      <p:ext uri="{BB962C8B-B14F-4D97-AF65-F5344CB8AC3E}">
        <p14:creationId xmlns:p14="http://schemas.microsoft.com/office/powerpoint/2010/main" val="714594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Box 41"/>
          <p:cNvSpPr txBox="1">
            <a:spLocks noChangeArrowheads="1"/>
          </p:cNvSpPr>
          <p:nvPr/>
        </p:nvSpPr>
        <p:spPr bwMode="auto">
          <a:xfrm>
            <a:off x="2719077" y="6232974"/>
            <a:ext cx="4011126" cy="314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80" name="Title 1"/>
              <p:cNvSpPr>
                <a:spLocks/>
              </p:cNvSpPr>
              <p:nvPr/>
            </p:nvSpPr>
            <p:spPr bwMode="auto">
              <a:xfrm>
                <a:off x="2204640" y="37288"/>
                <a:ext cx="4714560" cy="62070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41468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900" b="1" i="1" kern="0">
                            <a:solidFill>
                              <a:srgbClr val="131F49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ＭＳ Ｐゴシック" charset="-128"/>
                          </a:rPr>
                        </m:ctrlPr>
                      </m:sSubPr>
                      <m:e>
                        <m:r>
                          <a:rPr lang="en-US" sz="2900" b="1" i="1" kern="0" smtClean="0">
                            <a:solidFill>
                              <a:srgbClr val="131F49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ＭＳ Ｐゴシック" charset="-128"/>
                          </a:rPr>
                          <m:t>𝑨𝑩𝑨𝑪</m:t>
                        </m:r>
                      </m:e>
                      <m:sub>
                        <m:r>
                          <a:rPr lang="en-US" sz="2900" b="1" i="1" kern="0" smtClean="0">
                            <a:solidFill>
                              <a:srgbClr val="131F49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ＭＳ Ｐゴシック" charset="-128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900" b="1" kern="0" dirty="0" smtClean="0">
                    <a:solidFill>
                      <a:srgbClr val="131F49"/>
                    </a:solidFill>
                    <a:latin typeface="Calibri" panose="020F0502020204030204" pitchFamily="34" charset="0"/>
                    <a:ea typeface="ＭＳ Ｐゴシック" charset="-128"/>
                    <a:cs typeface="ＭＳ Ｐゴシック" charset="-128"/>
                  </a:rPr>
                  <a:t> Model Structure</a:t>
                </a:r>
                <a:endParaRPr lang="en-US" sz="2900" b="1" kern="0" dirty="0">
                  <a:solidFill>
                    <a:srgbClr val="131F49"/>
                  </a:solidFill>
                  <a:latin typeface="Calibri" panose="020F0502020204030204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</mc:Choice>
        <mc:Fallback xmlns="">
          <p:sp>
            <p:nvSpPr>
              <p:cNvPr id="54280" name="Tit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4640" y="37288"/>
                <a:ext cx="4714560" cy="620705"/>
              </a:xfrm>
              <a:prstGeom prst="rect">
                <a:avLst/>
              </a:prstGeom>
              <a:blipFill rotWithShape="0">
                <a:blip r:embed="rId3"/>
                <a:stretch>
                  <a:fillRect t="-2941" b="-21569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275856" y="1916832"/>
            <a:ext cx="2693539" cy="2751780"/>
            <a:chOff x="3465868" y="1513328"/>
            <a:chExt cx="2693539" cy="2751780"/>
          </a:xfrm>
        </p:grpSpPr>
        <p:sp>
          <p:nvSpPr>
            <p:cNvPr id="7" name="Oval 6"/>
            <p:cNvSpPr/>
            <p:nvPr/>
          </p:nvSpPr>
          <p:spPr bwMode="auto">
            <a:xfrm>
              <a:off x="5549753" y="2322256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498414" y="2320650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492512" y="3276345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Diamond 9"/>
            <p:cNvSpPr/>
            <p:nvPr/>
          </p:nvSpPr>
          <p:spPr bwMode="auto">
            <a:xfrm>
              <a:off x="4371259" y="2186516"/>
              <a:ext cx="754569" cy="780528"/>
            </a:xfrm>
            <a:prstGeom prst="diamond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Auth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>
              <a:stCxn id="10" idx="1"/>
              <a:endCxn id="8" idx="6"/>
            </p:cNvCxnSpPr>
            <p:nvPr/>
          </p:nvCxnSpPr>
          <p:spPr bwMode="auto">
            <a:xfrm flipH="1" flipV="1">
              <a:off x="4010478" y="2575174"/>
              <a:ext cx="360781" cy="1606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" name="Straight Arrow Connector 11"/>
            <p:cNvCxnSpPr>
              <a:stCxn id="7" idx="2"/>
              <a:endCxn id="10" idx="3"/>
            </p:cNvCxnSpPr>
            <p:nvPr/>
          </p:nvCxnSpPr>
          <p:spPr bwMode="auto">
            <a:xfrm flipH="1">
              <a:off x="5125828" y="2576780"/>
              <a:ext cx="423925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3" name="Straight Arrow Connector 12"/>
            <p:cNvCxnSpPr>
              <a:stCxn id="10" idx="2"/>
              <a:endCxn id="9" idx="0"/>
            </p:cNvCxnSpPr>
            <p:nvPr/>
          </p:nvCxnSpPr>
          <p:spPr bwMode="auto">
            <a:xfrm>
              <a:off x="4748544" y="2967044"/>
              <a:ext cx="0" cy="309301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4" name="Straight Arrow Connector 13"/>
            <p:cNvCxnSpPr>
              <a:stCxn id="17" idx="2"/>
              <a:endCxn id="8" idx="0"/>
            </p:cNvCxnSpPr>
            <p:nvPr/>
          </p:nvCxnSpPr>
          <p:spPr bwMode="auto">
            <a:xfrm>
              <a:off x="3754445" y="1886571"/>
              <a:ext cx="1" cy="434079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15" name="Straight Arrow Connector 14"/>
            <p:cNvCxnSpPr>
              <a:stCxn id="16" idx="2"/>
              <a:endCxn id="7" idx="0"/>
            </p:cNvCxnSpPr>
            <p:nvPr/>
          </p:nvCxnSpPr>
          <p:spPr bwMode="auto">
            <a:xfrm>
              <a:off x="5805785" y="1877663"/>
              <a:ext cx="0" cy="444593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  <p:sp>
          <p:nvSpPr>
            <p:cNvPr id="16" name="Rounded Rectangle 15"/>
            <p:cNvSpPr/>
            <p:nvPr/>
          </p:nvSpPr>
          <p:spPr bwMode="auto">
            <a:xfrm>
              <a:off x="5517208" y="1513328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OATT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3465868" y="1522236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ATT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949487" y="3975462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5224857" y="3983974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3717937" y="3983974"/>
              <a:ext cx="942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75008" y="3988109"/>
              <a:ext cx="1284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Access Decision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735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Box 41"/>
          <p:cNvSpPr txBox="1">
            <a:spLocks noChangeArrowheads="1"/>
          </p:cNvSpPr>
          <p:nvPr/>
        </p:nvSpPr>
        <p:spPr bwMode="auto">
          <a:xfrm>
            <a:off x="2719077" y="6232974"/>
            <a:ext cx="4011126" cy="314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80" name="Title 1"/>
              <p:cNvSpPr>
                <a:spLocks/>
              </p:cNvSpPr>
              <p:nvPr/>
            </p:nvSpPr>
            <p:spPr bwMode="auto">
              <a:xfrm>
                <a:off x="2204640" y="37288"/>
                <a:ext cx="4959648" cy="62070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41468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900" b="1" i="1" kern="0" smtClean="0">
                            <a:solidFill>
                              <a:srgbClr val="131F49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ＭＳ Ｐゴシック" charset="-128"/>
                          </a:rPr>
                        </m:ctrlPr>
                      </m:sSubPr>
                      <m:e>
                        <m:r>
                          <a:rPr lang="en-US" sz="2900" b="1" i="1" kern="0" smtClean="0">
                            <a:solidFill>
                              <a:srgbClr val="131F49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ＭＳ Ｐゴシック" charset="-128"/>
                          </a:rPr>
                          <m:t>𝑴𝑻</m:t>
                        </m:r>
                        <m:r>
                          <a:rPr lang="en-US" sz="2900" b="1" i="1" kern="0" smtClean="0">
                            <a:solidFill>
                              <a:srgbClr val="131F49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ＭＳ Ｐゴシック" charset="-128"/>
                          </a:rPr>
                          <m:t>−</m:t>
                        </m:r>
                        <m:r>
                          <a:rPr lang="en-US" sz="2900" b="1" i="1" kern="0" smtClean="0">
                            <a:solidFill>
                              <a:srgbClr val="131F49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ＭＳ Ｐゴシック" charset="-128"/>
                          </a:rPr>
                          <m:t>𝑨𝑩𝑨𝑪</m:t>
                        </m:r>
                      </m:e>
                      <m:sub>
                        <m:r>
                          <a:rPr lang="en-US" sz="2900" b="1" i="1" kern="0" smtClean="0">
                            <a:solidFill>
                              <a:srgbClr val="131F49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ＭＳ Ｐゴシック" charset="-128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900" b="1" kern="0" dirty="0" smtClean="0">
                    <a:solidFill>
                      <a:srgbClr val="131F49"/>
                    </a:solidFill>
                    <a:latin typeface="Calibri" panose="020F0502020204030204" pitchFamily="34" charset="0"/>
                    <a:ea typeface="ＭＳ Ｐゴシック" charset="-128"/>
                    <a:cs typeface="ＭＳ Ｐゴシック" charset="-128"/>
                  </a:rPr>
                  <a:t> Model Structure</a:t>
                </a:r>
                <a:endParaRPr lang="en-US" sz="2900" b="1" kern="0" dirty="0">
                  <a:solidFill>
                    <a:srgbClr val="131F49"/>
                  </a:solidFill>
                  <a:latin typeface="Calibri" panose="020F0502020204030204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</mc:Choice>
        <mc:Fallback xmlns="">
          <p:sp>
            <p:nvSpPr>
              <p:cNvPr id="54280" name="Tit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4640" y="37288"/>
                <a:ext cx="4959648" cy="620705"/>
              </a:xfrm>
              <a:prstGeom prst="rect">
                <a:avLst/>
              </a:prstGeom>
              <a:blipFill rotWithShape="0">
                <a:blip r:embed="rId3"/>
                <a:stretch>
                  <a:fillRect t="-2941" r="-2214" b="-21569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439105" y="1340768"/>
            <a:ext cx="4571069" cy="4526497"/>
            <a:chOff x="2845270" y="1499094"/>
            <a:chExt cx="4571069" cy="4526497"/>
          </a:xfrm>
        </p:grpSpPr>
        <p:sp>
          <p:nvSpPr>
            <p:cNvPr id="13" name="Oval 12"/>
            <p:cNvSpPr/>
            <p:nvPr/>
          </p:nvSpPr>
          <p:spPr bwMode="auto">
            <a:xfrm>
              <a:off x="5135096" y="2297508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135096" y="3928543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339789" y="2297508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13" idx="2"/>
              <a:endCxn id="15" idx="6"/>
            </p:cNvCxnSpPr>
            <p:nvPr/>
          </p:nvCxnSpPr>
          <p:spPr bwMode="auto">
            <a:xfrm flipH="1">
              <a:off x="3851853" y="2552032"/>
              <a:ext cx="1283243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7" name="Straight Arrow Connector 16"/>
            <p:cNvCxnSpPr>
              <a:stCxn id="13" idx="4"/>
              <a:endCxn id="14" idx="0"/>
            </p:cNvCxnSpPr>
            <p:nvPr/>
          </p:nvCxnSpPr>
          <p:spPr bwMode="auto">
            <a:xfrm>
              <a:off x="5391128" y="2806556"/>
              <a:ext cx="0" cy="1121987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3339789" y="4858070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Diamond 18"/>
            <p:cNvSpPr/>
            <p:nvPr/>
          </p:nvSpPr>
          <p:spPr bwMode="auto">
            <a:xfrm>
              <a:off x="3218536" y="3793203"/>
              <a:ext cx="754569" cy="780528"/>
            </a:xfrm>
            <a:prstGeom prst="diamond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Auth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>
              <a:stCxn id="19" idx="0"/>
              <a:endCxn id="15" idx="4"/>
            </p:cNvCxnSpPr>
            <p:nvPr/>
          </p:nvCxnSpPr>
          <p:spPr bwMode="auto">
            <a:xfrm flipV="1">
              <a:off x="3595821" y="2806556"/>
              <a:ext cx="0" cy="986647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1" name="Straight Arrow Connector 20"/>
            <p:cNvCxnSpPr>
              <a:stCxn id="14" idx="2"/>
              <a:endCxn id="19" idx="3"/>
            </p:cNvCxnSpPr>
            <p:nvPr/>
          </p:nvCxnSpPr>
          <p:spPr bwMode="auto">
            <a:xfrm flipH="1">
              <a:off x="3973105" y="4183067"/>
              <a:ext cx="1161991" cy="4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4" name="Straight Arrow Connector 23"/>
            <p:cNvCxnSpPr>
              <a:stCxn id="19" idx="2"/>
              <a:endCxn id="18" idx="0"/>
            </p:cNvCxnSpPr>
            <p:nvPr/>
          </p:nvCxnSpPr>
          <p:spPr bwMode="auto">
            <a:xfrm>
              <a:off x="3595821" y="4573731"/>
              <a:ext cx="0" cy="284339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5" name="Straight Arrow Connector 24"/>
            <p:cNvCxnSpPr>
              <a:stCxn id="29" idx="2"/>
              <a:endCxn id="15" idx="0"/>
            </p:cNvCxnSpPr>
            <p:nvPr/>
          </p:nvCxnSpPr>
          <p:spPr bwMode="auto">
            <a:xfrm>
              <a:off x="3595820" y="1863429"/>
              <a:ext cx="1" cy="434079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26" name="Straight Arrow Connector 25"/>
            <p:cNvCxnSpPr>
              <a:stCxn id="27" idx="1"/>
              <a:endCxn id="14" idx="6"/>
            </p:cNvCxnSpPr>
            <p:nvPr/>
          </p:nvCxnSpPr>
          <p:spPr bwMode="auto">
            <a:xfrm flipH="1" flipV="1">
              <a:off x="5647160" y="4183067"/>
              <a:ext cx="523749" cy="4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  <p:sp>
          <p:nvSpPr>
            <p:cNvPr id="27" name="Rounded Rectangle 26"/>
            <p:cNvSpPr/>
            <p:nvPr/>
          </p:nvSpPr>
          <p:spPr bwMode="auto">
            <a:xfrm>
              <a:off x="6170909" y="4001299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ATT</a:t>
              </a: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3307243" y="1499094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UATT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5115586" y="1998544"/>
              <a:ext cx="551084" cy="0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5115586" y="1998544"/>
              <a:ext cx="185492" cy="325767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4813769" y="1700967"/>
              <a:ext cx="12492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trustedTenants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00346" y="2488178"/>
              <a:ext cx="1036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userOwner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54100" y="3194655"/>
              <a:ext cx="1036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objOwner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13" idx="1"/>
              <a:endCxn id="29" idx="3"/>
            </p:cNvCxnSpPr>
            <p:nvPr/>
          </p:nvCxnSpPr>
          <p:spPr bwMode="auto">
            <a:xfrm flipH="1" flipV="1">
              <a:off x="3884397" y="1681262"/>
              <a:ext cx="1325689" cy="690794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36" name="Straight Arrow Connector 35"/>
            <p:cNvCxnSpPr>
              <a:stCxn id="13" idx="5"/>
              <a:endCxn id="27" idx="0"/>
            </p:cNvCxnSpPr>
            <p:nvPr/>
          </p:nvCxnSpPr>
          <p:spPr bwMode="auto">
            <a:xfrm>
              <a:off x="5572170" y="2732008"/>
              <a:ext cx="887316" cy="1269291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5429003" y="2026108"/>
              <a:ext cx="185492" cy="325767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scene3d>
              <a:camera prst="orthographicFront">
                <a:rot lat="0" lon="0" rev="18300000"/>
              </a:camera>
              <a:lightRig rig="threePt" dir="t"/>
            </a:scene3d>
          </p:spPr>
        </p:cxnSp>
        <p:sp>
          <p:nvSpPr>
            <p:cNvPr id="38" name="TextBox 37"/>
            <p:cNvSpPr txBox="1"/>
            <p:nvPr/>
          </p:nvSpPr>
          <p:spPr>
            <a:xfrm>
              <a:off x="5740921" y="2759977"/>
              <a:ext cx="1036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oattOwner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09598" y="1977624"/>
              <a:ext cx="1036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uattOwner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3076820" y="5550717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4059839" y="5559229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2845270" y="5559229"/>
              <a:ext cx="942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09990" y="5563364"/>
              <a:ext cx="1284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Access Decision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5138526" y="5555414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4545593" y="5563926"/>
              <a:ext cx="164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Many-to-one</a:t>
              </a:r>
            </a:p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atomic-valued function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6489067" y="5539247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6020052" y="5559577"/>
              <a:ext cx="1396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Many-to-many</a:t>
              </a:r>
            </a:p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set-valued function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172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Box 41"/>
          <p:cNvSpPr txBox="1">
            <a:spLocks noChangeArrowheads="1"/>
          </p:cNvSpPr>
          <p:nvPr/>
        </p:nvSpPr>
        <p:spPr bwMode="auto">
          <a:xfrm>
            <a:off x="2719077" y="6232974"/>
            <a:ext cx="4011126" cy="314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54280" name="Title 1"/>
          <p:cNvSpPr>
            <a:spLocks/>
          </p:cNvSpPr>
          <p:nvPr/>
        </p:nvSpPr>
        <p:spPr bwMode="auto">
          <a:xfrm>
            <a:off x="2204640" y="37288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9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Tenant-Trust</a:t>
            </a:r>
            <a:endParaRPr lang="en-US" sz="29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 bwMode="auto">
              <a:xfrm>
                <a:off x="453600" y="1124744"/>
                <a:ext cx="8229600" cy="4825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11013" indent="-3110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903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73860" indent="-2591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540" kern="1200">
                    <a:solidFill>
                      <a:schemeClr val="tx2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036707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pitchFamily="49" charset="0"/>
                  <a:buChar char="o"/>
                  <a:defRPr sz="2177" kern="1200">
                    <a:solidFill>
                      <a:schemeClr val="accent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451391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14" kern="1200">
                    <a:solidFill>
                      <a:schemeClr val="accent4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1866074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814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280758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95440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10124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24806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dirty="0" smtClean="0">
                    <a:solidFill>
                      <a:sysClr val="windowText" lastClr="000000"/>
                    </a:solidFill>
                    <a:latin typeface="Calibri"/>
                  </a:rPr>
                  <a:t>Tenant-trust type-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kumimoji="0" lang="en-US" sz="2903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 charset="-128"/>
                </a:endParaRPr>
              </a:p>
              <a:p>
                <a:pPr lvl="1"/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, 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 is </a:t>
                </a:r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authorized to assign values </a:t>
                </a:r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for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's user attributes to </a:t>
                </a:r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's users. 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controls tenant-trust existence </a:t>
                </a:r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and cross-tenant </a:t>
                </a:r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attribute assignments</a:t>
                </a:r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.</a:t>
                </a:r>
                <a:endParaRPr lang="en-US" dirty="0">
                  <a:solidFill>
                    <a:srgbClr val="1F497D"/>
                  </a:solidFill>
                  <a:latin typeface="Calibri"/>
                </a:endParaRPr>
              </a:p>
              <a:p>
                <a:pPr lvl="2">
                  <a:buFont typeface="Wingdings" panose="05000000000000000000" pitchFamily="2" charset="2"/>
                  <a:buChar char="v"/>
                  <a:defRPr/>
                </a:pPr>
                <a:endParaRPr lang="en-US" altLang="zh-CN" dirty="0">
                  <a:solidFill>
                    <a:srgbClr val="4F81BD"/>
                  </a:solidFill>
                  <a:latin typeface="Calibri"/>
                </a:endParaRPr>
              </a:p>
              <a:p>
                <a:pPr lvl="1"/>
                <a:endParaRPr lang="en-US" dirty="0" smtClean="0">
                  <a:solidFill>
                    <a:srgbClr val="1F497D"/>
                  </a:solidFill>
                  <a:latin typeface="Calibri"/>
                </a:endParaRPr>
              </a:p>
              <a:p>
                <a:pPr marL="1036707" marR="0" lvl="2" indent="-207341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endParaRPr kumimoji="0" lang="en-US" altLang="zh-CN" sz="2177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600" y="1124744"/>
                <a:ext cx="8229600" cy="4825946"/>
              </a:xfrm>
              <a:prstGeom prst="rect">
                <a:avLst/>
              </a:prstGeom>
              <a:blipFill rotWithShape="0">
                <a:blip r:embed="rId3"/>
                <a:stretch>
                  <a:fillRect l="-1407" t="-12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4" idx="2"/>
          </p:cNvCxnSpPr>
          <p:nvPr/>
        </p:nvCxnSpPr>
        <p:spPr bwMode="auto">
          <a:xfrm>
            <a:off x="1669357" y="3869734"/>
            <a:ext cx="1534491" cy="168495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28599" y="3500402"/>
                <a:ext cx="108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alibri"/>
                  </a:rPr>
                  <a:t>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99" y="3500402"/>
                <a:ext cx="108151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49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24" idx="2"/>
          </p:cNvCxnSpPr>
          <p:nvPr/>
        </p:nvCxnSpPr>
        <p:spPr bwMode="auto">
          <a:xfrm>
            <a:off x="1669357" y="3869734"/>
            <a:ext cx="3570706" cy="92741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3296596" y="3553566"/>
            <a:ext cx="2552252" cy="2365455"/>
            <a:chOff x="2344011" y="2119717"/>
            <a:chExt cx="2552252" cy="2365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 bwMode="auto">
                <a:xfrm>
                  <a:off x="2377470" y="2185741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77470" y="2185741"/>
                  <a:ext cx="512064" cy="509048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 bwMode="auto">
                <a:xfrm>
                  <a:off x="4355615" y="2119717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55615" y="2119717"/>
                  <a:ext cx="512064" cy="509048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/>
                <p:nvPr/>
              </p:nvSpPr>
              <p:spPr bwMode="auto">
                <a:xfrm>
                  <a:off x="2377470" y="3139931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77470" y="3139931"/>
                  <a:ext cx="512064" cy="509048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 bwMode="auto">
                <a:xfrm>
                  <a:off x="4355520" y="3138665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55520" y="3138665"/>
                  <a:ext cx="512064" cy="509048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29" idx="4"/>
              <a:endCxn id="31" idx="0"/>
            </p:cNvCxnSpPr>
            <p:nvPr/>
          </p:nvCxnSpPr>
          <p:spPr bwMode="auto">
            <a:xfrm flipH="1">
              <a:off x="4611552" y="2628765"/>
              <a:ext cx="95" cy="5099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33" name="Straight Arrow Connector 32"/>
            <p:cNvCxnSpPr>
              <a:stCxn id="28" idx="4"/>
              <a:endCxn id="30" idx="0"/>
            </p:cNvCxnSpPr>
            <p:nvPr/>
          </p:nvCxnSpPr>
          <p:spPr bwMode="auto">
            <a:xfrm>
              <a:off x="2633502" y="2694789"/>
              <a:ext cx="0" cy="445142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34" name="Rounded Rectangle 33"/>
            <p:cNvSpPr/>
            <p:nvPr/>
          </p:nvSpPr>
          <p:spPr bwMode="auto">
            <a:xfrm>
              <a:off x="4319109" y="4120837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Sec_Eng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2344011" y="4120837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Sec_Mng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Arrow Connector 35"/>
            <p:cNvCxnSpPr>
              <a:stCxn id="30" idx="4"/>
              <a:endCxn id="35" idx="0"/>
            </p:cNvCxnSpPr>
            <p:nvPr/>
          </p:nvCxnSpPr>
          <p:spPr bwMode="auto">
            <a:xfrm flipH="1">
              <a:off x="2632588" y="3648979"/>
              <a:ext cx="914" cy="471858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37" name="Straight Arrow Connector 36"/>
            <p:cNvCxnSpPr>
              <a:stCxn id="31" idx="4"/>
              <a:endCxn id="34" idx="0"/>
            </p:cNvCxnSpPr>
            <p:nvPr/>
          </p:nvCxnSpPr>
          <p:spPr bwMode="auto">
            <a:xfrm flipH="1">
              <a:off x="4607686" y="3647713"/>
              <a:ext cx="3866" cy="473124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38" name="Straight Arrow Connector 37"/>
            <p:cNvCxnSpPr>
              <a:stCxn id="31" idx="3"/>
              <a:endCxn id="35" idx="3"/>
            </p:cNvCxnSpPr>
            <p:nvPr/>
          </p:nvCxnSpPr>
          <p:spPr bwMode="auto">
            <a:xfrm flipH="1">
              <a:off x="2921165" y="3573165"/>
              <a:ext cx="1509345" cy="72984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80338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Box 41"/>
          <p:cNvSpPr txBox="1">
            <a:spLocks noChangeArrowheads="1"/>
          </p:cNvSpPr>
          <p:nvPr/>
        </p:nvSpPr>
        <p:spPr bwMode="auto">
          <a:xfrm>
            <a:off x="2719077" y="6232974"/>
            <a:ext cx="4011126" cy="314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54280" name="Title 1"/>
          <p:cNvSpPr>
            <a:spLocks/>
          </p:cNvSpPr>
          <p:nvPr/>
        </p:nvSpPr>
        <p:spPr bwMode="auto">
          <a:xfrm>
            <a:off x="2204640" y="37288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9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Tenant-Trust</a:t>
            </a:r>
            <a:endParaRPr lang="en-US" sz="29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 bwMode="auto">
              <a:xfrm>
                <a:off x="457922" y="1093075"/>
                <a:ext cx="8229600" cy="4825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11013" indent="-3110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903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73860" indent="-2591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540" kern="1200">
                    <a:solidFill>
                      <a:schemeClr val="tx2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036707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pitchFamily="49" charset="0"/>
                  <a:buChar char="o"/>
                  <a:defRPr sz="2177" kern="1200">
                    <a:solidFill>
                      <a:schemeClr val="accent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451391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14" kern="1200">
                    <a:solidFill>
                      <a:schemeClr val="accent4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1866074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814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280758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95440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10124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24806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dirty="0" smtClean="0">
                    <a:solidFill>
                      <a:sysClr val="windowText" lastClr="000000"/>
                    </a:solidFill>
                    <a:latin typeface="Calibri"/>
                  </a:rPr>
                  <a:t>Tenant-trust type-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kumimoji="0" lang="en-US" sz="2903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 charset="-128"/>
                </a:endParaRPr>
              </a:p>
              <a:p>
                <a:pPr lvl="1"/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, 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 is </a:t>
                </a:r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authorized to assign values </a:t>
                </a:r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for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's user attributes to </a:t>
                </a:r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's users. 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controls tenant-trust existence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 controls cross-tenant attribute assignments</a:t>
                </a:r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.</a:t>
                </a:r>
              </a:p>
              <a:p>
                <a:pPr marL="1036707" marR="0" lvl="2" indent="-207341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endParaRPr kumimoji="0" lang="en-US" altLang="zh-CN" sz="2177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922" y="1093075"/>
                <a:ext cx="8229600" cy="4825946"/>
              </a:xfrm>
              <a:prstGeom prst="rect">
                <a:avLst/>
              </a:prstGeom>
              <a:blipFill rotWithShape="0">
                <a:blip r:embed="rId3"/>
                <a:stretch>
                  <a:fillRect l="-1407" t="-12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296596" y="3553566"/>
            <a:ext cx="2552252" cy="2365455"/>
            <a:chOff x="2344011" y="2119717"/>
            <a:chExt cx="2552252" cy="2365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 bwMode="auto">
                <a:xfrm>
                  <a:off x="2377470" y="2185741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77470" y="2185741"/>
                  <a:ext cx="512064" cy="509048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 bwMode="auto">
                <a:xfrm>
                  <a:off x="4355615" y="2119717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55615" y="2119717"/>
                  <a:ext cx="512064" cy="509048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/>
                <p:nvPr/>
              </p:nvSpPr>
              <p:spPr bwMode="auto">
                <a:xfrm>
                  <a:off x="2377470" y="3139931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77470" y="3139931"/>
                  <a:ext cx="512064" cy="509048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 bwMode="auto">
                <a:xfrm>
                  <a:off x="4355520" y="3138665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55520" y="3138665"/>
                  <a:ext cx="512064" cy="509048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29" idx="4"/>
              <a:endCxn id="31" idx="0"/>
            </p:cNvCxnSpPr>
            <p:nvPr/>
          </p:nvCxnSpPr>
          <p:spPr bwMode="auto">
            <a:xfrm flipH="1">
              <a:off x="4611552" y="2628765"/>
              <a:ext cx="95" cy="5099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33" name="Straight Arrow Connector 32"/>
            <p:cNvCxnSpPr>
              <a:stCxn id="28" idx="4"/>
              <a:endCxn id="30" idx="0"/>
            </p:cNvCxnSpPr>
            <p:nvPr/>
          </p:nvCxnSpPr>
          <p:spPr bwMode="auto">
            <a:xfrm>
              <a:off x="2633502" y="2694789"/>
              <a:ext cx="0" cy="445142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34" name="Rounded Rectangle 33"/>
            <p:cNvSpPr/>
            <p:nvPr/>
          </p:nvSpPr>
          <p:spPr bwMode="auto">
            <a:xfrm>
              <a:off x="4319109" y="4120837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Sec_Eng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2344011" y="4120837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Sec_Mng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Arrow Connector 35"/>
            <p:cNvCxnSpPr>
              <a:stCxn id="30" idx="4"/>
              <a:endCxn id="35" idx="0"/>
            </p:cNvCxnSpPr>
            <p:nvPr/>
          </p:nvCxnSpPr>
          <p:spPr bwMode="auto">
            <a:xfrm flipH="1">
              <a:off x="2632588" y="3648979"/>
              <a:ext cx="914" cy="471858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37" name="Straight Arrow Connector 36"/>
            <p:cNvCxnSpPr>
              <a:stCxn id="31" idx="4"/>
              <a:endCxn id="34" idx="0"/>
            </p:cNvCxnSpPr>
            <p:nvPr/>
          </p:nvCxnSpPr>
          <p:spPr bwMode="auto">
            <a:xfrm flipH="1">
              <a:off x="4607686" y="3647713"/>
              <a:ext cx="3866" cy="473124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38" name="Straight Arrow Connector 37"/>
            <p:cNvCxnSpPr>
              <a:stCxn id="30" idx="5"/>
              <a:endCxn id="34" idx="1"/>
            </p:cNvCxnSpPr>
            <p:nvPr/>
          </p:nvCxnSpPr>
          <p:spPr bwMode="auto">
            <a:xfrm>
              <a:off x="2814544" y="3574431"/>
              <a:ext cx="1504565" cy="728574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</p:grpSp>
      <p:cxnSp>
        <p:nvCxnSpPr>
          <p:cNvPr id="40" name="Straight Arrow Connector 39"/>
          <p:cNvCxnSpPr>
            <a:stCxn id="39" idx="2"/>
          </p:cNvCxnSpPr>
          <p:nvPr/>
        </p:nvCxnSpPr>
        <p:spPr bwMode="auto">
          <a:xfrm flipH="1">
            <a:off x="3995936" y="3484757"/>
            <a:ext cx="3267024" cy="119438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14252" y="3115425"/>
                <a:ext cx="1097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alibri"/>
                  </a:rPr>
                  <a:t>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252" y="3115425"/>
                <a:ext cx="109741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44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39" idx="2"/>
          </p:cNvCxnSpPr>
          <p:nvPr/>
        </p:nvCxnSpPr>
        <p:spPr bwMode="auto">
          <a:xfrm flipH="1">
            <a:off x="5980002" y="3484757"/>
            <a:ext cx="1282958" cy="202235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18375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Box 41"/>
          <p:cNvSpPr txBox="1">
            <a:spLocks noChangeArrowheads="1"/>
          </p:cNvSpPr>
          <p:nvPr/>
        </p:nvSpPr>
        <p:spPr bwMode="auto">
          <a:xfrm>
            <a:off x="2719077" y="6232974"/>
            <a:ext cx="4011126" cy="314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54280" name="Title 1"/>
          <p:cNvSpPr>
            <a:spLocks/>
          </p:cNvSpPr>
          <p:nvPr/>
        </p:nvSpPr>
        <p:spPr bwMode="auto">
          <a:xfrm>
            <a:off x="2204640" y="37288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9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Tenant-Trust</a:t>
            </a:r>
            <a:endParaRPr lang="en-US" sz="29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 bwMode="auto">
              <a:xfrm>
                <a:off x="453600" y="1124744"/>
                <a:ext cx="8229600" cy="4825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11013" indent="-3110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903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73860" indent="-2591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540" kern="1200">
                    <a:solidFill>
                      <a:schemeClr val="tx2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036707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pitchFamily="49" charset="0"/>
                  <a:buChar char="o"/>
                  <a:defRPr sz="2177" kern="1200">
                    <a:solidFill>
                      <a:schemeClr val="accent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451391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14" kern="1200">
                    <a:solidFill>
                      <a:schemeClr val="accent4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1866074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814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280758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95440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10124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24806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en-US" dirty="0" smtClean="0">
                    <a:solidFill>
                      <a:sysClr val="windowText" lastClr="000000"/>
                    </a:solidFill>
                    <a:latin typeface="Calibri"/>
                  </a:rPr>
                  <a:t>Tenant-trust </a:t>
                </a:r>
                <a:r>
                  <a:rPr lang="en-US" dirty="0">
                    <a:solidFill>
                      <a:sysClr val="windowText" lastClr="000000"/>
                    </a:solidFill>
                    <a:latin typeface="Calibri"/>
                  </a:rPr>
                  <a:t>type-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  <a:latin typeface="Calibri"/>
                </a:endParaRPr>
              </a:p>
              <a:p>
                <a:pPr lvl="1"/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⊴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, 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 is authorized to assign values for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's user attributes to </a:t>
                </a:r>
                <a:r>
                  <a:rPr lang="en-US" dirty="0" smtClean="0">
                    <a:solidFill>
                      <a:srgbClr val="1F497D"/>
                    </a:solidFill>
                    <a:latin typeface="Calibri"/>
                  </a:rPr>
                  <a:t>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's users. 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controls tenant-trust existence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latin typeface="Calibri"/>
                  </a:rPr>
                  <a:t> controls cross-tenant attribute assignments.</a:t>
                </a:r>
              </a:p>
              <a:p>
                <a:pPr lvl="1"/>
                <a:endParaRPr lang="en-US" dirty="0">
                  <a:solidFill>
                    <a:srgbClr val="1F497D"/>
                  </a:solidFill>
                  <a:latin typeface="Calibri"/>
                </a:endParaRPr>
              </a:p>
              <a:p>
                <a:pPr lvl="2">
                  <a:defRPr/>
                </a:pPr>
                <a:endParaRPr lang="en-US" altLang="zh-CN" dirty="0">
                  <a:solidFill>
                    <a:srgbClr val="4F81BD"/>
                  </a:solidFill>
                  <a:latin typeface="Calibri"/>
                </a:endParaRPr>
              </a:p>
              <a:p>
                <a:pPr lvl="1"/>
                <a:endParaRPr lang="en-US" dirty="0" smtClean="0">
                  <a:solidFill>
                    <a:srgbClr val="1F497D"/>
                  </a:solidFill>
                  <a:latin typeface="Calibri"/>
                </a:endParaRPr>
              </a:p>
              <a:p>
                <a:pPr marL="1036707" marR="0" lvl="2" indent="-207341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endParaRPr kumimoji="0" lang="en-US" altLang="zh-CN" sz="2177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600" y="1124744"/>
                <a:ext cx="8229600" cy="4825946"/>
              </a:xfrm>
              <a:prstGeom prst="rect">
                <a:avLst/>
              </a:prstGeom>
              <a:blipFill rotWithShape="0">
                <a:blip r:embed="rId3"/>
                <a:stretch>
                  <a:fillRect l="-1407" t="-12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296596" y="3553566"/>
            <a:ext cx="2552252" cy="2365455"/>
            <a:chOff x="2344011" y="2119717"/>
            <a:chExt cx="2552252" cy="2365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 bwMode="auto">
                <a:xfrm>
                  <a:off x="2377470" y="2185741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77470" y="2185741"/>
                  <a:ext cx="512064" cy="509048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4355615" y="2119717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55615" y="2119717"/>
                  <a:ext cx="512064" cy="509048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 bwMode="auto">
                <a:xfrm>
                  <a:off x="2377470" y="3139931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77470" y="3139931"/>
                  <a:ext cx="512064" cy="509048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 bwMode="auto">
                <a:xfrm>
                  <a:off x="4355520" y="3138665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55520" y="3138665"/>
                  <a:ext cx="512064" cy="509048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stCxn id="9" idx="4"/>
              <a:endCxn id="11" idx="0"/>
            </p:cNvCxnSpPr>
            <p:nvPr/>
          </p:nvCxnSpPr>
          <p:spPr bwMode="auto">
            <a:xfrm flipH="1">
              <a:off x="4611552" y="2628765"/>
              <a:ext cx="95" cy="5099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3" name="Straight Arrow Connector 12"/>
            <p:cNvCxnSpPr>
              <a:stCxn id="8" idx="4"/>
              <a:endCxn id="10" idx="0"/>
            </p:cNvCxnSpPr>
            <p:nvPr/>
          </p:nvCxnSpPr>
          <p:spPr bwMode="auto">
            <a:xfrm>
              <a:off x="2633502" y="2694789"/>
              <a:ext cx="0" cy="445142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14" name="Rounded Rectangle 13"/>
            <p:cNvSpPr/>
            <p:nvPr/>
          </p:nvSpPr>
          <p:spPr bwMode="auto">
            <a:xfrm>
              <a:off x="4319109" y="4120837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Sec_Eng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344011" y="4120837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Sec_Mng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10" idx="4"/>
              <a:endCxn id="15" idx="0"/>
            </p:cNvCxnSpPr>
            <p:nvPr/>
          </p:nvCxnSpPr>
          <p:spPr bwMode="auto">
            <a:xfrm flipH="1">
              <a:off x="2632588" y="3648979"/>
              <a:ext cx="914" cy="471858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7" name="Straight Arrow Connector 16"/>
            <p:cNvCxnSpPr>
              <a:stCxn id="11" idx="4"/>
              <a:endCxn id="14" idx="0"/>
            </p:cNvCxnSpPr>
            <p:nvPr/>
          </p:nvCxnSpPr>
          <p:spPr bwMode="auto">
            <a:xfrm flipH="1">
              <a:off x="4607686" y="3647713"/>
              <a:ext cx="3866" cy="473124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18" name="Straight Arrow Connector 17"/>
            <p:cNvCxnSpPr>
              <a:stCxn id="11" idx="3"/>
              <a:endCxn id="15" idx="3"/>
            </p:cNvCxnSpPr>
            <p:nvPr/>
          </p:nvCxnSpPr>
          <p:spPr bwMode="auto">
            <a:xfrm flipH="1">
              <a:off x="2921165" y="3573165"/>
              <a:ext cx="1509345" cy="72984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lg" len="lg"/>
              <a:tailEnd type="triangle" w="lg" len="lg"/>
            </a:ln>
            <a:effectLst/>
          </p:spPr>
        </p:cxnSp>
      </p:grpSp>
      <p:cxnSp>
        <p:nvCxnSpPr>
          <p:cNvPr id="19" name="Straight Arrow Connector 18"/>
          <p:cNvCxnSpPr>
            <a:stCxn id="20" idx="2"/>
          </p:cNvCxnSpPr>
          <p:nvPr/>
        </p:nvCxnSpPr>
        <p:spPr bwMode="auto">
          <a:xfrm>
            <a:off x="1695902" y="3869734"/>
            <a:ext cx="1507946" cy="168495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28599" y="3500402"/>
                <a:ext cx="11346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alibri"/>
                  </a:rPr>
                  <a:t>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99" y="3500402"/>
                <a:ext cx="113460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3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0" idx="2"/>
          </p:cNvCxnSpPr>
          <p:nvPr/>
        </p:nvCxnSpPr>
        <p:spPr bwMode="auto">
          <a:xfrm>
            <a:off x="1695902" y="3869734"/>
            <a:ext cx="3544161" cy="92741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41097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28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726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3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P2P vs. </a:t>
            </a:r>
            <a:r>
              <a:rPr lang="en-US" sz="2903" b="1" kern="0" dirty="0" err="1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CoT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66981" y="1975740"/>
            <a:ext cx="3610466" cy="3981212"/>
            <a:chOff x="3148552" y="1497175"/>
            <a:chExt cx="3610466" cy="3981212"/>
          </a:xfrm>
        </p:grpSpPr>
        <p:sp>
          <p:nvSpPr>
            <p:cNvPr id="9" name="Oval 8"/>
            <p:cNvSpPr/>
            <p:nvPr/>
          </p:nvSpPr>
          <p:spPr bwMode="auto">
            <a:xfrm>
              <a:off x="3148552" y="1866507"/>
              <a:ext cx="3610466" cy="3611880"/>
            </a:xfrm>
            <a:prstGeom prst="ellipse">
              <a:avLst/>
            </a:prstGeom>
            <a:solidFill>
              <a:srgbClr val="DEEBF6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10" name="Straight Connector 9"/>
            <p:cNvCxnSpPr>
              <a:stCxn id="20" idx="4"/>
              <a:endCxn id="11" idx="0"/>
            </p:cNvCxnSpPr>
            <p:nvPr/>
          </p:nvCxnSpPr>
          <p:spPr bwMode="auto">
            <a:xfrm>
              <a:off x="4953785" y="2733773"/>
              <a:ext cx="0" cy="24439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0975A"/>
              </a:solidFill>
              <a:prstDash val="solid"/>
              <a:round/>
              <a:headEnd type="none" w="lg" len="med"/>
              <a:tailEnd type="triangle" w="med" len="med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4232634" y="2978163"/>
              <a:ext cx="1442301" cy="138856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097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ACME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Multi-Tenant Circle-of-Trust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4071672" y="3169022"/>
              <a:ext cx="267484" cy="12531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0975A"/>
              </a:solidFill>
              <a:prstDash val="solid"/>
              <a:round/>
              <a:headEnd type="none" w="lg" len="med"/>
              <a:tailEnd type="triangl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5594453" y="3215106"/>
              <a:ext cx="160963" cy="13084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0975A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41214" y="4366731"/>
              <a:ext cx="0" cy="24439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0975A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559359" y="4059843"/>
              <a:ext cx="170017" cy="10888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0975A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4088413" y="4033842"/>
              <a:ext cx="235729" cy="18274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0975A"/>
              </a:solidFill>
              <a:prstDash val="solid"/>
              <a:round/>
              <a:headEnd type="triangle" w="med" len="med"/>
              <a:tailEnd type="none" w="lg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738754" y="1497175"/>
              <a:ext cx="2404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Public Cloud</a:t>
              </a:r>
              <a:endParaRPr lang="en-US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Isosceles Triangle 17"/>
            <p:cNvSpPr/>
            <p:nvPr/>
          </p:nvSpPr>
          <p:spPr bwMode="auto">
            <a:xfrm rot="2590478">
              <a:off x="5294317" y="3233059"/>
              <a:ext cx="235670" cy="122549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 bwMode="auto">
            <a:xfrm rot="2590478">
              <a:off x="4383228" y="3233059"/>
              <a:ext cx="235670" cy="122549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519445" y="1866507"/>
              <a:ext cx="868680" cy="867266"/>
            </a:xfrm>
            <a:prstGeom prst="ellipse">
              <a:avLst/>
            </a:prstGeom>
            <a:solidFill>
              <a:srgbClr val="88B6E0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Finance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 Tenant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519445" y="4584255"/>
              <a:ext cx="868680" cy="867266"/>
            </a:xfrm>
            <a:prstGeom prst="ellipse">
              <a:avLst/>
            </a:prstGeom>
            <a:solidFill>
              <a:srgbClr val="88B6E0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Human Resource Tenant</a:t>
              </a:r>
              <a:endParaRPr lang="en-US" sz="12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641508" y="3945825"/>
              <a:ext cx="868680" cy="867266"/>
            </a:xfrm>
            <a:prstGeom prst="ellipse">
              <a:avLst/>
            </a:prstGeom>
            <a:solidFill>
              <a:srgbClr val="88B6E0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Sales</a:t>
              </a:r>
            </a:p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Tenant</a:t>
              </a:r>
              <a:endParaRPr lang="en-US" sz="12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5289633" y="3057677"/>
              <a:ext cx="77311" cy="5041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0975A"/>
              </a:solidFill>
              <a:prstDash val="solid"/>
              <a:round/>
              <a:headEnd type="none" w="lg" len="med"/>
              <a:tailEnd type="triangle" w="med" len="med"/>
            </a:ln>
            <a:effectLst/>
          </p:spPr>
        </p:cxnSp>
        <p:cxnSp>
          <p:nvCxnSpPr>
            <p:cNvPr id="24" name="Straight Connector 23"/>
            <p:cNvCxnSpPr>
              <a:stCxn id="11" idx="6"/>
            </p:cNvCxnSpPr>
            <p:nvPr/>
          </p:nvCxnSpPr>
          <p:spPr bwMode="auto">
            <a:xfrm flipH="1">
              <a:off x="5665111" y="3672447"/>
              <a:ext cx="9824" cy="11029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0975A"/>
              </a:solidFill>
              <a:prstDash val="solid"/>
              <a:round/>
              <a:headEnd type="none" w="lg" len="med"/>
              <a:tailEnd type="triangl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5278647" y="4222388"/>
              <a:ext cx="113950" cy="6985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0975A"/>
              </a:solidFill>
              <a:prstDash val="solid"/>
              <a:round/>
              <a:headEnd type="none" w="lg" len="med"/>
              <a:tailEnd type="triangl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 flipV="1">
              <a:off x="4501063" y="4210349"/>
              <a:ext cx="127860" cy="8189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0975A"/>
              </a:solidFill>
              <a:prstDash val="solid"/>
              <a:round/>
              <a:headEnd type="none" w="lg" len="med"/>
              <a:tailEnd type="triangl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232634" y="3584864"/>
              <a:ext cx="3533" cy="111632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0975A"/>
              </a:solidFill>
              <a:prstDash val="solid"/>
              <a:round/>
              <a:headEnd type="none" w="lg" len="med"/>
              <a:tailEnd type="triangl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31270" y="3037385"/>
              <a:ext cx="129100" cy="7241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0975A"/>
              </a:solidFill>
              <a:prstDash val="solid"/>
              <a:round/>
              <a:headEnd type="none" w="lg" len="med"/>
              <a:tailEnd type="triangle" w="med" len="med"/>
            </a:ln>
            <a:effectLst/>
          </p:spPr>
        </p:cxnSp>
        <p:sp>
          <p:nvSpPr>
            <p:cNvPr id="29" name="Oval 28"/>
            <p:cNvSpPr/>
            <p:nvPr/>
          </p:nvSpPr>
          <p:spPr bwMode="auto">
            <a:xfrm>
              <a:off x="5729376" y="2593785"/>
              <a:ext cx="868680" cy="867266"/>
            </a:xfrm>
            <a:prstGeom prst="ellipse">
              <a:avLst/>
            </a:prstGeom>
            <a:solidFill>
              <a:srgbClr val="88B6E0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Research</a:t>
              </a:r>
            </a:p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&amp; Dev. Tenant</a:t>
              </a:r>
              <a:endParaRPr lang="en-US" sz="12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397382" y="3945825"/>
              <a:ext cx="868680" cy="867266"/>
            </a:xfrm>
            <a:prstGeom prst="ellipse">
              <a:avLst/>
            </a:prstGeom>
            <a:solidFill>
              <a:srgbClr val="88B6E0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Software Testing Tenant</a:t>
              </a:r>
              <a:endParaRPr lang="en-US" sz="12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309514" y="2593785"/>
              <a:ext cx="868680" cy="867266"/>
            </a:xfrm>
            <a:prstGeom prst="ellipse">
              <a:avLst/>
            </a:prstGeom>
            <a:solidFill>
              <a:srgbClr val="88B6E0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Software Dev.</a:t>
              </a:r>
            </a:p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Tenant</a:t>
              </a:r>
              <a:endParaRPr lang="en-US" sz="12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96" y="1211690"/>
            <a:ext cx="4565893" cy="2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29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Trust in Circle-of-trust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37029" y="1452631"/>
            <a:ext cx="6675972" cy="3978299"/>
            <a:chOff x="2272215" y="1929001"/>
            <a:chExt cx="6675972" cy="3978299"/>
          </a:xfrm>
        </p:grpSpPr>
        <p:sp>
          <p:nvSpPr>
            <p:cNvPr id="35" name="TextBox 34"/>
            <p:cNvSpPr txBox="1"/>
            <p:nvPr/>
          </p:nvSpPr>
          <p:spPr>
            <a:xfrm>
              <a:off x="4455907" y="4681646"/>
              <a:ext cx="14350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Uni</a:t>
              </a:r>
              <a:r>
                <a:rPr lang="en-US" sz="1400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irectional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92618" y="4680483"/>
              <a:ext cx="1625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Bi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directional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55908" y="5599523"/>
              <a:ext cx="14350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Non-Transitive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62933" y="5598034"/>
              <a:ext cx="16852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Transitive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6920" y="3760791"/>
              <a:ext cx="1103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Multilateral</a:t>
              </a:r>
            </a:p>
          </p:txBody>
        </p:sp>
        <p:cxnSp>
          <p:nvCxnSpPr>
            <p:cNvPr id="40" name="Straight Connector 39"/>
            <p:cNvCxnSpPr>
              <a:stCxn id="75" idx="0"/>
              <a:endCxn id="41" idx="2"/>
            </p:cNvCxnSpPr>
            <p:nvPr/>
          </p:nvCxnSpPr>
          <p:spPr bwMode="auto">
            <a:xfrm flipV="1">
              <a:off x="5223486" y="2236778"/>
              <a:ext cx="1345277" cy="615722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755821" y="1929001"/>
              <a:ext cx="1625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Circle-of-Trust</a:t>
              </a:r>
            </a:p>
          </p:txBody>
        </p:sp>
        <p:cxnSp>
          <p:nvCxnSpPr>
            <p:cNvPr id="42" name="Straight Connector 41"/>
            <p:cNvCxnSpPr>
              <a:stCxn id="82" idx="0"/>
              <a:endCxn id="74" idx="2"/>
            </p:cNvCxnSpPr>
            <p:nvPr/>
          </p:nvCxnSpPr>
          <p:spPr bwMode="auto">
            <a:xfrm flipH="1" flipV="1">
              <a:off x="8103534" y="3160277"/>
              <a:ext cx="2026" cy="609774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39" idx="0"/>
              <a:endCxn id="75" idx="2"/>
            </p:cNvCxnSpPr>
            <p:nvPr/>
          </p:nvCxnSpPr>
          <p:spPr bwMode="auto">
            <a:xfrm flipH="1" flipV="1">
              <a:off x="5223486" y="3160277"/>
              <a:ext cx="1345278" cy="600514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>
              <a:stCxn id="36" idx="2"/>
              <a:endCxn id="38" idx="0"/>
            </p:cNvCxnSpPr>
            <p:nvPr/>
          </p:nvCxnSpPr>
          <p:spPr bwMode="auto">
            <a:xfrm>
              <a:off x="8105560" y="4988260"/>
              <a:ext cx="0" cy="609774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stCxn id="37" idx="0"/>
              <a:endCxn id="35" idx="2"/>
            </p:cNvCxnSpPr>
            <p:nvPr/>
          </p:nvCxnSpPr>
          <p:spPr bwMode="auto">
            <a:xfrm flipH="1" flipV="1">
              <a:off x="5173413" y="4989423"/>
              <a:ext cx="1" cy="61010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7290592" y="2852500"/>
              <a:ext cx="1625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Homogenous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10544" y="2852500"/>
              <a:ext cx="1625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Heterogeneous</a:t>
              </a:r>
            </a:p>
          </p:txBody>
        </p:sp>
        <p:cxnSp>
          <p:nvCxnSpPr>
            <p:cNvPr id="76" name="Straight Connector 75"/>
            <p:cNvCxnSpPr>
              <a:stCxn id="74" idx="0"/>
              <a:endCxn id="41" idx="2"/>
            </p:cNvCxnSpPr>
            <p:nvPr/>
          </p:nvCxnSpPr>
          <p:spPr bwMode="auto">
            <a:xfrm flipH="1" flipV="1">
              <a:off x="6568763" y="2236778"/>
              <a:ext cx="1534771" cy="615722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35" idx="0"/>
              <a:endCxn id="39" idx="2"/>
            </p:cNvCxnSpPr>
            <p:nvPr/>
          </p:nvCxnSpPr>
          <p:spPr bwMode="auto">
            <a:xfrm flipV="1">
              <a:off x="5173413" y="4068568"/>
              <a:ext cx="1395351" cy="613078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>
              <a:stCxn id="36" idx="0"/>
              <a:endCxn id="39" idx="2"/>
            </p:cNvCxnSpPr>
            <p:nvPr/>
          </p:nvCxnSpPr>
          <p:spPr bwMode="auto">
            <a:xfrm flipH="1" flipV="1">
              <a:off x="6568764" y="4068568"/>
              <a:ext cx="1536796" cy="611915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3427571" y="3774510"/>
              <a:ext cx="1103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Unilateral</a:t>
              </a:r>
            </a:p>
          </p:txBody>
        </p:sp>
        <p:cxnSp>
          <p:nvCxnSpPr>
            <p:cNvPr id="80" name="Straight Connector 79"/>
            <p:cNvCxnSpPr>
              <a:stCxn id="79" idx="0"/>
              <a:endCxn id="75" idx="2"/>
            </p:cNvCxnSpPr>
            <p:nvPr/>
          </p:nvCxnSpPr>
          <p:spPr bwMode="auto">
            <a:xfrm flipV="1">
              <a:off x="3979415" y="3160277"/>
              <a:ext cx="1244071" cy="614233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35" idx="0"/>
              <a:endCxn id="79" idx="2"/>
            </p:cNvCxnSpPr>
            <p:nvPr/>
          </p:nvCxnSpPr>
          <p:spPr bwMode="auto">
            <a:xfrm flipH="1" flipV="1">
              <a:off x="3979415" y="4082287"/>
              <a:ext cx="1193998" cy="599359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7553716" y="3770051"/>
              <a:ext cx="1103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Multilateral</a:t>
              </a:r>
            </a:p>
          </p:txBody>
        </p:sp>
        <p:cxnSp>
          <p:nvCxnSpPr>
            <p:cNvPr id="83" name="Straight Connector 82"/>
            <p:cNvCxnSpPr>
              <a:stCxn id="36" idx="0"/>
              <a:endCxn id="82" idx="2"/>
            </p:cNvCxnSpPr>
            <p:nvPr/>
          </p:nvCxnSpPr>
          <p:spPr bwMode="auto">
            <a:xfrm flipV="1">
              <a:off x="8105560" y="4077828"/>
              <a:ext cx="0" cy="602655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2272215" y="2081239"/>
              <a:ext cx="0" cy="3824572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2272215" y="2082728"/>
              <a:ext cx="3483606" cy="0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2272215" y="3046198"/>
              <a:ext cx="2259043" cy="0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2358391" y="2804574"/>
              <a:ext cx="1157896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9" i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Entity Coupling</a:t>
              </a:r>
              <a:endParaRPr lang="en-US" sz="1089" i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2272215" y="4880125"/>
              <a:ext cx="2231566" cy="0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2356775" y="4640408"/>
              <a:ext cx="758068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9" i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Direction</a:t>
              </a:r>
              <a:endParaRPr lang="en-US" sz="1089" i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flipV="1">
              <a:off x="2272215" y="5803998"/>
              <a:ext cx="2138329" cy="1988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2368553" y="5544055"/>
              <a:ext cx="957904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9" i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Transitivity</a:t>
              </a:r>
              <a:endParaRPr lang="en-US" sz="1089" i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2272215" y="3952891"/>
              <a:ext cx="1155356" cy="0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TextBox 92"/>
            <p:cNvSpPr txBox="1"/>
            <p:nvPr/>
          </p:nvSpPr>
          <p:spPr>
            <a:xfrm>
              <a:off x="2356775" y="3712819"/>
              <a:ext cx="697109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9" i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Initiation</a:t>
              </a:r>
              <a:endParaRPr lang="en-US" sz="1089" i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6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Title 1"/>
          <p:cNvSpPr>
            <a:spLocks/>
          </p:cNvSpPr>
          <p:nvPr/>
        </p:nvSpPr>
        <p:spPr bwMode="auto">
          <a:xfrm>
            <a:off x="2204640" y="37288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9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Why Collaboration ?</a:t>
            </a:r>
            <a:endParaRPr lang="en-US" sz="29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38182" y="844726"/>
            <a:ext cx="5745018" cy="4603286"/>
            <a:chOff x="2950758" y="1401107"/>
            <a:chExt cx="5745018" cy="4603286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758" y="1401107"/>
              <a:ext cx="5745018" cy="4603286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 bwMode="auto">
            <a:xfrm rot="19593933">
              <a:off x="5959179" y="2117098"/>
              <a:ext cx="2232248" cy="1728192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6E97C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 rot="1349571">
              <a:off x="3258956" y="2227810"/>
              <a:ext cx="2232248" cy="1728192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793601" y="3855464"/>
              <a:ext cx="2232248" cy="1728192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6E97C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5162" y="2870442"/>
              <a:ext cx="550000" cy="53666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0464" y="3183177"/>
              <a:ext cx="550000" cy="53666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4194" y="3138776"/>
              <a:ext cx="550000" cy="536667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1067" y="4876230"/>
              <a:ext cx="550000" cy="53666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6822" y="4598004"/>
              <a:ext cx="576667" cy="5100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0365" y="3899711"/>
              <a:ext cx="563333" cy="61666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1110" y="2341991"/>
              <a:ext cx="563333" cy="61666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6320" y="2608709"/>
              <a:ext cx="563333" cy="61666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927484" y="3958376"/>
              <a:ext cx="762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6E97C9"/>
                  </a:solidFill>
                  <a:latin typeface="Calibri" panose="020F0502020204030204" pitchFamily="34" charset="0"/>
                </a:rPr>
                <a:t>Acme</a:t>
              </a:r>
              <a:endParaRPr lang="en-US" i="1" dirty="0">
                <a:solidFill>
                  <a:srgbClr val="6E97C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672493" y="1886850"/>
              <a:ext cx="688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CERN</a:t>
              </a:r>
              <a:endParaRPr lang="en-US" i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Up-Down Arrow 15"/>
            <p:cNvSpPr/>
            <p:nvPr/>
          </p:nvSpPr>
          <p:spPr bwMode="auto">
            <a:xfrm rot="2071457">
              <a:off x="6436683" y="3510952"/>
              <a:ext cx="288032" cy="814947"/>
            </a:xfrm>
            <a:prstGeom prst="upDownArrow">
              <a:avLst/>
            </a:prstGeom>
            <a:solidFill>
              <a:srgbClr val="6E97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Left-Right Arrow 16"/>
            <p:cNvSpPr/>
            <p:nvPr/>
          </p:nvSpPr>
          <p:spPr bwMode="auto">
            <a:xfrm>
              <a:off x="4724640" y="2401950"/>
              <a:ext cx="1923104" cy="217509"/>
            </a:xfrm>
            <a:prstGeom prst="leftRightArrow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84227" y="2022619"/>
              <a:ext cx="1226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Software Development</a:t>
              </a:r>
            </a:p>
            <a:p>
              <a:pPr algn="ctr"/>
              <a:r>
                <a:rPr lang="en-US" sz="1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Tenant</a:t>
              </a:r>
              <a:endParaRPr lang="en-US" sz="12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7287" y="3173853"/>
              <a:ext cx="563333" cy="616667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4177926" y="3250194"/>
              <a:ext cx="1226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Software Development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Tenant</a:t>
              </a:r>
              <a:endParaRPr lang="en-US" sz="12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6266" y="2612910"/>
              <a:ext cx="576667" cy="60333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9203" y="2661819"/>
              <a:ext cx="563333" cy="616667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4682924" y="4461381"/>
              <a:ext cx="1226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Financial</a:t>
              </a:r>
            </a:p>
            <a:p>
              <a:pPr algn="ctr"/>
              <a:r>
                <a:rPr lang="en-US" sz="1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Tenant</a:t>
              </a:r>
              <a:endParaRPr lang="en-US" sz="12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47112" y="4329191"/>
              <a:ext cx="556667" cy="570000"/>
            </a:xfrm>
            <a:prstGeom prst="rect">
              <a:avLst/>
            </a:prstGeom>
          </p:spPr>
        </p:pic>
      </p:grp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05120" y="4498355"/>
            <a:ext cx="3515890" cy="151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4735" indent="-342900"/>
            <a:r>
              <a:rPr kumimoji="0" lang="en-US" sz="2163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Large Organization</a:t>
            </a:r>
            <a:r>
              <a:rPr lang="en-US" sz="2163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en-US" sz="2163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</a:br>
            <a:r>
              <a:rPr kumimoji="0" lang="en-US" sz="2163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with multiple tenants</a:t>
            </a:r>
          </a:p>
          <a:p>
            <a:pPr marL="394735" indent="-342900"/>
            <a:r>
              <a:rPr kumimoji="0" lang="en-US" altLang="zh-CN" sz="2163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Distinct Organizations’ Collaborative</a:t>
            </a:r>
            <a:r>
              <a:rPr kumimoji="0" lang="en-US" altLang="zh-CN" sz="2163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 tasks</a:t>
            </a:r>
            <a:endParaRPr kumimoji="0" lang="en-US" altLang="zh-CN" sz="2163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17382" y="5405392"/>
            <a:ext cx="252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Cloud Service Provider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0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741175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30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726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3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Tenant-Trust in </a:t>
            </a:r>
            <a:r>
              <a:rPr lang="en-US" sz="2903" b="1" kern="0" dirty="0" err="1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CoT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56481" y="829801"/>
                <a:ext cx="8226720" cy="51818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431800" indent="-3238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80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863600" indent="-287338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2pPr>
                <a:lvl3pPr marL="1295400" indent="-215900" algn="l" defTabSz="457200" rtl="0" eaLnBrk="0" fontAlgn="base" hangingPunct="0">
                  <a:spcBef>
                    <a:spcPct val="0"/>
                  </a:spcBef>
                  <a:spcAft>
                    <a:spcPts val="850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3pPr>
                <a:lvl4pPr marL="1727200" indent="-215900" algn="l" defTabSz="457200" rtl="0" eaLnBrk="0" fontAlgn="base" hangingPunct="0">
                  <a:spcBef>
                    <a:spcPct val="0"/>
                  </a:spcBef>
                  <a:spcAft>
                    <a:spcPts val="575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4pPr>
                <a:lvl5pPr marL="2159000" indent="-215900" algn="l" defTabSz="457200" rtl="0" eaLnBrk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5pPr>
                <a:lvl6pPr marL="26162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6pPr>
                <a:lvl7pPr marL="30734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7pPr>
                <a:lvl8pPr marL="35306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8pPr>
                <a:lvl9pPr marL="3987800" indent="-215900" algn="l" defTabSz="457200" rtl="0" fontAlgn="base" hangingPunct="0"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  <a:defRPr sz="20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>
                  <a:buSzPct val="90000"/>
                  <a:defRPr/>
                </a:pPr>
                <a:endParaRPr lang="en-US" sz="2177" kern="0" dirty="0" smtClean="0"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>
                  <a:buSzPct val="90000"/>
                  <a:buFont typeface="Wingdings" panose="05000000000000000000" pitchFamily="2" charset="2"/>
                  <a:buChar char="Ø"/>
                  <a:defRPr/>
                </a:pPr>
                <a:r>
                  <a:rPr lang="en-US" sz="2177" kern="0" dirty="0" smtClean="0">
                    <a:latin typeface="Calibri" panose="020F0502020204030204" pitchFamily="34" charset="0"/>
                    <a:ea typeface="ＭＳ Ｐゴシック" pitchFamily="34" charset="-128"/>
                  </a:rPr>
                  <a:t>Four trust types:</a:t>
                </a:r>
              </a:p>
              <a:p>
                <a:pPr lvl="1">
                  <a:buSzPct val="90000"/>
                  <a:buFont typeface="Wingdings" panose="05000000000000000000" pitchFamily="2" charset="2"/>
                  <a:buChar char="Ø"/>
                  <a:defRPr/>
                </a:pPr>
                <a:endParaRPr lang="en-US" sz="1200" b="1" i="1" kern="0" dirty="0" smtClean="0">
                  <a:latin typeface="Calibri" panose="020F0502020204030204" pitchFamily="34" charset="0"/>
                  <a:ea typeface="Cambria Math"/>
                </a:endParaRP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14:m>
                  <m:oMath xmlns:m="http://schemas.openxmlformats.org/officeDocument/2006/math">
                    <m:r>
                      <a:rPr lang="en-US" sz="1800" b="1" i="1" kern="0">
                        <a:latin typeface="Cambria Math" panose="02040503050406030204" pitchFamily="18" charset="0"/>
                        <a:ea typeface="Cambria Math"/>
                      </a:rPr>
                      <m:t>𝑻𝒚𝒑𝒆</m:t>
                    </m:r>
                    <m:r>
                      <a:rPr lang="en-US" sz="1800" b="1" i="1" ker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sz="1800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777" kern="0" dirty="0" smtClean="0">
                    <a:latin typeface="Calibri" panose="020F0502020204030204" pitchFamily="34" charset="0"/>
                    <a:ea typeface="ＭＳ Ｐゴシック" pitchFamily="34" charset="-128"/>
                  </a:rPr>
                  <a:t> </a:t>
                </a:r>
              </a:p>
              <a:p>
                <a:pPr lvl="2">
                  <a:buSzPct val="90000"/>
                  <a:buFont typeface="Wingdings" panose="05000000000000000000" pitchFamily="2" charset="2"/>
                  <a:buChar char="§"/>
                  <a:defRPr/>
                </a:pPr>
                <a:r>
                  <a:rPr lang="en-US" sz="1600" i="1" dirty="0" smtClean="0">
                    <a:latin typeface="Calibri" panose="020F0502020204030204" pitchFamily="34" charset="0"/>
                  </a:rPr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⊴</m:t>
                        </m:r>
                      </m:e>
                      <m:sub>
                        <m:r>
                          <a:rPr lang="en-US" sz="16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sSub>
                      <m:sSubPr>
                        <m:ctrlPr>
                          <a:rPr lang="en-US" sz="16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i="1" dirty="0">
                    <a:latin typeface="Calibri" panose="020F0502020204030204" pitchFamily="34" charset="0"/>
                  </a:rPr>
                  <a:t>, then 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1600" i="1" dirty="0">
                    <a:latin typeface="Calibri" panose="020F0502020204030204" pitchFamily="34" charset="0"/>
                  </a:rPr>
                  <a:t>is authorized to assign its users </a:t>
                </a:r>
                <a:r>
                  <a:rPr lang="en-US" sz="1600" i="1" dirty="0" smtClean="0">
                    <a:latin typeface="Calibri" panose="020F0502020204030204" pitchFamily="34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libri" panose="020F0502020204030204" pitchFamily="34" charset="0"/>
                  </a:rPr>
                  <a:t>’s </a:t>
                </a:r>
                <a:r>
                  <a:rPr lang="en-US" sz="1600" i="1" dirty="0">
                    <a:latin typeface="Calibri" panose="020F0502020204030204" pitchFamily="34" charset="0"/>
                  </a:rPr>
                  <a:t>roles. 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1600" i="1" dirty="0">
                    <a:latin typeface="Calibri" panose="020F0502020204030204" pitchFamily="34" charset="0"/>
                  </a:rPr>
                  <a:t>controls user assignments.</a:t>
                </a:r>
              </a:p>
              <a:p>
                <a:pPr lvl="2">
                  <a:buSzPct val="90000"/>
                  <a:buFont typeface="Wingdings" panose="05000000000000000000" pitchFamily="2" charset="2"/>
                  <a:buChar char="v"/>
                  <a:defRPr/>
                </a:pPr>
                <a:endParaRPr lang="en-US" sz="1600" i="1" kern="0" dirty="0" smtClean="0">
                  <a:solidFill>
                    <a:schemeClr val="accent2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 lvl="2">
                  <a:buSzPct val="90000"/>
                  <a:buFont typeface="Wingdings" panose="05000000000000000000" pitchFamily="2" charset="2"/>
                  <a:buChar char="v"/>
                  <a:defRPr/>
                </a:pPr>
                <a:endParaRPr lang="en-US" sz="1600" i="1" kern="0" dirty="0">
                  <a:solidFill>
                    <a:schemeClr val="accent2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 lvl="2">
                  <a:buSzPct val="90000"/>
                  <a:buFont typeface="Wingdings" panose="05000000000000000000" pitchFamily="2" charset="2"/>
                  <a:buChar char="v"/>
                  <a:defRPr/>
                </a:pPr>
                <a:endParaRPr lang="en-US" sz="1600" i="1" kern="0" dirty="0" smtClean="0">
                  <a:solidFill>
                    <a:schemeClr val="accent2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 lvl="2">
                  <a:buSzPct val="90000"/>
                  <a:buFont typeface="Wingdings" panose="05000000000000000000" pitchFamily="2" charset="2"/>
                  <a:buChar char="v"/>
                  <a:defRPr/>
                </a:pPr>
                <a:endParaRPr lang="en-US" sz="1600" i="1" kern="0" dirty="0" smtClean="0">
                  <a:solidFill>
                    <a:schemeClr val="accent2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 lvl="1">
                  <a:buSzPct val="90000"/>
                  <a:buFont typeface="Wingdings" panose="05000000000000000000" pitchFamily="2" charset="2"/>
                  <a:buChar char="v"/>
                  <a:defRPr/>
                </a:pPr>
                <a14:m>
                  <m:oMath xmlns:m="http://schemas.openxmlformats.org/officeDocument/2006/math">
                    <m:r>
                      <a:rPr lang="en-US" sz="1800" b="1" i="1" kern="0">
                        <a:latin typeface="Cambria Math" panose="02040503050406030204" pitchFamily="18" charset="0"/>
                        <a:ea typeface="Cambria Math"/>
                      </a:rPr>
                      <m:t>𝑻𝒚𝒑𝒆</m:t>
                    </m:r>
                    <m:r>
                      <a:rPr lang="en-US" sz="1800" b="1" i="1" ker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𝜻</m:t>
                    </m:r>
                    <m:r>
                      <a:rPr lang="en-US" sz="1800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b="1" kern="0" dirty="0">
                    <a:latin typeface="Calibri" panose="020F0502020204030204" pitchFamily="34" charset="0"/>
                    <a:ea typeface="Cambria Math"/>
                  </a:rPr>
                  <a:t> </a:t>
                </a:r>
                <a:endParaRPr lang="en-US" sz="1800" b="1" kern="0" dirty="0" smtClean="0">
                  <a:latin typeface="Calibri" panose="020F0502020204030204" pitchFamily="34" charset="0"/>
                  <a:ea typeface="Cambria Math"/>
                </a:endParaRPr>
              </a:p>
              <a:p>
                <a:pPr lvl="2">
                  <a:buSzPct val="90000"/>
                  <a:buFont typeface="Wingdings" panose="05000000000000000000" pitchFamily="2" charset="2"/>
                  <a:buChar char="§"/>
                  <a:defRPr/>
                </a:pPr>
                <a:r>
                  <a:rPr lang="en-US" sz="1600" i="1" dirty="0">
                    <a:latin typeface="Calibri" panose="020F0502020204030204" pitchFamily="34" charset="0"/>
                  </a:rPr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⊴</m:t>
                        </m:r>
                      </m:e>
                      <m:sub>
                        <m:r>
                          <a:rPr lang="en-US" sz="16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sub>
                    </m:sSub>
                    <m:sSub>
                      <m:sSubPr>
                        <m:ctrlPr>
                          <a:rPr lang="en-US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i="1" dirty="0">
                    <a:latin typeface="Calibri" panose="020F0502020204030204" pitchFamily="34" charset="0"/>
                  </a:rPr>
                  <a:t>, then 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1600" i="1" dirty="0">
                    <a:latin typeface="Calibri" panose="020F0502020204030204" pitchFamily="34" charset="0"/>
                  </a:rPr>
                  <a:t>is authorized to 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600" i="1" dirty="0">
                    <a:latin typeface="Calibri" panose="020F0502020204030204" pitchFamily="34" charset="0"/>
                  </a:rPr>
                  <a:t>’s </a:t>
                </a:r>
                <a:r>
                  <a:rPr lang="en-US" sz="1600" i="1" dirty="0" smtClean="0">
                    <a:latin typeface="Calibri" panose="020F0502020204030204" pitchFamily="34" charset="0"/>
                  </a:rPr>
                  <a:t>users to its roles.</a:t>
                </a:r>
                <a:r>
                  <a:rPr lang="en-US" sz="1600" i="1" dirty="0">
                    <a:latin typeface="Calibri" panose="020F0502020204030204" pitchFamily="34" charset="0"/>
                  </a:rPr>
                  <a:t> Tenant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i="1" dirty="0">
                    <a:latin typeface="Calibri" panose="020F0502020204030204" pitchFamily="34" charset="0"/>
                  </a:rPr>
                  <a:t> controls user assignments.</a:t>
                </a:r>
              </a:p>
              <a:p>
                <a:pPr lvl="1">
                  <a:buSzPct val="90000"/>
                  <a:defRPr/>
                </a:pPr>
                <a:endParaRPr lang="en-US" sz="1777" kern="0" dirty="0">
                  <a:solidFill>
                    <a:schemeClr val="accent2"/>
                  </a:solidFill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>
                  <a:buSzPct val="90000"/>
                  <a:defRPr/>
                </a:pPr>
                <a:endParaRPr lang="en-US" sz="816" kern="0" dirty="0"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>
                  <a:buSzPct val="90000"/>
                  <a:defRPr/>
                </a:pPr>
                <a:endParaRPr lang="en-US" sz="2177" kern="0" dirty="0"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>
                  <a:buSzPct val="90000"/>
                  <a:defRPr/>
                </a:pPr>
                <a:endParaRPr lang="en-US" sz="2177" kern="0" dirty="0"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>
                  <a:buSzPct val="90000"/>
                  <a:defRPr/>
                </a:pPr>
                <a:endParaRPr lang="en-US" sz="2177" kern="0" dirty="0"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 lvl="1">
                  <a:buSzPct val="90000"/>
                  <a:defRPr/>
                </a:pPr>
                <a:endParaRPr lang="en-US" sz="2177" kern="0" dirty="0"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 lvl="1">
                  <a:buSzPct val="90000"/>
                  <a:defRPr/>
                </a:pPr>
                <a:endParaRPr lang="en-US" sz="2177" kern="0" dirty="0"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 lvl="1">
                  <a:buSzPct val="90000"/>
                  <a:defRPr/>
                </a:pPr>
                <a:endParaRPr lang="en-US" sz="2177" kern="0" dirty="0"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 lvl="1">
                  <a:buSzPct val="90000"/>
                  <a:defRPr/>
                </a:pPr>
                <a:endParaRPr lang="en-US" sz="2177" kern="0" dirty="0">
                  <a:latin typeface="Calibri" panose="020F0502020204030204" pitchFamily="34" charset="0"/>
                  <a:ea typeface="ＭＳ Ｐゴシック" pitchFamily="34" charset="-128"/>
                </a:endParaRPr>
              </a:p>
              <a:p>
                <a:pPr lvl="1">
                  <a:buSzPct val="90000"/>
                  <a:defRPr/>
                </a:pPr>
                <a:endParaRPr lang="en-US" sz="2177" kern="0" dirty="0">
                  <a:latin typeface="Calibri" panose="020F0502020204030204" pitchFamily="34" charset="0"/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481" y="829801"/>
                <a:ext cx="8226720" cy="5181862"/>
              </a:xfrm>
              <a:prstGeom prst="rect">
                <a:avLst/>
              </a:prstGeom>
              <a:blipFill rotWithShape="0">
                <a:blip r:embed="rId2"/>
                <a:stretch>
                  <a:fillRect l="-445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134" y="2485805"/>
            <a:ext cx="3736534" cy="1463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134" y="4548405"/>
            <a:ext cx="3736534" cy="1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31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414726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kern="0" smtClean="0">
                              <a:solidFill>
                                <a:srgbClr val="46567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kern="0">
                              <a:solidFill>
                                <a:srgbClr val="46567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𝑴𝑻</m:t>
                          </m:r>
                          <m:r>
                            <a:rPr lang="en-US" sz="2900" b="1" i="1" kern="0">
                              <a:solidFill>
                                <a:srgbClr val="46567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kern="0">
                              <a:solidFill>
                                <a:srgbClr val="46567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𝑹𝑩𝑨𝑪</m:t>
                          </m:r>
                        </m:e>
                        <m:sub>
                          <m:r>
                            <a:rPr lang="en-US" sz="2900" b="1" i="1" kern="0">
                              <a:solidFill>
                                <a:srgbClr val="46567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2900" b="1" kern="0" dirty="0">
                  <a:solidFill>
                    <a:srgbClr val="465676"/>
                  </a:solidFill>
                  <a:latin typeface="Calibri" panose="020F0502020204030204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291042" y="1290767"/>
            <a:ext cx="5106461" cy="4270708"/>
            <a:chOff x="2356931" y="1814297"/>
            <a:chExt cx="5106461" cy="4270708"/>
          </a:xfrm>
        </p:grpSpPr>
        <p:grpSp>
          <p:nvGrpSpPr>
            <p:cNvPr id="10" name="Group 9"/>
            <p:cNvGrpSpPr/>
            <p:nvPr/>
          </p:nvGrpSpPr>
          <p:grpSpPr>
            <a:xfrm>
              <a:off x="2356931" y="1814297"/>
              <a:ext cx="5106461" cy="3931846"/>
              <a:chOff x="2356931" y="1814297"/>
              <a:chExt cx="5106461" cy="3931846"/>
            </a:xfrm>
          </p:grpSpPr>
          <p:cxnSp>
            <p:nvCxnSpPr>
              <p:cNvPr id="15" name="Straight Arrow Connector 14"/>
              <p:cNvCxnSpPr>
                <a:endCxn id="18" idx="6"/>
              </p:cNvCxnSpPr>
              <p:nvPr/>
            </p:nvCxnSpPr>
            <p:spPr bwMode="auto">
              <a:xfrm flipH="1">
                <a:off x="2868995" y="3776040"/>
                <a:ext cx="1097102" cy="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sp>
            <p:nvSpPr>
              <p:cNvPr id="16" name="Oval 15"/>
              <p:cNvSpPr/>
              <p:nvPr/>
            </p:nvSpPr>
            <p:spPr bwMode="auto">
              <a:xfrm>
                <a:off x="3864005" y="3337089"/>
                <a:ext cx="1197204" cy="183075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5634592" y="3213894"/>
                <a:ext cx="1828800" cy="113340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b="0" i="0" u="none" strike="noStrike" cap="none" normalizeH="0" baseline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2356931" y="3521516"/>
                <a:ext cx="512064" cy="509048"/>
              </a:xfrm>
              <a:prstGeom prst="ellipse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</p:txBody>
          </p:sp>
          <p:cxnSp>
            <p:nvCxnSpPr>
              <p:cNvPr id="19" name="Straight Arrow Connector 18"/>
              <p:cNvCxnSpPr>
                <a:stCxn id="17" idx="2"/>
                <a:endCxn id="43" idx="6"/>
              </p:cNvCxnSpPr>
              <p:nvPr/>
            </p:nvCxnSpPr>
            <p:spPr bwMode="auto">
              <a:xfrm flipH="1" flipV="1">
                <a:off x="4715413" y="3778474"/>
                <a:ext cx="919179" cy="2123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sp>
            <p:nvSpPr>
              <p:cNvPr id="20" name="Oval 19"/>
              <p:cNvSpPr/>
              <p:nvPr/>
            </p:nvSpPr>
            <p:spPr bwMode="auto">
              <a:xfrm>
                <a:off x="5783303" y="3530120"/>
                <a:ext cx="512064" cy="509048"/>
              </a:xfrm>
              <a:prstGeom prst="ellipse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9144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OPS</a:t>
                </a: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6786668" y="3542044"/>
                <a:ext cx="512064" cy="509048"/>
              </a:xfrm>
              <a:prstGeom prst="ellipse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9144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</a:t>
                </a:r>
              </a:p>
            </p:txBody>
          </p:sp>
          <p:cxnSp>
            <p:nvCxnSpPr>
              <p:cNvPr id="22" name="Straight Arrow Connector 21"/>
              <p:cNvCxnSpPr>
                <a:stCxn id="21" idx="2"/>
                <a:endCxn id="20" idx="6"/>
              </p:cNvCxnSpPr>
              <p:nvPr/>
            </p:nvCxnSpPr>
            <p:spPr bwMode="auto">
              <a:xfrm flipH="1" flipV="1">
                <a:off x="6295367" y="3784644"/>
                <a:ext cx="491301" cy="11924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6039335" y="4332492"/>
                <a:ext cx="10234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PRMS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17639" y="3517017"/>
                <a:ext cx="4965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4203349" y="2376598"/>
                <a:ext cx="512064" cy="509048"/>
              </a:xfrm>
              <a:prstGeom prst="ellipse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  <p:cxnSp>
            <p:nvCxnSpPr>
              <p:cNvPr id="26" name="Straight Arrow Connector 25"/>
              <p:cNvCxnSpPr>
                <a:stCxn id="25" idx="4"/>
                <a:endCxn id="16" idx="0"/>
              </p:cNvCxnSpPr>
              <p:nvPr/>
            </p:nvCxnSpPr>
            <p:spPr bwMode="auto">
              <a:xfrm>
                <a:off x="4459381" y="2885646"/>
                <a:ext cx="3226" cy="451443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triangle" w="lg" len="lg"/>
              </a:ln>
              <a:effectLst/>
            </p:spPr>
          </p:cxnSp>
          <p:cxnSp>
            <p:nvCxnSpPr>
              <p:cNvPr id="27" name="Straight Arrow Connector 26"/>
              <p:cNvCxnSpPr>
                <a:stCxn id="25" idx="5"/>
                <a:endCxn id="21" idx="1"/>
              </p:cNvCxnSpPr>
              <p:nvPr/>
            </p:nvCxnSpPr>
            <p:spPr bwMode="auto">
              <a:xfrm>
                <a:off x="4640423" y="2811098"/>
                <a:ext cx="2221235" cy="805494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triangle" w="lg" len="lg"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4364198" y="2906117"/>
                <a:ext cx="4965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64667" y="2895969"/>
                <a:ext cx="4965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OO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>
                <a:off x="4094762" y="2079005"/>
                <a:ext cx="741245" cy="0"/>
              </a:xfrm>
              <a:prstGeom prst="line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Arrow Connector 30"/>
              <p:cNvCxnSpPr>
                <a:endCxn id="25" idx="7"/>
              </p:cNvCxnSpPr>
              <p:nvPr/>
            </p:nvCxnSpPr>
            <p:spPr bwMode="auto">
              <a:xfrm flipH="1">
                <a:off x="4640423" y="2079005"/>
                <a:ext cx="189580" cy="372141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triangle" w="lg" len="lg"/>
              </a:ln>
              <a:effectLst/>
            </p:spPr>
          </p:cxnSp>
          <p:cxnSp>
            <p:nvCxnSpPr>
              <p:cNvPr id="32" name="Straight Arrow Connector 31"/>
              <p:cNvCxnSpPr>
                <a:endCxn id="25" idx="1"/>
              </p:cNvCxnSpPr>
              <p:nvPr/>
            </p:nvCxnSpPr>
            <p:spPr bwMode="auto">
              <a:xfrm>
                <a:off x="4088758" y="2079005"/>
                <a:ext cx="189581" cy="372141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4226674" y="1814297"/>
                <a:ext cx="5085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Straight Arrow Connector 33"/>
              <p:cNvCxnSpPr>
                <a:stCxn id="25" idx="3"/>
                <a:endCxn id="18" idx="7"/>
              </p:cNvCxnSpPr>
              <p:nvPr/>
            </p:nvCxnSpPr>
            <p:spPr bwMode="auto">
              <a:xfrm flipH="1">
                <a:off x="2794005" y="2811098"/>
                <a:ext cx="1484334" cy="784966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triangle" w="lg" len="lg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>
                <a:off x="3257295" y="2912127"/>
                <a:ext cx="4965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Straight Arrow Connector 35"/>
              <p:cNvCxnSpPr>
                <a:stCxn id="42" idx="0"/>
              </p:cNvCxnSpPr>
              <p:nvPr/>
            </p:nvCxnSpPr>
            <p:spPr bwMode="auto">
              <a:xfrm flipV="1">
                <a:off x="4459381" y="4051092"/>
                <a:ext cx="0" cy="432974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3156816" y="3513925"/>
                <a:ext cx="4965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UA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 bwMode="auto">
              <a:xfrm>
                <a:off x="4106432" y="5481834"/>
                <a:ext cx="722516" cy="0"/>
              </a:xfrm>
              <a:prstGeom prst="line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 flipV="1">
                <a:off x="4112437" y="5121438"/>
                <a:ext cx="183577" cy="364938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40" name="TextBox 39"/>
              <p:cNvSpPr txBox="1"/>
              <p:nvPr/>
            </p:nvSpPr>
            <p:spPr>
              <a:xfrm>
                <a:off x="4280035" y="5438366"/>
                <a:ext cx="4495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RH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 bwMode="auto">
              <a:xfrm flipH="1" flipV="1">
                <a:off x="4658098" y="5121438"/>
                <a:ext cx="170850" cy="364939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triangle" w="lg" len="lg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/>
                  <p:cNvSpPr/>
                  <p:nvPr/>
                </p:nvSpPr>
                <p:spPr bwMode="auto">
                  <a:xfrm>
                    <a:off x="4203349" y="4484066"/>
                    <a:ext cx="512064" cy="5090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r" defTabSz="457200" rtl="0" eaLnBrk="1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Wingdings" charset="2"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600" b="0" i="1" u="none" strike="noStrike" cap="none" normalizeH="0" baseline="0" dirty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normalizeH="0" baseline="0" dirty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kumimoji="0" lang="en-US" sz="1600" b="0" i="1" u="none" strike="noStrike" cap="none" normalizeH="0" baseline="0" dirty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𝑝𝑢𝑏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600" b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8" name="Oval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203349" y="4484066"/>
                    <a:ext cx="512064" cy="509048"/>
                  </a:xfrm>
                  <a:prstGeom prst="ellipse">
                    <a:avLst/>
                  </a:prstGeom>
                  <a:blipFill rotWithShape="0">
                    <a:blip r:embed="rId3"/>
                    <a:stretch>
                      <a:fillRect r="-4598"/>
                    </a:stretch>
                  </a:blipFill>
                  <a:ln w="158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/>
                  <p:cNvSpPr/>
                  <p:nvPr/>
                </p:nvSpPr>
                <p:spPr bwMode="auto">
                  <a:xfrm>
                    <a:off x="4203349" y="3523950"/>
                    <a:ext cx="512064" cy="5090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r" defTabSz="457200" rtl="0" eaLnBrk="1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Wingdings" charset="2"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600" b="0" i="1" u="none" strike="noStrike" cap="none" normalizeH="0" baseline="0" dirty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normalizeH="0" baseline="0" dirty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kumimoji="0" lang="en-US" sz="1600" b="0" i="1" u="none" strike="noStrike" cap="none" normalizeH="0" baseline="0" dirty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𝑝𝑟𝑣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600" b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7" name="Oval 10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203349" y="3523950"/>
                    <a:ext cx="512064" cy="509048"/>
                  </a:xfrm>
                  <a:prstGeom prst="ellipse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158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TextBox 43"/>
              <p:cNvSpPr txBox="1"/>
              <p:nvPr/>
            </p:nvSpPr>
            <p:spPr>
              <a:xfrm>
                <a:off x="3089009" y="4136305"/>
                <a:ext cx="10234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Roles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 bwMode="auto">
            <a:xfrm>
              <a:off x="3532146" y="5808006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939213" y="5808006"/>
              <a:ext cx="1644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Many-to-one relation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5481890" y="5808006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4871331" y="5808006"/>
              <a:ext cx="1679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Many-to-many relation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3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32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414726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 kern="0" smtClean="0">
                            <a:solidFill>
                              <a:srgbClr val="46567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1" i="1" kern="0">
                            <a:solidFill>
                              <a:srgbClr val="46567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𝑴𝑻</m:t>
                        </m:r>
                        <m:r>
                          <a:rPr lang="en-US" sz="2900" b="1" i="1" kern="0">
                            <a:solidFill>
                              <a:srgbClr val="46567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900" b="1" i="1" kern="0">
                            <a:solidFill>
                              <a:srgbClr val="46567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𝑹𝑩𝑨𝑪</m:t>
                        </m:r>
                      </m:e>
                      <m:sub>
                        <m:r>
                          <a:rPr lang="en-US" sz="2900" b="1" i="1" kern="0">
                            <a:solidFill>
                              <a:srgbClr val="46567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900" b="1" kern="0" dirty="0" smtClean="0">
                    <a:solidFill>
                      <a:srgbClr val="465676"/>
                    </a:solidFill>
                    <a:latin typeface="Calibri" panose="020F0502020204030204" pitchFamily="34" charset="0"/>
                    <a:ea typeface="ＭＳ Ｐゴシック" charset="-128"/>
                    <a:cs typeface="ＭＳ Ｐゴシック" charset="-128"/>
                  </a:rPr>
                  <a:t> Role Hierarchy</a:t>
                </a:r>
                <a:endParaRPr lang="en-US" sz="2900" b="1" kern="0" dirty="0">
                  <a:solidFill>
                    <a:srgbClr val="465676"/>
                  </a:solidFill>
                  <a:latin typeface="Calibri" panose="020F0502020204030204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blipFill rotWithShape="0">
                <a:blip r:embed="rId2"/>
                <a:stretch>
                  <a:fillRect t="-2941" b="-21569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776041" y="1769204"/>
            <a:ext cx="5774800" cy="3699044"/>
            <a:chOff x="2200275" y="1815503"/>
            <a:chExt cx="5774800" cy="36990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304907" y="1815503"/>
                  <a:ext cx="1549138" cy="404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𝑃𝑢𝑏𝑙𝑖𝑐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𝑅𝑜𝑙𝑒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4907" y="1815503"/>
                  <a:ext cx="1549138" cy="40421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299" r="-23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291579" y="2872949"/>
                  <a:ext cx="1653617" cy="393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𝑃𝑢𝑏𝑙𝑖𝑐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𝑅𝑜𝑙𝑒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1579" y="2872949"/>
                  <a:ext cx="1653617" cy="3931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06" b="-1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>
              <a:stCxn id="46" idx="2"/>
              <a:endCxn id="47" idx="0"/>
            </p:cNvCxnSpPr>
            <p:nvPr/>
          </p:nvCxnSpPr>
          <p:spPr bwMode="auto">
            <a:xfrm>
              <a:off x="5079476" y="2219716"/>
              <a:ext cx="1038912" cy="65323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176833" y="2872949"/>
                  <a:ext cx="1649691" cy="404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𝑃𝑟𝑖𝑣𝑎𝑡𝑒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𝑅𝑜𝑙𝑒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833" y="2872949"/>
                  <a:ext cx="1649691" cy="40421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667" r="-29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/>
            <p:cNvCxnSpPr>
              <a:stCxn id="46" idx="2"/>
              <a:endCxn id="49" idx="0"/>
            </p:cNvCxnSpPr>
            <p:nvPr/>
          </p:nvCxnSpPr>
          <p:spPr bwMode="auto">
            <a:xfrm flipH="1">
              <a:off x="4001679" y="2219716"/>
              <a:ext cx="1077797" cy="65323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47" idx="2"/>
            </p:cNvCxnSpPr>
            <p:nvPr/>
          </p:nvCxnSpPr>
          <p:spPr bwMode="auto">
            <a:xfrm flipH="1">
              <a:off x="5026058" y="3266070"/>
              <a:ext cx="1092330" cy="69719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6368656" y="3967447"/>
                  <a:ext cx="1606419" cy="393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𝑃𝑢𝑏𝑙𝑖𝑐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𝑅𝑜𝑙𝑒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8656" y="3967447"/>
                  <a:ext cx="1606419" cy="3931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788" r="-379"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/>
            <p:cNvCxnSpPr>
              <a:stCxn id="47" idx="2"/>
              <a:endCxn id="52" idx="0"/>
            </p:cNvCxnSpPr>
            <p:nvPr/>
          </p:nvCxnSpPr>
          <p:spPr bwMode="auto">
            <a:xfrm>
              <a:off x="6118388" y="3266070"/>
              <a:ext cx="1053478" cy="70137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200275" y="3962024"/>
                  <a:ext cx="1702389" cy="404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𝑃𝑟𝑖𝑣𝑎𝑡𝑒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𝑅𝑜𝑙𝑒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275" y="3962024"/>
                  <a:ext cx="1702389" cy="40421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643" r="-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/>
            <p:cNvCxnSpPr>
              <a:stCxn id="49" idx="2"/>
              <a:endCxn id="54" idx="0"/>
            </p:cNvCxnSpPr>
            <p:nvPr/>
          </p:nvCxnSpPr>
          <p:spPr bwMode="auto">
            <a:xfrm flipH="1">
              <a:off x="3051470" y="3277162"/>
              <a:ext cx="950209" cy="68486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267985" y="3963262"/>
                  <a:ext cx="1690900" cy="393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𝑃𝑟𝑖𝑣𝑎𝑡𝑒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𝑅𝑜𝑙𝑒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985" y="3963262"/>
                  <a:ext cx="1690900" cy="3931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054" r="-2166" b="-1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291579" y="5121426"/>
                  <a:ext cx="1731390" cy="393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𝑃𝑟𝑖𝑣𝑎𝑡𝑒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𝑅𝑜𝑙𝑒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1579" y="5121426"/>
                  <a:ext cx="1731390" cy="39312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521" r="-704" b="-1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/>
            <p:cNvCxnSpPr>
              <a:stCxn id="52" idx="2"/>
              <a:endCxn id="57" idx="0"/>
            </p:cNvCxnSpPr>
            <p:nvPr/>
          </p:nvCxnSpPr>
          <p:spPr bwMode="auto">
            <a:xfrm flipH="1">
              <a:off x="6157274" y="4360568"/>
              <a:ext cx="1014592" cy="76085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56" idx="2"/>
              <a:endCxn id="57" idx="0"/>
            </p:cNvCxnSpPr>
            <p:nvPr/>
          </p:nvCxnSpPr>
          <p:spPr bwMode="auto">
            <a:xfrm>
              <a:off x="5113435" y="4356383"/>
              <a:ext cx="1043839" cy="76504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831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33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414726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 kern="0" smtClean="0">
                            <a:solidFill>
                              <a:srgbClr val="46567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1" i="1" kern="0">
                            <a:solidFill>
                              <a:srgbClr val="46567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𝑴𝑻</m:t>
                        </m:r>
                        <m:r>
                          <a:rPr lang="en-US" sz="2900" b="1" i="1" kern="0">
                            <a:solidFill>
                              <a:srgbClr val="46567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900" b="1" i="1" kern="0">
                            <a:solidFill>
                              <a:srgbClr val="46567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𝑹𝑩𝑨𝑪</m:t>
                        </m:r>
                      </m:e>
                      <m:sub>
                        <m:r>
                          <a:rPr lang="en-US" sz="2900" b="1" i="1" kern="0">
                            <a:solidFill>
                              <a:srgbClr val="46567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900" b="1" kern="0" dirty="0" smtClean="0">
                    <a:solidFill>
                      <a:srgbClr val="465676"/>
                    </a:solidFill>
                    <a:latin typeface="Calibri" panose="020F0502020204030204" pitchFamily="34" charset="0"/>
                    <a:ea typeface="ＭＳ Ｐゴシック" charset="-128"/>
                    <a:cs typeface="ＭＳ Ｐゴシック" charset="-128"/>
                  </a:rPr>
                  <a:t> Use Case</a:t>
                </a:r>
                <a:endParaRPr lang="en-US" sz="2900" b="1" kern="0" dirty="0">
                  <a:solidFill>
                    <a:srgbClr val="465676"/>
                  </a:solidFill>
                  <a:latin typeface="Calibri" panose="020F0502020204030204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blipFill rotWithShape="0">
                <a:blip r:embed="rId2"/>
                <a:stretch>
                  <a:fillRect t="-2941" b="-21569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85" y="996180"/>
            <a:ext cx="6790590" cy="49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34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414726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kern="0" smtClean="0">
                              <a:solidFill>
                                <a:srgbClr val="46567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kern="0">
                              <a:solidFill>
                                <a:srgbClr val="46567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𝑴𝑻</m:t>
                          </m:r>
                          <m:r>
                            <a:rPr lang="en-US" sz="2900" b="1" i="1" kern="0">
                              <a:solidFill>
                                <a:srgbClr val="46567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kern="0">
                              <a:solidFill>
                                <a:srgbClr val="46567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𝑹𝑨𝑩𝑨𝑪</m:t>
                          </m:r>
                        </m:e>
                        <m:sub>
                          <m:r>
                            <a:rPr lang="en-US" sz="2900" b="1" i="1" kern="0">
                              <a:solidFill>
                                <a:srgbClr val="46567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2900" b="1" kern="0" dirty="0">
                  <a:solidFill>
                    <a:srgbClr val="465676"/>
                  </a:solidFill>
                  <a:latin typeface="Calibri" panose="020F0502020204030204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2043369" y="1095356"/>
            <a:ext cx="5287672" cy="4693210"/>
            <a:chOff x="2447152" y="1569727"/>
            <a:chExt cx="5287672" cy="4693210"/>
          </a:xfrm>
        </p:grpSpPr>
        <p:sp>
          <p:nvSpPr>
            <p:cNvPr id="46" name="TextBox 45"/>
            <p:cNvSpPr txBox="1"/>
            <p:nvPr/>
          </p:nvSpPr>
          <p:spPr>
            <a:xfrm>
              <a:off x="3273665" y="2350661"/>
              <a:ext cx="1036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uattOwner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96259" y="2350661"/>
              <a:ext cx="1036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oattOwner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Straight Arrow Connector 47"/>
            <p:cNvCxnSpPr>
              <a:endCxn id="51" idx="6"/>
            </p:cNvCxnSpPr>
            <p:nvPr/>
          </p:nvCxnSpPr>
          <p:spPr bwMode="auto">
            <a:xfrm flipH="1">
              <a:off x="3037777" y="3771860"/>
              <a:ext cx="1097102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49" name="Oval 48"/>
            <p:cNvSpPr/>
            <p:nvPr/>
          </p:nvSpPr>
          <p:spPr bwMode="auto">
            <a:xfrm>
              <a:off x="4032787" y="3332909"/>
              <a:ext cx="1197204" cy="183075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803374" y="3209714"/>
              <a:ext cx="1828800" cy="113340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525713" y="3517336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cxnSp>
          <p:nvCxnSpPr>
            <p:cNvPr id="52" name="Straight Arrow Connector 51"/>
            <p:cNvCxnSpPr>
              <a:stCxn id="50" idx="2"/>
              <a:endCxn id="72" idx="6"/>
            </p:cNvCxnSpPr>
            <p:nvPr/>
          </p:nvCxnSpPr>
          <p:spPr bwMode="auto">
            <a:xfrm flipH="1" flipV="1">
              <a:off x="4884195" y="3774294"/>
              <a:ext cx="919179" cy="2123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53" name="Oval 52"/>
            <p:cNvSpPr/>
            <p:nvPr/>
          </p:nvSpPr>
          <p:spPr bwMode="auto">
            <a:xfrm>
              <a:off x="5952085" y="3525940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OPS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955450" y="3537864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</a:p>
          </p:txBody>
        </p:sp>
        <p:cxnSp>
          <p:nvCxnSpPr>
            <p:cNvPr id="55" name="Straight Arrow Connector 54"/>
            <p:cNvCxnSpPr>
              <a:stCxn id="54" idx="2"/>
              <a:endCxn id="53" idx="6"/>
            </p:cNvCxnSpPr>
            <p:nvPr/>
          </p:nvCxnSpPr>
          <p:spPr bwMode="auto">
            <a:xfrm flipH="1" flipV="1">
              <a:off x="6464149" y="3780464"/>
              <a:ext cx="491301" cy="11924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6208117" y="4328312"/>
              <a:ext cx="1023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PRMS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86421" y="3512837"/>
              <a:ext cx="4965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372131" y="2372418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cxnSp>
          <p:nvCxnSpPr>
            <p:cNvPr id="59" name="Straight Arrow Connector 58"/>
            <p:cNvCxnSpPr>
              <a:stCxn id="58" idx="4"/>
              <a:endCxn id="49" idx="0"/>
            </p:cNvCxnSpPr>
            <p:nvPr/>
          </p:nvCxnSpPr>
          <p:spPr bwMode="auto">
            <a:xfrm>
              <a:off x="4628163" y="2881466"/>
              <a:ext cx="3226" cy="451443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60" name="Straight Arrow Connector 59"/>
            <p:cNvCxnSpPr>
              <a:stCxn id="58" idx="5"/>
              <a:endCxn id="54" idx="1"/>
            </p:cNvCxnSpPr>
            <p:nvPr/>
          </p:nvCxnSpPr>
          <p:spPr bwMode="auto">
            <a:xfrm>
              <a:off x="4809205" y="2806918"/>
              <a:ext cx="2221235" cy="805494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4532980" y="2901937"/>
              <a:ext cx="4965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33449" y="2891789"/>
              <a:ext cx="4965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OO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Straight Arrow Connector 62"/>
            <p:cNvCxnSpPr>
              <a:stCxn id="58" idx="3"/>
              <a:endCxn id="51" idx="7"/>
            </p:cNvCxnSpPr>
            <p:nvPr/>
          </p:nvCxnSpPr>
          <p:spPr bwMode="auto">
            <a:xfrm flipH="1">
              <a:off x="2962787" y="2806918"/>
              <a:ext cx="1484334" cy="784966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3426077" y="2907947"/>
              <a:ext cx="4965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>
              <a:stCxn id="71" idx="0"/>
            </p:cNvCxnSpPr>
            <p:nvPr/>
          </p:nvCxnSpPr>
          <p:spPr bwMode="auto">
            <a:xfrm flipV="1">
              <a:off x="4628163" y="4046912"/>
              <a:ext cx="0" cy="432974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3325598" y="3509745"/>
              <a:ext cx="4965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UA</a:t>
              </a:r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>
              <a:off x="4275214" y="5473122"/>
              <a:ext cx="722516" cy="0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4281219" y="5117258"/>
              <a:ext cx="183577" cy="364938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4448817" y="5415386"/>
              <a:ext cx="449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RH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 flipH="1" flipV="1">
              <a:off x="4826880" y="5117258"/>
              <a:ext cx="170850" cy="364939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Oval 70"/>
                <p:cNvSpPr/>
                <p:nvPr/>
              </p:nvSpPr>
              <p:spPr bwMode="auto">
                <a:xfrm>
                  <a:off x="4372131" y="4479886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kumimoji="0" lang="en-US" sz="16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𝑝𝑢𝑏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8" name="Oval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72131" y="4479886"/>
                  <a:ext cx="512064" cy="509048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 r="-5747"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Oval 71"/>
                <p:cNvSpPr/>
                <p:nvPr/>
              </p:nvSpPr>
              <p:spPr bwMode="auto">
                <a:xfrm>
                  <a:off x="4372131" y="3519770"/>
                  <a:ext cx="512064" cy="509048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kumimoji="0" lang="en-US" sz="16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𝑝𝑟𝑣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7" name="Oval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72131" y="3519770"/>
                  <a:ext cx="512064" cy="509048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Box 72"/>
            <p:cNvSpPr txBox="1"/>
            <p:nvPr/>
          </p:nvSpPr>
          <p:spPr>
            <a:xfrm>
              <a:off x="3257791" y="4132125"/>
              <a:ext cx="1023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Roles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" name="Straight Arrow Connector 73"/>
            <p:cNvCxnSpPr>
              <a:stCxn id="58" idx="2"/>
              <a:endCxn id="75" idx="3"/>
            </p:cNvCxnSpPr>
            <p:nvPr/>
          </p:nvCxnSpPr>
          <p:spPr bwMode="auto">
            <a:xfrm flipH="1">
              <a:off x="3070322" y="2626942"/>
              <a:ext cx="1301809" cy="5434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75" name="Rounded Rectangle 74"/>
            <p:cNvSpPr/>
            <p:nvPr/>
          </p:nvSpPr>
          <p:spPr bwMode="auto">
            <a:xfrm>
              <a:off x="2493168" y="2450208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UATT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 bwMode="auto">
            <a:xfrm>
              <a:off x="6919679" y="2449417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ATT</a:t>
              </a:r>
            </a:p>
          </p:txBody>
        </p:sp>
        <p:cxnSp>
          <p:nvCxnSpPr>
            <p:cNvPr id="77" name="Straight Arrow Connector 76"/>
            <p:cNvCxnSpPr>
              <a:stCxn id="58" idx="6"/>
              <a:endCxn id="76" idx="1"/>
            </p:cNvCxnSpPr>
            <p:nvPr/>
          </p:nvCxnSpPr>
          <p:spPr bwMode="auto">
            <a:xfrm>
              <a:off x="4884195" y="2626942"/>
              <a:ext cx="2035484" cy="4643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78" name="Straight Arrow Connector 77"/>
            <p:cNvCxnSpPr>
              <a:stCxn id="75" idx="2"/>
              <a:endCxn id="51" idx="0"/>
            </p:cNvCxnSpPr>
            <p:nvPr/>
          </p:nvCxnSpPr>
          <p:spPr bwMode="auto">
            <a:xfrm>
              <a:off x="2781745" y="2814543"/>
              <a:ext cx="0" cy="702793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79" name="Straight Arrow Connector 78"/>
            <p:cNvCxnSpPr>
              <a:stCxn id="76" idx="2"/>
              <a:endCxn id="54" idx="0"/>
            </p:cNvCxnSpPr>
            <p:nvPr/>
          </p:nvCxnSpPr>
          <p:spPr bwMode="auto">
            <a:xfrm>
              <a:off x="7208256" y="2813752"/>
              <a:ext cx="3226" cy="724112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  <p:sp>
          <p:nvSpPr>
            <p:cNvPr id="80" name="Rounded Rectangle 79"/>
            <p:cNvSpPr/>
            <p:nvPr/>
          </p:nvSpPr>
          <p:spPr bwMode="auto">
            <a:xfrm>
              <a:off x="4353361" y="1569727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TATT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1" name="Straight Arrow Connector 80"/>
            <p:cNvCxnSpPr>
              <a:stCxn id="80" idx="2"/>
              <a:endCxn id="58" idx="0"/>
            </p:cNvCxnSpPr>
            <p:nvPr/>
          </p:nvCxnSpPr>
          <p:spPr bwMode="auto">
            <a:xfrm flipH="1">
              <a:off x="4628163" y="1934062"/>
              <a:ext cx="13775" cy="438356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>
              <a:off x="5221096" y="5800718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83" name="TextBox 82"/>
            <p:cNvSpPr txBox="1"/>
            <p:nvPr/>
          </p:nvSpPr>
          <p:spPr>
            <a:xfrm>
              <a:off x="4628163" y="5800718"/>
              <a:ext cx="1644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Many-to-one relation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666008" y="5802743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6055449" y="5802743"/>
              <a:ext cx="1679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Many-to-many relation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>
              <a:off x="2678702" y="5794231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triangl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2447152" y="5802743"/>
              <a:ext cx="942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 bwMode="auto">
            <a:xfrm>
              <a:off x="3793811" y="5792760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3200878" y="5801272"/>
              <a:ext cx="164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Many-to-one</a:t>
              </a:r>
            </a:p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atomic-valued function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2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94721" y="968041"/>
            <a:ext cx="8226720" cy="518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522727" lvl="1" indent="0">
              <a:buSzPct val="90000"/>
              <a:buNone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kern="0" dirty="0">
                <a:latin typeface="Calibri" panose="020F0502020204030204" pitchFamily="34" charset="0"/>
                <a:ea typeface="ＭＳ Ｐゴシック" pitchFamily="34" charset="-128"/>
              </a:rPr>
              <a:t>Adding Identity federation to OpenStack cloud, multiple identity providers can federate their users to an OpenStack cloud.</a:t>
            </a: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sz="998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998" dirty="0">
              <a:latin typeface="Calibri" panose="020F0502020204030204" pitchFamily="34" charset="0"/>
            </a:endParaRPr>
          </a:p>
          <a:p>
            <a:pPr lvl="1">
              <a:buSzPct val="90000"/>
              <a:defRPr/>
            </a:pPr>
            <a:r>
              <a:rPr lang="en-US" sz="998" dirty="0">
                <a:latin typeface="Calibri" panose="020F0502020204030204" pitchFamily="34" charset="0"/>
              </a:rPr>
              <a:t>CHADWK. (2014). Adding Federated Identity Management to OpenStack. Journal of Grid Computing, 2014.</a:t>
            </a: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089" kern="0" dirty="0"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Cambria Math"/>
            </a:endParaRPr>
          </a:p>
          <a:p>
            <a:pPr>
              <a:buSzPct val="90000"/>
              <a:defRPr/>
            </a:pPr>
            <a:endParaRPr lang="en-US" sz="254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54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sz="254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90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90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90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35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Openstack Federation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0863" y="2071399"/>
            <a:ext cx="7627280" cy="3514538"/>
            <a:chOff x="878380" y="1004678"/>
            <a:chExt cx="8408546" cy="3874534"/>
          </a:xfrm>
        </p:grpSpPr>
        <p:pic>
          <p:nvPicPr>
            <p:cNvPr id="10" name="Content Placeholder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80" y="3412349"/>
              <a:ext cx="1523717" cy="1466863"/>
            </a:xfrm>
            <a:prstGeom prst="rect">
              <a:avLst/>
            </a:prstGeom>
          </p:spPr>
        </p:pic>
        <p:sp>
          <p:nvSpPr>
            <p:cNvPr id="19" name="Left-Right Arrow 18"/>
            <p:cNvSpPr/>
            <p:nvPr/>
          </p:nvSpPr>
          <p:spPr bwMode="auto">
            <a:xfrm>
              <a:off x="3029418" y="1185617"/>
              <a:ext cx="4060410" cy="792206"/>
            </a:xfrm>
            <a:prstGeom prst="leftRightArrow">
              <a:avLst/>
            </a:prstGeom>
            <a:solidFill>
              <a:srgbClr val="BDD7EE"/>
            </a:solidFill>
            <a:ln w="9525" cap="flat" cmpd="sng" algn="ctr">
              <a:solidFill>
                <a:srgbClr val="BDD7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147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en-US" sz="1633" dirty="0">
                  <a:latin typeface="Calibri" panose="020F0502020204030204" pitchFamily="34" charset="0"/>
                </a:rPr>
                <a:t>Trust</a:t>
              </a:r>
            </a:p>
          </p:txBody>
        </p:sp>
        <p:sp>
          <p:nvSpPr>
            <p:cNvPr id="28" name="Cloud 27"/>
            <p:cNvSpPr>
              <a:spLocks noChangeAspect="1"/>
            </p:cNvSpPr>
            <p:nvPr/>
          </p:nvSpPr>
          <p:spPr>
            <a:xfrm>
              <a:off x="888532" y="1004678"/>
              <a:ext cx="1827378" cy="1266193"/>
            </a:xfrm>
            <a:prstGeom prst="cloud">
              <a:avLst/>
            </a:prstGeom>
            <a:solidFill>
              <a:srgbClr val="4B91D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/>
              <a:r>
                <a:rPr lang="en-US" sz="1633">
                  <a:solidFill>
                    <a:schemeClr val="bg1"/>
                  </a:solidFill>
                  <a:latin typeface="Calibri" panose="020F0502020204030204" pitchFamily="34" charset="0"/>
                </a:rPr>
                <a:t>Identity Provider</a:t>
              </a:r>
              <a:endParaRPr lang="en-US" sz="1633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 defTabSz="829452">
                <a:defRPr/>
              </a:pPr>
              <a:endParaRPr lang="en-US" sz="1270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Cloud 28"/>
            <p:cNvSpPr>
              <a:spLocks noChangeAspect="1"/>
            </p:cNvSpPr>
            <p:nvPr/>
          </p:nvSpPr>
          <p:spPr>
            <a:xfrm>
              <a:off x="7459548" y="1033813"/>
              <a:ext cx="1827378" cy="1266193"/>
            </a:xfrm>
            <a:prstGeom prst="cloud">
              <a:avLst/>
            </a:prstGeom>
            <a:solidFill>
              <a:srgbClr val="4B91D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/>
              <a:endParaRPr lang="en-US" sz="1633" dirty="0">
                <a:latin typeface="Calibri" panose="020F0502020204030204" pitchFamily="34" charset="0"/>
              </a:endParaRPr>
            </a:p>
            <a:p>
              <a:pPr algn="ctr" defTabSz="829452"/>
              <a:r>
                <a:rPr lang="en-US" sz="1633" dirty="0">
                  <a:solidFill>
                    <a:schemeClr val="bg1"/>
                  </a:solidFill>
                  <a:latin typeface="Calibri" panose="020F0502020204030204" pitchFamily="34" charset="0"/>
                </a:rPr>
                <a:t>Service Provider</a:t>
              </a:r>
            </a:p>
            <a:p>
              <a:pPr algn="ctr" defTabSz="829452"/>
              <a:endParaRPr lang="en-US" sz="1633" dirty="0">
                <a:latin typeface="Calibri" panose="020F0502020204030204" pitchFamily="34" charset="0"/>
              </a:endParaRPr>
            </a:p>
            <a:p>
              <a:pPr algn="ctr" defTabSz="829452">
                <a:defRPr/>
              </a:pPr>
              <a:endParaRPr lang="en-US" sz="1270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52200" y="4087857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33" dirty="0">
              <a:latin typeface="Calibri" panose="020F050202020403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173006" y="2954127"/>
            <a:ext cx="4381874" cy="130123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ED7A2C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40" name="Oval 39"/>
          <p:cNvSpPr/>
          <p:nvPr/>
        </p:nvSpPr>
        <p:spPr>
          <a:xfrm>
            <a:off x="3035581" y="3801974"/>
            <a:ext cx="165888" cy="165888"/>
          </a:xfrm>
          <a:prstGeom prst="ellipse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29452">
              <a:defRPr/>
            </a:pPr>
            <a:r>
              <a:rPr lang="en-US" sz="1270" kern="0" dirty="0">
                <a:solidFill>
                  <a:srgbClr val="ED7D3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2173007" y="3063633"/>
            <a:ext cx="4613062" cy="140612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ED7A2C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42" name="Oval 41"/>
          <p:cNvSpPr/>
          <p:nvPr/>
        </p:nvSpPr>
        <p:spPr>
          <a:xfrm>
            <a:off x="3778750" y="3801974"/>
            <a:ext cx="165888" cy="165888"/>
          </a:xfrm>
          <a:prstGeom prst="ellipse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29452">
              <a:defRPr/>
            </a:pPr>
            <a:r>
              <a:rPr lang="en-US" sz="1270" kern="0" dirty="0">
                <a:solidFill>
                  <a:srgbClr val="ED7D3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2173007" y="3162925"/>
            <a:ext cx="4923620" cy="152359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ED7A2C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53" name="Oval 52"/>
          <p:cNvSpPr/>
          <p:nvPr/>
        </p:nvSpPr>
        <p:spPr>
          <a:xfrm>
            <a:off x="4500669" y="3801974"/>
            <a:ext cx="165888" cy="165888"/>
          </a:xfrm>
          <a:prstGeom prst="ellipse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29452">
              <a:defRPr/>
            </a:pPr>
            <a:r>
              <a:rPr lang="en-US" sz="1270" kern="0" dirty="0">
                <a:solidFill>
                  <a:srgbClr val="ED7D3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V="1">
            <a:off x="2173006" y="3256946"/>
            <a:ext cx="5346760" cy="165661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ED7A2C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55" name="Oval 54"/>
          <p:cNvSpPr/>
          <p:nvPr/>
        </p:nvSpPr>
        <p:spPr>
          <a:xfrm>
            <a:off x="5179415" y="3801974"/>
            <a:ext cx="165888" cy="165888"/>
          </a:xfrm>
          <a:prstGeom prst="ellipse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29452">
              <a:defRPr/>
            </a:pPr>
            <a:r>
              <a:rPr lang="en-US" sz="1270" kern="0" dirty="0">
                <a:solidFill>
                  <a:srgbClr val="ED7D3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2174945" y="3340394"/>
            <a:ext cx="5762079" cy="177801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ED7A2C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64" name="Oval 63"/>
          <p:cNvSpPr/>
          <p:nvPr/>
        </p:nvSpPr>
        <p:spPr>
          <a:xfrm>
            <a:off x="5872147" y="3801974"/>
            <a:ext cx="165888" cy="165888"/>
          </a:xfrm>
          <a:prstGeom prst="ellipse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29452">
              <a:defRPr/>
            </a:pPr>
            <a:r>
              <a:rPr lang="en-US" sz="1270" kern="0" dirty="0">
                <a:solidFill>
                  <a:srgbClr val="ED7D3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1898307" y="3246373"/>
            <a:ext cx="0" cy="81369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ED7A2C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8" name="Oval 67"/>
          <p:cNvSpPr/>
          <p:nvPr/>
        </p:nvSpPr>
        <p:spPr>
          <a:xfrm>
            <a:off x="1917433" y="3590267"/>
            <a:ext cx="165888" cy="165888"/>
          </a:xfrm>
          <a:prstGeom prst="ellipse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29452">
              <a:defRPr/>
            </a:pPr>
            <a:r>
              <a:rPr lang="en-US" sz="1451" kern="0" dirty="0">
                <a:solidFill>
                  <a:srgbClr val="ED7D3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1560874" y="3246373"/>
            <a:ext cx="0" cy="81369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ED7A2C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70" name="Oval 69"/>
          <p:cNvSpPr/>
          <p:nvPr/>
        </p:nvSpPr>
        <p:spPr>
          <a:xfrm>
            <a:off x="1580000" y="3590267"/>
            <a:ext cx="165888" cy="165888"/>
          </a:xfrm>
          <a:prstGeom prst="ellipse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29452">
              <a:defRPr/>
            </a:pPr>
            <a:r>
              <a:rPr lang="en-US" sz="1270" kern="0" dirty="0">
                <a:solidFill>
                  <a:srgbClr val="ED7D3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 flipV="1">
            <a:off x="1231554" y="3246373"/>
            <a:ext cx="0" cy="81369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ED7A2C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72" name="Oval 71"/>
          <p:cNvSpPr/>
          <p:nvPr/>
        </p:nvSpPr>
        <p:spPr>
          <a:xfrm>
            <a:off x="1250680" y="3590267"/>
            <a:ext cx="165888" cy="165888"/>
          </a:xfrm>
          <a:prstGeom prst="ellipse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29452">
              <a:defRPr/>
            </a:pPr>
            <a:r>
              <a:rPr lang="en-US" sz="1270" kern="0" dirty="0">
                <a:solidFill>
                  <a:srgbClr val="ED7D3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43689" y="4243222"/>
            <a:ext cx="3302018" cy="1683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45" indent="-311045" defTabSz="829452">
              <a:buFontTx/>
              <a:buAutoNum type="arabicPeriod"/>
              <a:defRPr/>
            </a:pPr>
            <a:r>
              <a:rPr lang="en-US" sz="1451" kern="0" dirty="0">
                <a:solidFill>
                  <a:prstClr val="black"/>
                </a:solidFill>
                <a:latin typeface="Calibri" panose="020F0502020204030204" pitchFamily="34" charset="0"/>
              </a:rPr>
              <a:t>Request for a service.</a:t>
            </a:r>
          </a:p>
          <a:p>
            <a:pPr marL="311045" indent="-311045" defTabSz="829452">
              <a:buFontTx/>
              <a:buAutoNum type="arabicPeriod"/>
              <a:defRPr/>
            </a:pPr>
            <a:r>
              <a:rPr lang="en-US" sz="1451" kern="0" dirty="0">
                <a:solidFill>
                  <a:prstClr val="black"/>
                </a:solidFill>
                <a:latin typeface="Calibri" panose="020F0502020204030204" pitchFamily="34" charset="0"/>
              </a:rPr>
              <a:t>Determine user’s </a:t>
            </a:r>
            <a:r>
              <a:rPr lang="en-US" sz="145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IdP</a:t>
            </a:r>
            <a:r>
              <a:rPr lang="en-US" sz="1451" kern="0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US" sz="145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11045" indent="-311045" defTabSz="829452">
              <a:buFontTx/>
              <a:buAutoNum type="arabicPeriod"/>
              <a:defRPr/>
            </a:pPr>
            <a:r>
              <a:rPr lang="en-US" sz="1451" kern="0" dirty="0">
                <a:solidFill>
                  <a:prstClr val="black"/>
                </a:solidFill>
                <a:latin typeface="Calibri" panose="020F0502020204030204" pitchFamily="34" charset="0"/>
              </a:rPr>
              <a:t>User redirection for authentication.</a:t>
            </a:r>
          </a:p>
          <a:p>
            <a:pPr marL="311045" indent="-311045" defTabSz="829452">
              <a:buFontTx/>
              <a:buAutoNum type="arabicPeriod"/>
              <a:defRPr/>
            </a:pPr>
            <a:r>
              <a:rPr lang="en-US" sz="1451" kern="0" dirty="0">
                <a:solidFill>
                  <a:prstClr val="black"/>
                </a:solidFill>
                <a:latin typeface="Calibri" panose="020F0502020204030204" pitchFamily="34" charset="0"/>
              </a:rPr>
              <a:t>User Authentication.</a:t>
            </a:r>
          </a:p>
          <a:p>
            <a:pPr marL="311045" indent="-311045" defTabSz="829452">
              <a:buFontTx/>
              <a:buAutoNum type="arabicPeriod"/>
              <a:defRPr/>
            </a:pPr>
            <a:r>
              <a:rPr lang="en-US" sz="145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IdP</a:t>
            </a:r>
            <a:r>
              <a:rPr lang="en-US" sz="1451" kern="0" dirty="0">
                <a:solidFill>
                  <a:prstClr val="black"/>
                </a:solidFill>
                <a:latin typeface="Calibri" panose="020F0502020204030204" pitchFamily="34" charset="0"/>
              </a:rPr>
              <a:t> redirects user’s attributes.</a:t>
            </a:r>
            <a:endParaRPr lang="en-US" sz="145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11045" indent="-311045" defTabSz="829452">
              <a:buFontTx/>
              <a:buAutoNum type="arabicPeriod"/>
              <a:defRPr/>
            </a:pPr>
            <a:r>
              <a:rPr lang="en-US" sz="1451" kern="0" dirty="0">
                <a:solidFill>
                  <a:srgbClr val="000000"/>
                </a:solidFill>
                <a:latin typeface="Calibri" panose="020F0502020204030204" pitchFamily="34" charset="0"/>
              </a:rPr>
              <a:t>User access to service is granted</a:t>
            </a:r>
            <a:r>
              <a:rPr lang="en-US" sz="1270" kern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defTabSz="829452">
              <a:defRPr/>
            </a:pPr>
            <a:endParaRPr lang="en-US" sz="1633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6481" y="829801"/>
            <a:ext cx="8226720" cy="518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522727" lvl="1" indent="0">
              <a:buSzPct val="90000"/>
              <a:buNone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kern="0" dirty="0">
                <a:latin typeface="Calibri" panose="020F0502020204030204" pitchFamily="34" charset="0"/>
                <a:ea typeface="ＭＳ Ｐゴシック" pitchFamily="34" charset="-128"/>
              </a:rPr>
              <a:t>Takes  SAML assertion as input, and as output OpenStack Token.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kern="0" dirty="0">
                <a:latin typeface="Calibri" panose="020F0502020204030204" pitchFamily="34" charset="0"/>
                <a:ea typeface="ＭＳ Ｐゴシック" pitchFamily="34" charset="-128"/>
              </a:rPr>
              <a:t>OpenStack cloud admin creates a set of </a:t>
            </a:r>
            <a:r>
              <a:rPr lang="en-US" sz="2177" i="1" kern="0" dirty="0">
                <a:latin typeface="Calibri" panose="020F0502020204030204" pitchFamily="34" charset="0"/>
                <a:ea typeface="ＭＳ Ｐゴシック" pitchFamily="34" charset="-128"/>
              </a:rPr>
              <a:t>mapping rules </a:t>
            </a:r>
            <a:r>
              <a:rPr lang="en-US" sz="2177" kern="0" dirty="0">
                <a:latin typeface="Calibri" panose="020F0502020204030204" pitchFamily="34" charset="0"/>
                <a:ea typeface="ＭＳ Ｐゴシック" pitchFamily="34" charset="-128"/>
              </a:rPr>
              <a:t>which determines how to map SAML attributes to groups and users.</a:t>
            </a:r>
            <a:endParaRPr lang="en-US" sz="1814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1814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1814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1814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1814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1814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1814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r>
              <a:rPr lang="en-US" sz="2177" kern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	</a:t>
            </a:r>
            <a:endParaRPr lang="en-US" sz="2177" kern="0" dirty="0" smtClean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r>
              <a:rPr lang="en-US" sz="998" kern="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OpenStack </a:t>
            </a:r>
            <a:r>
              <a:rPr lang="en-US" sz="998" kern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Paris Summit, Keystone to Keystone Federation, https://www.openstack.org/summit/openstack-paris-summit-2014/session-videos/presentation/keystone-to-keystone-federation, (2014)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36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Keystone</a:t>
            </a:r>
            <a:r>
              <a:rPr lang="en-US" sz="2903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Mapping Engine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77210" y="3239864"/>
            <a:ext cx="6994868" cy="2425819"/>
            <a:chOff x="923597" y="3012464"/>
            <a:chExt cx="8454459" cy="32331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979" y="3480133"/>
              <a:ext cx="1130750" cy="1121327"/>
            </a:xfrm>
            <a:prstGeom prst="rect">
              <a:avLst/>
            </a:prstGeom>
          </p:spPr>
        </p:pic>
        <p:sp>
          <p:nvSpPr>
            <p:cNvPr id="9" name="Flowchart: Document 8"/>
            <p:cNvSpPr/>
            <p:nvPr/>
          </p:nvSpPr>
          <p:spPr>
            <a:xfrm>
              <a:off x="1573221" y="3243202"/>
              <a:ext cx="1829264" cy="1527758"/>
            </a:xfrm>
            <a:prstGeom prst="flowChartDocumen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45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SAML</a:t>
              </a:r>
            </a:p>
            <a:p>
              <a:pPr algn="ctr" defTabSz="829452">
                <a:defRPr/>
              </a:pPr>
              <a:r>
                <a:rPr lang="en-US" sz="145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Assertion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402485" y="4298779"/>
              <a:ext cx="116351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>
            <a:xfrm>
              <a:off x="5801236" y="3846135"/>
              <a:ext cx="156536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350730" y="3012464"/>
              <a:ext cx="1814843" cy="420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452"/>
              <a:r>
                <a:rPr lang="en-US" sz="1451" b="1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</a:rPr>
                <a:t>Mapping Engine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597" y="3540552"/>
              <a:ext cx="894408" cy="8944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21945" y="3031517"/>
              <a:ext cx="1444650" cy="71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452"/>
              <a:r>
                <a:rPr lang="en-US" sz="1451" b="1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</a:rPr>
                <a:t>OpenStack</a:t>
              </a:r>
            </a:p>
            <a:p>
              <a:pPr defTabSz="829452"/>
              <a:r>
                <a:rPr lang="en-US" sz="1451" b="1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</a:rPr>
                <a:t>Token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23597" y="4845022"/>
              <a:ext cx="3128511" cy="1381019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089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SAML Attributes:</a:t>
              </a:r>
            </a:p>
            <a:p>
              <a:pPr defTabSz="829452">
                <a:defRPr/>
              </a:pPr>
              <a:r>
                <a:rPr lang="en-US" sz="1089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Groups: IBM Regular Employees Canada, SWG Canada</a:t>
              </a:r>
            </a:p>
            <a:p>
              <a:pPr defTabSz="829452">
                <a:defRPr/>
              </a:pPr>
              <a:endParaRPr lang="en-US" sz="1089" kern="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defTabSz="829452">
                <a:defRPr/>
              </a:pPr>
              <a:r>
                <a:rPr lang="en-US" sz="1089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User: Allen</a:t>
              </a:r>
            </a:p>
          </p:txBody>
        </p:sp>
        <p:cxnSp>
          <p:nvCxnSpPr>
            <p:cNvPr id="16" name="Straight Arrow Connector 15"/>
            <p:cNvCxnSpPr>
              <a:stCxn id="15" idx="3"/>
              <a:endCxn id="18" idx="1"/>
            </p:cNvCxnSpPr>
            <p:nvPr/>
          </p:nvCxnSpPr>
          <p:spPr>
            <a:xfrm>
              <a:off x="4052108" y="5535532"/>
              <a:ext cx="2197437" cy="9791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421406" y="5180797"/>
              <a:ext cx="1444650" cy="420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9452"/>
              <a:r>
                <a:rPr lang="en-US" sz="1451" b="1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</a:rPr>
                <a:t>Mapped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9545" y="4845021"/>
              <a:ext cx="3128511" cy="1400603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089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Keystone Attributes:</a:t>
              </a:r>
            </a:p>
            <a:p>
              <a:pPr defTabSz="829452">
                <a:defRPr/>
              </a:pPr>
              <a:r>
                <a:rPr lang="en-US" sz="1089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Groups: </a:t>
              </a:r>
            </a:p>
            <a:p>
              <a:pPr defTabSz="829452">
                <a:defRPr/>
              </a:pPr>
              <a:r>
                <a:rPr lang="en-US" sz="1089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	</a:t>
              </a:r>
              <a:r>
                <a:rPr lang="en-US" sz="1089" kern="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Regular_Employees</a:t>
              </a:r>
              <a:r>
                <a:rPr lang="en-US" sz="1089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_	Canada,  </a:t>
              </a:r>
              <a:r>
                <a:rPr lang="en-US" sz="1089" kern="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SWG_Canada</a:t>
              </a:r>
              <a:endParaRPr lang="en-US" sz="1089" kern="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defTabSz="829452">
                <a:defRPr/>
              </a:pPr>
              <a:r>
                <a:rPr lang="en-US" sz="1089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User: </a:t>
              </a:r>
            </a:p>
            <a:p>
              <a:pPr defTabSz="829452">
                <a:defRPr/>
              </a:pPr>
              <a:r>
                <a:rPr lang="en-US" sz="1089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	Allen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6481" y="2878006"/>
            <a:ext cx="169997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Identity Provider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83227" y="2880978"/>
            <a:ext cx="169997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6058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6481" y="829801"/>
            <a:ext cx="8226720" cy="518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522727" lvl="1" indent="0">
              <a:buSzPct val="90000"/>
              <a:buNone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kern="0" dirty="0">
                <a:latin typeface="Calibri" panose="020F0502020204030204" pitchFamily="34" charset="0"/>
                <a:ea typeface="ＭＳ Ｐゴシック" pitchFamily="34" charset="-128"/>
              </a:rPr>
              <a:t>Takes as input: an OpenStack Token, and the service provider the user wants to use.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kern="0" dirty="0">
                <a:latin typeface="Calibri" panose="020F0502020204030204" pitchFamily="34" charset="0"/>
                <a:ea typeface="ＭＳ Ｐゴシック" pitchFamily="34" charset="-128"/>
              </a:rPr>
              <a:t>Outputs a SAML Assertion that can be forwarded to the Service Provider.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kern="0" dirty="0">
                <a:latin typeface="Calibri" panose="020F0502020204030204" pitchFamily="34" charset="0"/>
                <a:ea typeface="ＭＳ Ｐゴシック" pitchFamily="34" charset="-128"/>
              </a:rPr>
              <a:t>Assuming service provider has the Identity Provider created, the Private Cloud user should get a token that is valid at the Service Provider.</a:t>
            </a: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r>
              <a:rPr lang="en-US" sz="998" kern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OpenStack Paris Summit, Keystone to Keystone Federation, https://www.openstack.org/summit/openstack-paris-summit-2014/session-videos/presentation/keystone-to-keystone-federation, (2014)</a:t>
            </a:r>
          </a:p>
          <a:p>
            <a:pPr lvl="1">
              <a:buSzPct val="90000"/>
              <a:defRPr/>
            </a:pPr>
            <a:endParaRPr lang="en-US" sz="998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1814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814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089" kern="0" dirty="0"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Cambria Math"/>
            </a:endParaRPr>
          </a:p>
          <a:p>
            <a:pPr>
              <a:buSzPct val="90000"/>
              <a:defRPr/>
            </a:pPr>
            <a:endParaRPr lang="en-US" sz="254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54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sz="254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90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90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90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37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 smtClean="0">
                <a:solidFill>
                  <a:srgbClr val="465676"/>
                </a:solidFill>
                <a:latin typeface="Calibri" panose="020F0502020204030204" pitchFamily="34" charset="0"/>
              </a:rPr>
              <a:t>Keystone</a:t>
            </a:r>
            <a:r>
              <a:rPr lang="en-US" sz="2903" b="1" dirty="0" smtClean="0">
                <a:solidFill>
                  <a:srgbClr val="465676"/>
                </a:solidFill>
                <a:latin typeface="Calibri" panose="020F0502020204030204" pitchFamily="34" charset="0"/>
              </a:rPr>
              <a:t> </a:t>
            </a:r>
            <a:r>
              <a:rPr lang="en-US" sz="2903" b="1" dirty="0">
                <a:solidFill>
                  <a:srgbClr val="465676"/>
                </a:solidFill>
                <a:latin typeface="Calibri" panose="020F0502020204030204" pitchFamily="34" charset="0"/>
              </a:rPr>
              <a:t>SAML Generator</a:t>
            </a:r>
            <a:endParaRPr lang="en-US" sz="2903" b="1" kern="0" dirty="0">
              <a:solidFill>
                <a:srgbClr val="465676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8343" y="3856631"/>
            <a:ext cx="7974858" cy="1850983"/>
            <a:chOff x="658169" y="4185392"/>
            <a:chExt cx="8791727" cy="20405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98827">
              <a:off x="4165346" y="4729984"/>
              <a:ext cx="1130750" cy="1121327"/>
            </a:xfrm>
            <a:prstGeom prst="rect">
              <a:avLst/>
            </a:prstGeom>
          </p:spPr>
        </p:pic>
        <p:sp>
          <p:nvSpPr>
            <p:cNvPr id="9" name="Flowchart: Document 8"/>
            <p:cNvSpPr/>
            <p:nvPr/>
          </p:nvSpPr>
          <p:spPr>
            <a:xfrm>
              <a:off x="6497992" y="4698214"/>
              <a:ext cx="1829264" cy="1527758"/>
            </a:xfrm>
            <a:prstGeom prst="flowChartDocumen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633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SAML</a:t>
              </a:r>
            </a:p>
            <a:p>
              <a:pPr algn="ctr" defTabSz="829452">
                <a:defRPr/>
              </a:pPr>
              <a:r>
                <a:rPr lang="en-US" sz="1633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Assertion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950590" y="5539203"/>
              <a:ext cx="113962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>
            <a:xfrm>
              <a:off x="5371224" y="4968384"/>
              <a:ext cx="1126768" cy="10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784693" y="4333052"/>
              <a:ext cx="1892056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452"/>
              <a:r>
                <a:rPr lang="en-US" sz="1633" b="1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</a:rPr>
                <a:t>SAML Generator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07" y="4968493"/>
              <a:ext cx="894408" cy="8944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651522" y="4569536"/>
              <a:ext cx="1444650" cy="65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452"/>
              <a:r>
                <a:rPr lang="en-US" sz="1633" b="1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</a:rPr>
                <a:t>OpenStack</a:t>
              </a:r>
            </a:p>
            <a:p>
              <a:pPr defTabSz="829452"/>
              <a:r>
                <a:rPr lang="en-US" sz="1633" b="1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</a:rPr>
                <a:t>Token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8169" y="4185392"/>
              <a:ext cx="1715678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Private Cloud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34218" y="4185392"/>
              <a:ext cx="1715678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Public Cloud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3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6481" y="829801"/>
            <a:ext cx="8226720" cy="518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522727" lvl="1" indent="0">
              <a:buSzPct val="90000"/>
              <a:buNone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r>
              <a:rPr lang="en-US" sz="998" kern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OpenStack Paris Summit, Keystone to Keystone Federation, https://www.openstack.org/summit/openstack-paris-summit-2014/session-videos/presentation/keystone-to-keystone-federation, (2014)</a:t>
            </a:r>
          </a:p>
          <a:p>
            <a:pPr lvl="1">
              <a:buSzPct val="90000"/>
              <a:defRPr/>
            </a:pPr>
            <a:endParaRPr lang="en-US" sz="998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1814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814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089" kern="0" dirty="0"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Cambria Math"/>
            </a:endParaRPr>
          </a:p>
          <a:p>
            <a:pPr>
              <a:buSzPct val="90000"/>
              <a:defRPr/>
            </a:pPr>
            <a:endParaRPr lang="en-US" sz="254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54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sz="254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90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90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90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38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b="1" dirty="0" smtClean="0">
                <a:solidFill>
                  <a:srgbClr val="465676"/>
                </a:solidFill>
                <a:latin typeface="Calibri" panose="020F0502020204030204" pitchFamily="34" charset="0"/>
              </a:rPr>
              <a:t>Keystone to Keystone Federation</a:t>
            </a:r>
            <a:endParaRPr lang="en-US" sz="2900" b="1" kern="0" dirty="0">
              <a:solidFill>
                <a:srgbClr val="465676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83182" y="1670918"/>
            <a:ext cx="6960518" cy="3736093"/>
            <a:chOff x="1337829" y="1772974"/>
            <a:chExt cx="7673488" cy="4118783"/>
          </a:xfrm>
        </p:grpSpPr>
        <p:sp>
          <p:nvSpPr>
            <p:cNvPr id="32" name="Cloud 31"/>
            <p:cNvSpPr>
              <a:spLocks noChangeAspect="1"/>
            </p:cNvSpPr>
            <p:nvPr/>
          </p:nvSpPr>
          <p:spPr>
            <a:xfrm>
              <a:off x="6677729" y="1772974"/>
              <a:ext cx="2333588" cy="2142304"/>
            </a:xfrm>
            <a:prstGeom prst="cloud">
              <a:avLst/>
            </a:prstGeom>
            <a:solidFill>
              <a:srgbClr val="5B9BD5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endParaRPr lang="en-US" sz="1270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7139418" y="2206231"/>
              <a:ext cx="875093" cy="39899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270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Keystone</a:t>
              </a: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7139418" y="2674902"/>
              <a:ext cx="875093" cy="39899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270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Nova</a:t>
              </a:r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7141312" y="3143573"/>
              <a:ext cx="875093" cy="39899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270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Swift</a:t>
              </a:r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8107744" y="2677603"/>
              <a:ext cx="650344" cy="53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452"/>
              <a:r>
                <a:rPr lang="en-US" sz="1270" dirty="0">
                  <a:solidFill>
                    <a:schemeClr val="bg1"/>
                  </a:solidFill>
                  <a:latin typeface="Calibri" panose="020F0502020204030204" pitchFamily="34" charset="0"/>
                </a:rPr>
                <a:t>Public Cloud</a:t>
              </a:r>
            </a:p>
          </p:txBody>
        </p:sp>
        <p:sp>
          <p:nvSpPr>
            <p:cNvPr id="37" name="Cloud 36"/>
            <p:cNvSpPr>
              <a:spLocks noChangeAspect="1"/>
            </p:cNvSpPr>
            <p:nvPr/>
          </p:nvSpPr>
          <p:spPr>
            <a:xfrm>
              <a:off x="1337829" y="1794722"/>
              <a:ext cx="2333588" cy="2142304"/>
            </a:xfrm>
            <a:prstGeom prst="cloud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endParaRPr lang="en-US" sz="1270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2247180" y="2176047"/>
              <a:ext cx="875093" cy="39899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270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Keystone</a:t>
              </a:r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247179" y="2647717"/>
              <a:ext cx="875093" cy="39899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270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Nova</a:t>
              </a: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2247179" y="3127188"/>
              <a:ext cx="875093" cy="39899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452">
                <a:defRPr/>
              </a:pPr>
              <a:r>
                <a:rPr lang="en-US" sz="1270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Swift</a:t>
              </a:r>
            </a:p>
          </p:txBody>
        </p:sp>
        <p:sp>
          <p:nvSpPr>
            <p:cNvPr id="41" name="TextBox 40"/>
            <p:cNvSpPr txBox="1">
              <a:spLocks noChangeAspect="1"/>
            </p:cNvSpPr>
            <p:nvPr/>
          </p:nvSpPr>
          <p:spPr>
            <a:xfrm>
              <a:off x="1496084" y="2657014"/>
              <a:ext cx="782810" cy="53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452"/>
              <a:r>
                <a:rPr lang="en-US" sz="1270" dirty="0">
                  <a:solidFill>
                    <a:schemeClr val="bg1"/>
                  </a:solidFill>
                  <a:latin typeface="Calibri" panose="020F0502020204030204" pitchFamily="34" charset="0"/>
                </a:rPr>
                <a:t>Private Cloud</a:t>
              </a:r>
            </a:p>
          </p:txBody>
        </p:sp>
        <p:cxnSp>
          <p:nvCxnSpPr>
            <p:cNvPr id="42" name="Straight Arrow Connector 41"/>
            <p:cNvCxnSpPr>
              <a:cxnSpLocks noChangeAspect="1"/>
            </p:cNvCxnSpPr>
            <p:nvPr/>
          </p:nvCxnSpPr>
          <p:spPr>
            <a:xfrm>
              <a:off x="3134549" y="2240361"/>
              <a:ext cx="4010693" cy="35547"/>
            </a:xfrm>
            <a:prstGeom prst="straightConnector1">
              <a:avLst/>
            </a:prstGeom>
            <a:noFill/>
            <a:ln w="19050" cap="flat" cmpd="sng" algn="ctr">
              <a:solidFill>
                <a:srgbClr val="ED7A2C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43" name="TextBox 42"/>
            <p:cNvSpPr txBox="1">
              <a:spLocks noChangeAspect="1"/>
            </p:cNvSpPr>
            <p:nvPr/>
          </p:nvSpPr>
          <p:spPr>
            <a:xfrm>
              <a:off x="3747507" y="1997062"/>
              <a:ext cx="3070551" cy="317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452"/>
              <a:r>
                <a:rPr lang="en-US" sz="1270" dirty="0">
                  <a:solidFill>
                    <a:prstClr val="black"/>
                  </a:solidFill>
                  <a:latin typeface="Calibri" panose="020F0502020204030204" pitchFamily="34" charset="0"/>
                </a:rPr>
                <a:t>A. Add public cloud as service provider</a:t>
              </a:r>
            </a:p>
          </p:txBody>
        </p:sp>
        <p:cxnSp>
          <p:nvCxnSpPr>
            <p:cNvPr id="44" name="Straight Arrow Connector 43"/>
            <p:cNvCxnSpPr>
              <a:cxnSpLocks noChangeAspect="1"/>
            </p:cNvCxnSpPr>
            <p:nvPr/>
          </p:nvCxnSpPr>
          <p:spPr>
            <a:xfrm>
              <a:off x="3134548" y="2517734"/>
              <a:ext cx="4010693" cy="35547"/>
            </a:xfrm>
            <a:prstGeom prst="straightConnector1">
              <a:avLst/>
            </a:prstGeom>
            <a:noFill/>
            <a:ln w="19050" cap="flat" cmpd="sng" algn="ctr">
              <a:solidFill>
                <a:srgbClr val="ED7A2C"/>
              </a:solidFill>
              <a:prstDash val="solid"/>
              <a:miter lim="800000"/>
              <a:headEnd type="triangle" w="lg" len="lg"/>
              <a:tailEnd type="none" w="lg" len="lg"/>
            </a:ln>
            <a:effectLst/>
          </p:spPr>
        </p:cxnSp>
        <p:sp>
          <p:nvSpPr>
            <p:cNvPr id="45" name="TextBox 44"/>
            <p:cNvSpPr txBox="1">
              <a:spLocks noChangeAspect="1"/>
            </p:cNvSpPr>
            <p:nvPr/>
          </p:nvSpPr>
          <p:spPr>
            <a:xfrm>
              <a:off x="3747509" y="2283696"/>
              <a:ext cx="3171934" cy="317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452"/>
              <a:r>
                <a:rPr lang="en-US" sz="1270" dirty="0">
                  <a:solidFill>
                    <a:prstClr val="black"/>
                  </a:solidFill>
                  <a:latin typeface="Calibri" panose="020F0502020204030204" pitchFamily="34" charset="0"/>
                </a:rPr>
                <a:t>B. Add Private Cloud as Identity Provider</a:t>
              </a:r>
            </a:p>
          </p:txBody>
        </p:sp>
        <p:pic>
          <p:nvPicPr>
            <p:cNvPr id="46" name="Content Placeholder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681" y="4688933"/>
              <a:ext cx="1249451" cy="1202824"/>
            </a:xfrm>
            <a:prstGeom prst="rect">
              <a:avLst/>
            </a:prstGeom>
          </p:spPr>
        </p:pic>
        <p:sp>
          <p:nvSpPr>
            <p:cNvPr id="48" name="TextBox 47"/>
            <p:cNvSpPr txBox="1">
              <a:spLocks noChangeAspect="1"/>
            </p:cNvSpPr>
            <p:nvPr/>
          </p:nvSpPr>
          <p:spPr>
            <a:xfrm>
              <a:off x="2648361" y="4145252"/>
              <a:ext cx="1417834" cy="53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452"/>
              <a:r>
                <a:rPr lang="en-US" sz="1270" dirty="0">
                  <a:solidFill>
                    <a:prstClr val="black"/>
                  </a:solidFill>
                  <a:latin typeface="Calibri" panose="020F0502020204030204" pitchFamily="34" charset="0"/>
                </a:rPr>
                <a:t>1. Ask for SAML Assertion</a:t>
              </a:r>
            </a:p>
          </p:txBody>
        </p:sp>
        <p:cxnSp>
          <p:nvCxnSpPr>
            <p:cNvPr id="49" name="Straight Arrow Connector 48"/>
            <p:cNvCxnSpPr>
              <a:cxnSpLocks noChangeAspect="1"/>
            </p:cNvCxnSpPr>
            <p:nvPr/>
          </p:nvCxnSpPr>
          <p:spPr>
            <a:xfrm flipH="1" flipV="1">
              <a:off x="3104536" y="2560880"/>
              <a:ext cx="1469250" cy="2400148"/>
            </a:xfrm>
            <a:prstGeom prst="straightConnector1">
              <a:avLst/>
            </a:prstGeom>
            <a:noFill/>
            <a:ln w="19050" cap="flat" cmpd="sng" algn="ctr">
              <a:solidFill>
                <a:srgbClr val="ED7A2C"/>
              </a:solidFill>
              <a:prstDash val="solid"/>
              <a:miter lim="800000"/>
              <a:headEnd type="triangle" w="lg" len="lg"/>
              <a:tailEnd type="none" w="lg" len="lg"/>
            </a:ln>
            <a:effectLst/>
          </p:spPr>
        </p:cxnSp>
        <p:sp>
          <p:nvSpPr>
            <p:cNvPr id="50" name="TextBox 49"/>
            <p:cNvSpPr txBox="1">
              <a:spLocks noChangeAspect="1"/>
            </p:cNvSpPr>
            <p:nvPr/>
          </p:nvSpPr>
          <p:spPr>
            <a:xfrm>
              <a:off x="3820343" y="3352585"/>
              <a:ext cx="1519724" cy="53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452"/>
              <a:r>
                <a:rPr lang="en-US" sz="1270" dirty="0">
                  <a:solidFill>
                    <a:prstClr val="black"/>
                  </a:solidFill>
                  <a:latin typeface="Calibri" panose="020F0502020204030204" pitchFamily="34" charset="0"/>
                </a:rPr>
                <a:t>2. Return SAML Assertion</a:t>
              </a:r>
            </a:p>
          </p:txBody>
        </p:sp>
        <p:cxnSp>
          <p:nvCxnSpPr>
            <p:cNvPr id="51" name="Straight Arrow Connector 50"/>
            <p:cNvCxnSpPr>
              <a:cxnSpLocks noChangeAspect="1"/>
            </p:cNvCxnSpPr>
            <p:nvPr/>
          </p:nvCxnSpPr>
          <p:spPr>
            <a:xfrm flipV="1">
              <a:off x="5567756" y="2605225"/>
              <a:ext cx="1739713" cy="2355803"/>
            </a:xfrm>
            <a:prstGeom prst="straightConnector1">
              <a:avLst/>
            </a:prstGeom>
            <a:noFill/>
            <a:ln w="19050" cap="flat" cmpd="sng" algn="ctr">
              <a:solidFill>
                <a:srgbClr val="ED7A2C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52" name="TextBox 51"/>
            <p:cNvSpPr txBox="1">
              <a:spLocks noChangeAspect="1"/>
            </p:cNvSpPr>
            <p:nvPr/>
          </p:nvSpPr>
          <p:spPr>
            <a:xfrm>
              <a:off x="5282783" y="3355169"/>
              <a:ext cx="1463973" cy="53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452"/>
              <a:r>
                <a:rPr lang="en-US" sz="1270" dirty="0">
                  <a:solidFill>
                    <a:prstClr val="black"/>
                  </a:solidFill>
                  <a:latin typeface="Calibri" panose="020F0502020204030204" pitchFamily="34" charset="0"/>
                </a:rPr>
                <a:t>3. Present SAML Assertion</a:t>
              </a:r>
            </a:p>
          </p:txBody>
        </p:sp>
        <p:cxnSp>
          <p:nvCxnSpPr>
            <p:cNvPr id="53" name="Straight Arrow Connector 52"/>
            <p:cNvCxnSpPr>
              <a:cxnSpLocks noChangeAspect="1"/>
            </p:cNvCxnSpPr>
            <p:nvPr/>
          </p:nvCxnSpPr>
          <p:spPr>
            <a:xfrm flipV="1">
              <a:off x="5840029" y="2624896"/>
              <a:ext cx="1675401" cy="2339667"/>
            </a:xfrm>
            <a:prstGeom prst="straightConnector1">
              <a:avLst/>
            </a:prstGeom>
            <a:noFill/>
            <a:ln w="19050" cap="flat" cmpd="sng" algn="ctr">
              <a:solidFill>
                <a:srgbClr val="ED7A2C"/>
              </a:solidFill>
              <a:prstDash val="solid"/>
              <a:miter lim="800000"/>
              <a:headEnd type="triangle" w="lg" len="lg"/>
              <a:tailEnd type="none" w="lg" len="lg"/>
            </a:ln>
            <a:effectLst/>
          </p:spPr>
        </p:cxnSp>
        <p:sp>
          <p:nvSpPr>
            <p:cNvPr id="54" name="TextBox 53"/>
            <p:cNvSpPr txBox="1">
              <a:spLocks noChangeAspect="1"/>
            </p:cNvSpPr>
            <p:nvPr/>
          </p:nvSpPr>
          <p:spPr>
            <a:xfrm>
              <a:off x="6440939" y="3990442"/>
              <a:ext cx="1771695" cy="74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452"/>
              <a:r>
                <a:rPr lang="en-US" sz="1270" dirty="0">
                  <a:solidFill>
                    <a:prstClr val="black"/>
                  </a:solidFill>
                  <a:latin typeface="Calibri" panose="020F0502020204030204" pitchFamily="34" charset="0"/>
                </a:rPr>
                <a:t>4. Return a Keystone token that can be used on Public Cloud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H="1" flipV="1">
              <a:off x="2856322" y="2560880"/>
              <a:ext cx="1461141" cy="240014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D7A2C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346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002060"/>
                </a:solidFill>
              </a:rPr>
              <a:t>Questions ?</a:t>
            </a:r>
            <a:endParaRPr lang="en-US" sz="2903" b="1" kern="0" dirty="0">
              <a:solidFill>
                <a:srgbClr val="00206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011" y="966492"/>
            <a:ext cx="3984686" cy="491690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6481" y="851030"/>
            <a:ext cx="4246530" cy="518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97921" indent="0">
              <a:buSzPct val="90000"/>
              <a:buNone/>
              <a:defRPr/>
            </a:pPr>
            <a:endParaRPr lang="en-US" sz="2177" kern="0" dirty="0"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542" dirty="0">
                <a:ea typeface="Cambria Math"/>
              </a:rPr>
              <a:t>Coarse-grained and fine-grained trust models in cloud</a:t>
            </a:r>
            <a:r>
              <a:rPr lang="en-US" sz="1542" dirty="0" smtClean="0">
                <a:ea typeface="Cambria Math"/>
              </a:rPr>
              <a:t>.</a:t>
            </a:r>
            <a:endParaRPr lang="en-US" sz="1361" dirty="0">
              <a:solidFill>
                <a:schemeClr val="bg1">
                  <a:lumMod val="65000"/>
                </a:schemeClr>
              </a:solidFill>
              <a:ea typeface="Cambria Math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361" dirty="0" smtClean="0">
                <a:solidFill>
                  <a:srgbClr val="465676"/>
                </a:solidFill>
                <a:ea typeface="Cambria Math"/>
              </a:rPr>
              <a:t>Multi-Tenant Cloud.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361" dirty="0">
                <a:solidFill>
                  <a:srgbClr val="465676"/>
                </a:solidFill>
                <a:ea typeface="Cambria Math"/>
              </a:rPr>
              <a:t>Multi-Tenant Multi-Cloud</a:t>
            </a:r>
            <a:r>
              <a:rPr lang="en-US" sz="1361" dirty="0" smtClean="0">
                <a:solidFill>
                  <a:srgbClr val="465676"/>
                </a:solidFill>
                <a:ea typeface="Cambria Math"/>
              </a:rPr>
              <a:t>.</a:t>
            </a:r>
          </a:p>
          <a:p>
            <a:pPr lvl="1">
              <a:buSzPct val="90000"/>
              <a:buFont typeface="Wingdings" panose="05000000000000000000" pitchFamily="2" charset="2"/>
              <a:buChar char="Ø"/>
              <a:defRPr/>
            </a:pPr>
            <a:endParaRPr lang="en-US" sz="1361" dirty="0">
              <a:solidFill>
                <a:srgbClr val="465676"/>
              </a:solidFill>
              <a:ea typeface="Cambria Math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sz="907" dirty="0">
              <a:ea typeface="Cambria Math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Peer-to-Peer </a:t>
            </a:r>
            <a:r>
              <a:rPr lang="en-US" sz="1600" dirty="0" smtClean="0"/>
              <a:t>Policy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360" dirty="0" smtClean="0">
                <a:solidFill>
                  <a:srgbClr val="465676"/>
                </a:solidFill>
                <a:ea typeface="Cambria Math"/>
              </a:rPr>
              <a:t>Multi-cloud role-based model.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360" dirty="0" smtClean="0">
                <a:solidFill>
                  <a:srgbClr val="465676"/>
                </a:solidFill>
                <a:ea typeface="Cambria Math"/>
              </a:rPr>
              <a:t>Multi-tenant </a:t>
            </a:r>
            <a:r>
              <a:rPr lang="en-US" sz="1360" dirty="0">
                <a:solidFill>
                  <a:srgbClr val="465676"/>
                </a:solidFill>
                <a:ea typeface="Cambria Math"/>
              </a:rPr>
              <a:t>attribute-based </a:t>
            </a:r>
            <a:r>
              <a:rPr lang="en-US" sz="1360" dirty="0" smtClean="0">
                <a:solidFill>
                  <a:srgbClr val="465676"/>
                </a:solidFill>
                <a:ea typeface="Cambria Math"/>
              </a:rPr>
              <a:t>model.</a:t>
            </a:r>
          </a:p>
          <a:p>
            <a:pPr lvl="1">
              <a:buSzPct val="90000"/>
              <a:buFont typeface="Wingdings" panose="05000000000000000000" pitchFamily="2" charset="2"/>
              <a:buChar char="Ø"/>
              <a:defRPr/>
            </a:pPr>
            <a:endParaRPr lang="en-US" sz="1360" dirty="0">
              <a:solidFill>
                <a:srgbClr val="465676"/>
              </a:solidFill>
              <a:ea typeface="Cambria Math"/>
            </a:endParaRPr>
          </a:p>
          <a:p>
            <a:pPr lvl="1">
              <a:buSzPct val="90000"/>
              <a:buFont typeface="Wingdings" panose="05000000000000000000" pitchFamily="2" charset="2"/>
              <a:buChar char="Ø"/>
              <a:defRPr/>
            </a:pPr>
            <a:endParaRPr lang="en-US" sz="907" dirty="0">
              <a:ea typeface="Cambria Math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542" dirty="0" smtClean="0">
                <a:ea typeface="Cambria Math"/>
              </a:rPr>
              <a:t>Circle-of-Trust Policy</a:t>
            </a:r>
            <a:endParaRPr lang="en-US" sz="1542" dirty="0">
              <a:ea typeface="Cambria Math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361" dirty="0">
                <a:solidFill>
                  <a:srgbClr val="465676"/>
                </a:solidFill>
                <a:ea typeface="Cambria Math"/>
              </a:rPr>
              <a:t>Multi-tenant role-based </a:t>
            </a:r>
            <a:r>
              <a:rPr lang="en-US" sz="1361" dirty="0" smtClean="0">
                <a:solidFill>
                  <a:srgbClr val="465676"/>
                </a:solidFill>
                <a:ea typeface="Cambria Math"/>
              </a:rPr>
              <a:t>access control model.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360" dirty="0">
                <a:solidFill>
                  <a:srgbClr val="465676"/>
                </a:solidFill>
                <a:ea typeface="Cambria Math"/>
              </a:rPr>
              <a:t>Multi-tenant </a:t>
            </a:r>
            <a:r>
              <a:rPr lang="en-US" sz="1360" dirty="0" smtClean="0">
                <a:solidFill>
                  <a:srgbClr val="465676"/>
                </a:solidFill>
                <a:ea typeface="Cambria Math"/>
              </a:rPr>
              <a:t>role-centric attribute-based </a:t>
            </a:r>
            <a:r>
              <a:rPr lang="en-US" sz="1360" dirty="0">
                <a:solidFill>
                  <a:srgbClr val="465676"/>
                </a:solidFill>
                <a:ea typeface="Cambria Math"/>
              </a:rPr>
              <a:t>access control model</a:t>
            </a:r>
            <a:r>
              <a:rPr lang="en-US" sz="1200" dirty="0" smtClean="0">
                <a:solidFill>
                  <a:srgbClr val="465676"/>
                </a:solidFill>
                <a:ea typeface="Cambria Math"/>
              </a:rPr>
              <a:t>.</a:t>
            </a:r>
            <a:endParaRPr lang="en-US" sz="1270" dirty="0" smtClean="0">
              <a:solidFill>
                <a:srgbClr val="465676"/>
              </a:solidFill>
              <a:ea typeface="Cambria Math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sz="1670" dirty="0">
              <a:solidFill>
                <a:srgbClr val="465676"/>
              </a:solidFill>
              <a:ea typeface="Cambria Math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ea typeface="Cambria Math"/>
              </a:rPr>
              <a:t>Implementation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400" dirty="0" smtClean="0">
                <a:solidFill>
                  <a:srgbClr val="465676"/>
                </a:solidFill>
                <a:ea typeface="Cambria Math"/>
              </a:rPr>
              <a:t>Single-cloud tenant trust.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400" dirty="0" smtClean="0">
                <a:solidFill>
                  <a:srgbClr val="465676"/>
                </a:solidFill>
                <a:ea typeface="Cambria Math"/>
              </a:rPr>
              <a:t>Federated-cloud tenant trust.</a:t>
            </a:r>
            <a:endParaRPr lang="en-US" sz="1400" dirty="0">
              <a:solidFill>
                <a:srgbClr val="465676"/>
              </a:solidFill>
              <a:ea typeface="Cambria Math"/>
            </a:endParaRPr>
          </a:p>
          <a:p>
            <a:pPr lvl="1">
              <a:buSzPct val="90000"/>
              <a:defRPr/>
            </a:pPr>
            <a:endParaRPr lang="en-US" sz="1400" dirty="0">
              <a:ea typeface="Cambria Math"/>
            </a:endParaRPr>
          </a:p>
          <a:p>
            <a:pPr>
              <a:buSzPct val="90000"/>
              <a:defRPr/>
            </a:pPr>
            <a:endParaRPr lang="en-US" sz="1814" dirty="0">
              <a:ea typeface="Cambria Math"/>
            </a:endParaRPr>
          </a:p>
        </p:txBody>
      </p:sp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9280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4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726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Why Multi Cloud?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892" y="1083374"/>
            <a:ext cx="5095309" cy="3802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4" y="2695966"/>
            <a:ext cx="2847368" cy="31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829801"/>
            <a:ext cx="8226720" cy="5181862"/>
          </a:xfrm>
        </p:spPr>
        <p:txBody>
          <a:bodyPr numCol="1"/>
          <a:lstStyle/>
          <a:p>
            <a:pPr marL="97921" indent="0">
              <a:buSzPct val="90000"/>
              <a:buNone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</a:rPr>
              <a:t>Cloud Federation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14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 Math"/>
              </a:rPr>
              <a:t>Collaboration of cloud service providers and identity providers in order to share their services and resources based on trust agreements.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sz="2177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mbria Math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77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</a:rPr>
              <a:t>Multi-Cloud</a:t>
            </a: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14" dirty="0">
                <a:solidFill>
                  <a:srgbClr val="002060"/>
                </a:solidFill>
                <a:latin typeface="Calibri" panose="020F0502020204030204" pitchFamily="34" charset="0"/>
                <a:ea typeface="Cambria Math"/>
              </a:rPr>
              <a:t>Collaboration of multiple cloud service providers (public or private) within different administrative domains (Cloud and Domain) to provide complex services at specified service model (Infrastructure, Platform and Software).</a:t>
            </a:r>
          </a:p>
          <a:p>
            <a:pPr marL="97921" indent="0">
              <a:buSzPct val="90000"/>
              <a:buNone/>
              <a:defRPr/>
            </a:pPr>
            <a:r>
              <a:rPr lang="en-US" sz="2177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 Math"/>
              </a:rPr>
              <a:t> </a:t>
            </a:r>
          </a:p>
          <a:p>
            <a:pPr>
              <a:buSzPct val="90000"/>
              <a:defRPr/>
            </a:pPr>
            <a:endParaRPr lang="en-US" sz="1814" dirty="0"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defRPr/>
            </a:pPr>
            <a:endParaRPr lang="en-US" sz="1451" dirty="0">
              <a:latin typeface="Calibri" panose="020F0502020204030204" pitchFamily="34" charset="0"/>
              <a:ea typeface="Cambria Math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5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Federation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02239" y="3925017"/>
            <a:ext cx="5616802" cy="2086646"/>
            <a:chOff x="1818039" y="2058173"/>
            <a:chExt cx="7354383" cy="2882768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5495888" y="4130924"/>
              <a:ext cx="1790621" cy="54922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109728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" panose="02020603050405020304" pitchFamily="18" charset="0"/>
                </a:rPr>
                <a:t>Cloud Federation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705267" y="2314874"/>
              <a:ext cx="1790621" cy="54922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109728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" panose="02020603050405020304" pitchFamily="18" charset="0"/>
                </a:rPr>
                <a:t>Multi-Cloud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286509" y="2314874"/>
              <a:ext cx="1790621" cy="54922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109728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" panose="02020603050405020304" pitchFamily="18" charset="0"/>
                </a:rPr>
                <a:t>Inter-Cloud</a:t>
              </a:r>
            </a:p>
          </p:txBody>
        </p:sp>
        <p:cxnSp>
          <p:nvCxnSpPr>
            <p:cNvPr id="12" name="Straight Connector 11"/>
            <p:cNvCxnSpPr>
              <a:stCxn id="10" idx="2"/>
            </p:cNvCxnSpPr>
            <p:nvPr/>
          </p:nvCxnSpPr>
          <p:spPr bwMode="auto">
            <a:xfrm flipH="1">
              <a:off x="2809957" y="2864099"/>
              <a:ext cx="1790621" cy="1266825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11" idx="1"/>
              <a:endCxn id="10" idx="3"/>
            </p:cNvCxnSpPr>
            <p:nvPr/>
          </p:nvCxnSpPr>
          <p:spPr bwMode="auto">
            <a:xfrm flipH="1">
              <a:off x="5495888" y="2589487"/>
              <a:ext cx="1790621" cy="0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11" idx="2"/>
              <a:endCxn id="9" idx="0"/>
            </p:cNvCxnSpPr>
            <p:nvPr/>
          </p:nvCxnSpPr>
          <p:spPr bwMode="auto">
            <a:xfrm flipH="1">
              <a:off x="6391199" y="2864099"/>
              <a:ext cx="1790621" cy="1266825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9" idx="0"/>
              <a:endCxn id="10" idx="2"/>
            </p:cNvCxnSpPr>
            <p:nvPr/>
          </p:nvCxnSpPr>
          <p:spPr bwMode="auto">
            <a:xfrm flipH="1" flipV="1">
              <a:off x="4600578" y="2864099"/>
              <a:ext cx="1790621" cy="1266825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2673940" y="3223085"/>
              <a:ext cx="1494159" cy="35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 Deployment</a:t>
              </a:r>
              <a:endParaRPr lang="en-US" sz="1050" dirty="0">
                <a:latin typeface="Calibri" panose="020F0502020204030204" pitchFamily="34" charset="0"/>
                <a:cs typeface="Times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45712" y="2245361"/>
              <a:ext cx="799689" cy="35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 Broker</a:t>
              </a:r>
              <a:endParaRPr lang="en-US" sz="1050" dirty="0">
                <a:latin typeface="Calibri" panose="020F0502020204030204" pitchFamily="34" charset="0"/>
                <a:cs typeface="Times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7061" y="3007642"/>
              <a:ext cx="1494159" cy="57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 Seamless Communication</a:t>
              </a:r>
              <a:endParaRPr lang="en-US" sz="1050" dirty="0">
                <a:latin typeface="Calibri" panose="020F0502020204030204" pitchFamily="34" charset="0"/>
                <a:cs typeface="Times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02972" y="3363820"/>
              <a:ext cx="799689" cy="35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 Broker</a:t>
              </a:r>
              <a:endParaRPr lang="en-US" sz="1050" dirty="0">
                <a:latin typeface="Calibri" panose="020F0502020204030204" pitchFamily="34" charset="0"/>
                <a:cs typeface="Times" panose="020206030504050203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818039" y="3870130"/>
              <a:ext cx="2029968" cy="10708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22860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>
                  <a:latin typeface="Calibri" panose="020F0502020204030204" pitchFamily="34" charset="0"/>
                  <a:cs typeface="Times" panose="02020603050405020304" pitchFamily="18" charset="0"/>
                </a:rPr>
                <a:t>Hybrid Cloud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376871" y="3870129"/>
              <a:ext cx="2028652" cy="10708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22860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Cloud Federation</a:t>
              </a:r>
              <a:endParaRPr lang="en-US" sz="1200" dirty="0">
                <a:latin typeface="Calibri" panose="020F0502020204030204" pitchFamily="34" charset="0"/>
                <a:cs typeface="Times" panose="02020603050405020304" pitchFamily="18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143770" y="2058173"/>
              <a:ext cx="2028652" cy="10708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22860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Inter-Cloud</a:t>
              </a:r>
              <a:endParaRPr lang="en-US" sz="1200" dirty="0">
                <a:latin typeface="Calibri" panose="020F0502020204030204" pitchFamily="34" charset="0"/>
                <a:cs typeface="Times" panose="02020603050405020304" pitchFamily="18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3586599" y="2062984"/>
              <a:ext cx="2028652" cy="10708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22860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Multi-Cloud</a:t>
              </a:r>
              <a:endParaRPr lang="en-US" sz="1200" dirty="0">
                <a:latin typeface="Calibri" panose="020F0502020204030204" pitchFamily="34" charset="0"/>
                <a:cs typeface="Times" panose="02020603050405020304" pitchFamily="18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0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6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Multi Cloud Collaboration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 bwMode="auto">
          <a:xfrm>
            <a:off x="456481" y="829801"/>
            <a:ext cx="8226720" cy="518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SzPct val="90000"/>
              <a:defRPr/>
            </a:pPr>
            <a:endParaRPr lang="en-US" sz="2177" kern="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r>
              <a:rPr lang="en-US" sz="2177" kern="0" dirty="0" smtClean="0">
                <a:latin typeface="Calibri" panose="020F0502020204030204" pitchFamily="34" charset="0"/>
                <a:ea typeface="ＭＳ Ｐゴシック" pitchFamily="34" charset="-128"/>
              </a:rPr>
              <a:t>Cloud Federation</a:t>
            </a: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816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2">
              <a:buSzPct val="90000"/>
              <a:defRPr/>
            </a:pPr>
            <a:r>
              <a:rPr lang="en-US" sz="1814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Service (IaaS, PaaS, SaaS)</a:t>
            </a:r>
          </a:p>
          <a:p>
            <a:pPr lvl="3">
              <a:buSzPct val="90000"/>
              <a:defRPr/>
            </a:pPr>
            <a:r>
              <a:rPr lang="en-US" sz="1451" kern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Heterogeneous</a:t>
            </a:r>
            <a:r>
              <a:rPr lang="en-US" sz="1451" kern="0" dirty="0">
                <a:latin typeface="Calibri" panose="020F0502020204030204" pitchFamily="34" charset="0"/>
                <a:ea typeface="ＭＳ Ｐゴシック" pitchFamily="34" charset="-128"/>
              </a:rPr>
              <a:t>: Google account (Open ID 2.0) Heterogeneous within google.</a:t>
            </a:r>
          </a:p>
          <a:p>
            <a:pPr lvl="3">
              <a:buSzPct val="90000"/>
              <a:defRPr/>
            </a:pPr>
            <a:r>
              <a:rPr lang="en-US" sz="1451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Homogeneous</a:t>
            </a:r>
            <a:r>
              <a:rPr lang="en-US" sz="1451" kern="0" dirty="0">
                <a:latin typeface="Calibri" panose="020F0502020204030204" pitchFamily="34" charset="0"/>
                <a:ea typeface="ＭＳ Ｐゴシック" pitchFamily="34" charset="-128"/>
              </a:rPr>
              <a:t>: Eduroam federated network access.</a:t>
            </a:r>
          </a:p>
          <a:p>
            <a:pPr lvl="3">
              <a:buSzPct val="90000"/>
              <a:defRPr/>
            </a:pPr>
            <a:endParaRPr lang="en-US" sz="816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2">
              <a:buSzPct val="90000"/>
              <a:defRPr/>
            </a:pPr>
            <a:r>
              <a:rPr lang="en-US" sz="1814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Platform</a:t>
            </a:r>
          </a:p>
          <a:p>
            <a:pPr lvl="3">
              <a:buSzPct val="90000"/>
              <a:defRPr/>
            </a:pPr>
            <a:r>
              <a:rPr lang="en-US" sz="1451" kern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Heterogeneous</a:t>
            </a:r>
            <a:r>
              <a:rPr lang="en-US" sz="1451" kern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r>
              <a:rPr lang="en-US" sz="1451" kern="0" dirty="0">
                <a:latin typeface="Calibri" panose="020F0502020204030204" pitchFamily="34" charset="0"/>
                <a:ea typeface="ＭＳ Ｐゴシック" pitchFamily="34" charset="-128"/>
              </a:rPr>
              <a:t>OpenStack federation with AWS.</a:t>
            </a:r>
            <a:endParaRPr lang="en-US" sz="1451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3">
              <a:buSzPct val="90000"/>
              <a:defRPr/>
            </a:pPr>
            <a:r>
              <a:rPr lang="en-US" sz="1451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Homogeneous</a:t>
            </a:r>
            <a:r>
              <a:rPr lang="en-US" sz="1451" kern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r>
              <a:rPr lang="en-US" sz="1451" kern="0" dirty="0">
                <a:latin typeface="Calibri" panose="020F0502020204030204" pitchFamily="34" charset="0"/>
                <a:ea typeface="ＭＳ Ｐゴシック" pitchFamily="34" charset="-128"/>
              </a:rPr>
              <a:t>Keystone to Keystone federation.</a:t>
            </a:r>
            <a:endParaRPr lang="en-US" sz="1451" kern="0" dirty="0">
              <a:solidFill>
                <a:srgbClr val="00B05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3">
              <a:buSzPct val="90000"/>
              <a:defRPr/>
            </a:pPr>
            <a:endParaRPr lang="en-US" sz="816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2">
              <a:buSzPct val="90000"/>
              <a:defRPr/>
            </a:pPr>
            <a:r>
              <a:rPr lang="en-US" sz="1814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Trust</a:t>
            </a:r>
          </a:p>
          <a:p>
            <a:pPr lvl="3">
              <a:buSzPct val="90000"/>
              <a:defRPr/>
            </a:pPr>
            <a:r>
              <a:rPr lang="en-US" sz="1451" kern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Circle-of-Trust</a:t>
            </a:r>
            <a:r>
              <a:rPr lang="en-US" sz="1451" kern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r>
              <a:rPr lang="en-US" sz="1451" kern="0" dirty="0">
                <a:latin typeface="Calibri" panose="020F0502020204030204" pitchFamily="34" charset="0"/>
                <a:ea typeface="ＭＳ Ｐゴシック" pitchFamily="34" charset="-128"/>
              </a:rPr>
              <a:t>Alliance of institutions for sharing scientific data such as CERN.</a:t>
            </a:r>
          </a:p>
          <a:p>
            <a:pPr lvl="3">
              <a:buSzPct val="90000"/>
              <a:defRPr/>
            </a:pPr>
            <a:r>
              <a:rPr lang="en-US" sz="1451" kern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Peer-to-Peer</a:t>
            </a:r>
            <a:r>
              <a:rPr lang="en-US" sz="1451" kern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: Best Buy federating with Rackspace.</a:t>
            </a:r>
          </a:p>
          <a:p>
            <a:pPr lvl="3">
              <a:buSzPct val="90000"/>
              <a:defRPr/>
            </a:pPr>
            <a:endParaRPr lang="en-US" sz="816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2">
              <a:buSzPct val="90000"/>
              <a:defRPr/>
            </a:pPr>
            <a:r>
              <a:rPr lang="en-US" sz="1814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Coupling</a:t>
            </a:r>
          </a:p>
          <a:p>
            <a:pPr lvl="3">
              <a:buSzPct val="90000"/>
              <a:defRPr/>
            </a:pPr>
            <a:r>
              <a:rPr lang="en-US" sz="1451" kern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Identity Federation</a:t>
            </a:r>
            <a:r>
              <a:rPr lang="en-US" sz="1451" kern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r>
              <a:rPr lang="en-US" sz="1451" dirty="0">
                <a:solidFill>
                  <a:schemeClr val="tx1"/>
                </a:solidFill>
                <a:latin typeface="Calibri" panose="020F0502020204030204" pitchFamily="34" charset="0"/>
              </a:rPr>
              <a:t>SAML, OAuth, OpenID, SSO.</a:t>
            </a:r>
          </a:p>
          <a:p>
            <a:pPr lvl="3">
              <a:buSzPct val="90000"/>
              <a:defRPr/>
            </a:pPr>
            <a:r>
              <a:rPr lang="en-US" sz="1451" kern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Authorization Federation</a:t>
            </a:r>
            <a:r>
              <a:rPr lang="en-US" sz="1451" kern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r>
              <a:rPr lang="en-US" sz="1451" dirty="0">
                <a:solidFill>
                  <a:schemeClr val="tx1"/>
                </a:solidFill>
                <a:latin typeface="Calibri" panose="020F0502020204030204" pitchFamily="34" charset="0"/>
              </a:rPr>
              <a:t>SAML, OAuth.</a:t>
            </a:r>
            <a:endParaRPr lang="en-US" sz="1451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641320" y="1368510"/>
            <a:ext cx="967561" cy="402417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641320" y="1368510"/>
            <a:ext cx="967561" cy="1594609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641320" y="1368510"/>
            <a:ext cx="967561" cy="2786801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41320" y="1368509"/>
            <a:ext cx="967561" cy="396742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671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829801"/>
            <a:ext cx="8226720" cy="5181862"/>
          </a:xfrm>
        </p:spPr>
        <p:txBody>
          <a:bodyPr numCol="1"/>
          <a:lstStyle/>
          <a:p>
            <a:pPr marL="97921" indent="0">
              <a:buSzPct val="90000"/>
              <a:buNone/>
              <a:defRPr/>
            </a:pPr>
            <a:endParaRPr lang="en-US" sz="2903" dirty="0"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Cambria Math"/>
              </a:rPr>
              <a:t>Problem Statement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dirty="0">
              <a:ea typeface="Cambria Math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dirty="0" smtClean="0">
              <a:ea typeface="Cambria Math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dirty="0">
              <a:ea typeface="Cambria Math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dirty="0" smtClean="0">
              <a:ea typeface="Cambria Math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sz="2177" dirty="0" smtClean="0">
              <a:ea typeface="Cambria Math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endParaRPr lang="en-US" sz="2177" dirty="0">
              <a:ea typeface="Cambria Math"/>
            </a:endParaRP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Cambria Math"/>
              </a:rPr>
              <a:t>Thesis Statement</a:t>
            </a:r>
            <a:endParaRPr lang="en-US" b="0" dirty="0" smtClean="0">
              <a:ea typeface="Cambria Math"/>
            </a:endParaRPr>
          </a:p>
          <a:p>
            <a:pPr>
              <a:buSzPct val="90000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dirty="0"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903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903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903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7</a:t>
            </a:fld>
            <a:endParaRPr lang="en-GB" sz="127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4286751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dirty="0">
                <a:solidFill>
                  <a:srgbClr val="002060"/>
                </a:solidFill>
              </a:rPr>
              <a:t>Problem &amp; Thesis</a:t>
            </a:r>
            <a:endParaRPr lang="en-US" sz="2903" kern="0" dirty="0">
              <a:solidFill>
                <a:srgbClr val="00206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2688" y="1845036"/>
            <a:ext cx="6920777" cy="1767407"/>
          </a:xfrm>
          <a:prstGeom prst="rect">
            <a:avLst/>
          </a:prstGeom>
          <a:noFill/>
          <a:ln w="25400" cap="rnd" cmpd="sng">
            <a:solidFill>
              <a:srgbClr val="1F497D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just">
              <a:defRPr sz="2400" b="1" i="1">
                <a:latin typeface="Georgia"/>
                <a:cs typeface="Georgia"/>
              </a:defRPr>
            </a:lvl1pPr>
          </a:lstStyle>
          <a:p>
            <a:pPr defTabSz="414683">
              <a:defRPr/>
            </a:pPr>
            <a:r>
              <a:rPr lang="en-US" sz="1814" b="0" kern="0" dirty="0">
                <a:solidFill>
                  <a:prstClr val="black"/>
                </a:solidFill>
              </a:rPr>
              <a:t>Current access control models provided by cloud platforms are not sufficient to cultivate </a:t>
            </a:r>
            <a:r>
              <a:rPr lang="en-US" sz="1814" b="0" kern="0" dirty="0" smtClean="0">
                <a:solidFill>
                  <a:prstClr val="black"/>
                </a:solidFill>
              </a:rPr>
              <a:t>efficient </a:t>
            </a:r>
            <a:r>
              <a:rPr lang="en-US" sz="1814" b="0" kern="0" dirty="0">
                <a:solidFill>
                  <a:prstClr val="black"/>
                </a:solidFill>
              </a:rPr>
              <a:t>peer-to-peer and circle-of-trust collaboration between tenants in a cloud or across </a:t>
            </a:r>
            <a:r>
              <a:rPr lang="en-US" sz="1814" b="0" kern="0" dirty="0" smtClean="0">
                <a:solidFill>
                  <a:prstClr val="black"/>
                </a:solidFill>
              </a:rPr>
              <a:t>multiple cloud </a:t>
            </a:r>
            <a:r>
              <a:rPr lang="en-US" sz="1814" b="0" kern="0" dirty="0">
                <a:solidFill>
                  <a:prstClr val="black"/>
                </a:solidFill>
              </a:rPr>
              <a:t>platforms. Prior role-based and attribute-based access control models in distributed </a:t>
            </a:r>
            <a:r>
              <a:rPr lang="en-US" sz="1814" b="0" kern="0" dirty="0" smtClean="0">
                <a:solidFill>
                  <a:prstClr val="black"/>
                </a:solidFill>
              </a:rPr>
              <a:t>systems are </a:t>
            </a:r>
            <a:r>
              <a:rPr lang="en-US" sz="1814" b="0" kern="0" dirty="0">
                <a:solidFill>
                  <a:prstClr val="black"/>
                </a:solidFill>
              </a:rPr>
              <a:t>not effectively applicable to cloud IaaS.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2687" y="4391073"/>
            <a:ext cx="6920777" cy="1488228"/>
          </a:xfrm>
          <a:prstGeom prst="rect">
            <a:avLst/>
          </a:prstGeom>
          <a:noFill/>
          <a:ln w="25400" cap="rnd" cmpd="sng">
            <a:solidFill>
              <a:srgbClr val="1F497D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just">
              <a:defRPr sz="2400" b="1" i="1">
                <a:latin typeface="Georgia"/>
                <a:cs typeface="Georgia"/>
              </a:defRPr>
            </a:lvl1pPr>
          </a:lstStyle>
          <a:p>
            <a:pPr defTabSz="414683">
              <a:defRPr/>
            </a:pPr>
            <a:r>
              <a:rPr lang="en-US" sz="1814" b="0" kern="0" dirty="0">
                <a:solidFill>
                  <a:prstClr val="black"/>
                </a:solidFill>
              </a:rPr>
              <a:t>The problem of authorization federation in multi-tenant cloud IaaS can be partially solved </a:t>
            </a:r>
            <a:r>
              <a:rPr lang="en-US" sz="1814" b="0" kern="0" dirty="0" smtClean="0">
                <a:solidFill>
                  <a:prstClr val="black"/>
                </a:solidFill>
              </a:rPr>
              <a:t>by integrating </a:t>
            </a:r>
            <a:r>
              <a:rPr lang="en-US" sz="1814" b="0" kern="0" dirty="0">
                <a:solidFill>
                  <a:prstClr val="black"/>
                </a:solidFill>
              </a:rPr>
              <a:t>multiple types of peer-to-peer and circle-of-trust relations between tenants in </a:t>
            </a:r>
            <a:r>
              <a:rPr lang="en-US" sz="1814" b="0" kern="0" dirty="0" smtClean="0">
                <a:solidFill>
                  <a:prstClr val="black"/>
                </a:solidFill>
              </a:rPr>
              <a:t>single-cloud </a:t>
            </a:r>
            <a:r>
              <a:rPr lang="en-US" sz="1814" b="0" kern="0" dirty="0">
                <a:solidFill>
                  <a:prstClr val="black"/>
                </a:solidFill>
              </a:rPr>
              <a:t>and multi-cloud environments into role-based and attribute based models.</a:t>
            </a:r>
          </a:p>
        </p:txBody>
      </p:sp>
    </p:spTree>
    <p:extLst>
      <p:ext uri="{BB962C8B-B14F-4D97-AF65-F5344CB8AC3E}">
        <p14:creationId xmlns:p14="http://schemas.microsoft.com/office/powerpoint/2010/main" val="24138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8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Scope of Contribution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50006" y="1262506"/>
            <a:ext cx="7446614" cy="4342708"/>
            <a:chOff x="2269981" y="1090201"/>
            <a:chExt cx="7446614" cy="4342708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2269981" y="1274545"/>
              <a:ext cx="1728" cy="4158364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269981" y="1274384"/>
              <a:ext cx="2302019" cy="161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687697" y="1090201"/>
              <a:ext cx="1806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Times New Roman" panose="02020603050405020304" pitchFamily="18" charset="0"/>
                </a:rPr>
                <a:t>Cloud Federation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8920" y="2091432"/>
              <a:ext cx="626277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IaaS</a:t>
              </a:r>
              <a:endParaRPr lang="en-US" sz="16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75552" y="2093286"/>
              <a:ext cx="710376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SaaS</a:t>
              </a:r>
              <a:endParaRPr lang="en-US" sz="16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2055" y="4086204"/>
              <a:ext cx="2182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Peer-to-Peer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66892" y="4083655"/>
              <a:ext cx="14166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Circle-of-Trust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16425" y="5079018"/>
              <a:ext cx="230017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Authorization Federation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15515" y="5076469"/>
              <a:ext cx="2438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Authentication Federation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269981" y="2263705"/>
              <a:ext cx="1252407" cy="464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356157" y="2023570"/>
              <a:ext cx="697109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9" i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Service</a:t>
              </a:r>
              <a:endParaRPr lang="en-US" sz="1089" i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2269981" y="4252932"/>
              <a:ext cx="2492519" cy="0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2354541" y="4014704"/>
              <a:ext cx="697109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9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Trust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2269981" y="5262077"/>
              <a:ext cx="1195623" cy="88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2354541" y="5001635"/>
              <a:ext cx="792382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9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Coupling</a:t>
              </a:r>
            </a:p>
          </p:txBody>
        </p:sp>
        <p:cxnSp>
          <p:nvCxnSpPr>
            <p:cNvPr id="28" name="Straight Connector 27"/>
            <p:cNvCxnSpPr>
              <a:stCxn id="15" idx="2"/>
              <a:endCxn id="16" idx="0"/>
            </p:cNvCxnSpPr>
            <p:nvPr/>
          </p:nvCxnSpPr>
          <p:spPr bwMode="auto">
            <a:xfrm>
              <a:off x="5590918" y="1459533"/>
              <a:ext cx="1741141" cy="631899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5" idx="2"/>
              <a:endCxn id="17" idx="0"/>
            </p:cNvCxnSpPr>
            <p:nvPr/>
          </p:nvCxnSpPr>
          <p:spPr bwMode="auto">
            <a:xfrm flipH="1">
              <a:off x="4030740" y="1459533"/>
              <a:ext cx="1560178" cy="633753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40" idx="2"/>
              <a:endCxn id="19" idx="0"/>
            </p:cNvCxnSpPr>
            <p:nvPr/>
          </p:nvCxnSpPr>
          <p:spPr bwMode="auto">
            <a:xfrm flipH="1">
              <a:off x="5575219" y="3398166"/>
              <a:ext cx="946835" cy="685489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40" idx="2"/>
              <a:endCxn id="18" idx="0"/>
            </p:cNvCxnSpPr>
            <p:nvPr/>
          </p:nvCxnSpPr>
          <p:spPr bwMode="auto">
            <a:xfrm>
              <a:off x="6522054" y="3398166"/>
              <a:ext cx="1091370" cy="688038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9" idx="2"/>
              <a:endCxn id="20" idx="0"/>
            </p:cNvCxnSpPr>
            <p:nvPr/>
          </p:nvCxnSpPr>
          <p:spPr bwMode="auto">
            <a:xfrm>
              <a:off x="5575219" y="4422209"/>
              <a:ext cx="2991291" cy="656809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18" idx="2"/>
              <a:endCxn id="20" idx="0"/>
            </p:cNvCxnSpPr>
            <p:nvPr/>
          </p:nvCxnSpPr>
          <p:spPr bwMode="auto">
            <a:xfrm>
              <a:off x="7613424" y="4424758"/>
              <a:ext cx="953086" cy="65426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18" idx="2"/>
              <a:endCxn id="21" idx="0"/>
            </p:cNvCxnSpPr>
            <p:nvPr/>
          </p:nvCxnSpPr>
          <p:spPr bwMode="auto">
            <a:xfrm flipH="1">
              <a:off x="4734775" y="4424758"/>
              <a:ext cx="2878649" cy="651711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19" idx="2"/>
              <a:endCxn id="21" idx="0"/>
            </p:cNvCxnSpPr>
            <p:nvPr/>
          </p:nvCxnSpPr>
          <p:spPr bwMode="auto">
            <a:xfrm flipH="1">
              <a:off x="4734775" y="4422209"/>
              <a:ext cx="840444" cy="65426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5277780" y="2096889"/>
              <a:ext cx="626277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PaaS</a:t>
              </a:r>
              <a:endParaRPr lang="en-US" sz="16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/>
            <p:cNvCxnSpPr>
              <a:stCxn id="15" idx="2"/>
              <a:endCxn id="36" idx="0"/>
            </p:cNvCxnSpPr>
            <p:nvPr/>
          </p:nvCxnSpPr>
          <p:spPr bwMode="auto">
            <a:xfrm>
              <a:off x="5590918" y="1459533"/>
              <a:ext cx="1" cy="637356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2269981" y="3226281"/>
              <a:ext cx="3483119" cy="25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2354541" y="2987698"/>
              <a:ext cx="697109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9" i="1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Platform</a:t>
              </a:r>
              <a:endParaRPr lang="en-US" sz="1089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41004" y="3054546"/>
              <a:ext cx="136209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Homogenous</a:t>
              </a:r>
              <a:endPara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63865" y="3054546"/>
              <a:ext cx="1488201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Heterogeneous</a:t>
              </a:r>
              <a:endPara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>
              <a:stCxn id="40" idx="0"/>
              <a:endCxn id="16" idx="2"/>
            </p:cNvCxnSpPr>
            <p:nvPr/>
          </p:nvCxnSpPr>
          <p:spPr bwMode="auto">
            <a:xfrm flipV="1">
              <a:off x="6522054" y="2435052"/>
              <a:ext cx="810005" cy="619494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41" idx="0"/>
              <a:endCxn id="16" idx="2"/>
            </p:cNvCxnSpPr>
            <p:nvPr/>
          </p:nvCxnSpPr>
          <p:spPr bwMode="auto">
            <a:xfrm flipH="1" flipV="1">
              <a:off x="7332059" y="2435052"/>
              <a:ext cx="875907" cy="619494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134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9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>
                <a:solidFill>
                  <a:srgbClr val="465676"/>
                </a:solidFill>
                <a:latin typeface="Calibri" panose="020F0502020204030204" pitchFamily="34" charset="0"/>
              </a:rPr>
              <a:t>Scope of Contribution</a:t>
            </a:r>
            <a:endParaRPr lang="en-US" sz="2800" b="1" kern="0" dirty="0">
              <a:solidFill>
                <a:srgbClr val="465676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1581" y="1270426"/>
            <a:ext cx="7446614" cy="4342708"/>
            <a:chOff x="2269981" y="1090201"/>
            <a:chExt cx="7446614" cy="4342708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2269981" y="1274545"/>
              <a:ext cx="1728" cy="4158364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269981" y="1274384"/>
              <a:ext cx="2302019" cy="161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687697" y="1090201"/>
              <a:ext cx="1806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Times New Roman" panose="02020603050405020304" pitchFamily="18" charset="0"/>
                </a:rPr>
                <a:t>Cloud Federation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8920" y="2091432"/>
              <a:ext cx="626277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IaaS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75552" y="2093286"/>
              <a:ext cx="710376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SaaS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2055" y="4086204"/>
              <a:ext cx="2182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Peer-to-Peer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66892" y="4083655"/>
              <a:ext cx="14166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Circle-of-Trust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16425" y="5079018"/>
              <a:ext cx="230017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Authorization Federation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15515" y="5076469"/>
              <a:ext cx="2438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Authentication Federation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269981" y="2263705"/>
              <a:ext cx="1252407" cy="464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356157" y="2023570"/>
              <a:ext cx="697109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9" i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Service</a:t>
              </a:r>
              <a:endParaRPr lang="en-US" sz="1089" i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2269981" y="4252932"/>
              <a:ext cx="2492519" cy="0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2354541" y="4014704"/>
              <a:ext cx="697109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9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Trust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2269981" y="5262077"/>
              <a:ext cx="1195623" cy="88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2354541" y="5001635"/>
              <a:ext cx="792382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9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Coupling</a:t>
              </a:r>
            </a:p>
          </p:txBody>
        </p:sp>
        <p:cxnSp>
          <p:nvCxnSpPr>
            <p:cNvPr id="28" name="Straight Connector 27"/>
            <p:cNvCxnSpPr>
              <a:stCxn id="15" idx="2"/>
              <a:endCxn id="16" idx="0"/>
            </p:cNvCxnSpPr>
            <p:nvPr/>
          </p:nvCxnSpPr>
          <p:spPr bwMode="auto">
            <a:xfrm>
              <a:off x="5590918" y="1459533"/>
              <a:ext cx="1741141" cy="631899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29" name="Straight Connector 28"/>
            <p:cNvCxnSpPr>
              <a:stCxn id="15" idx="2"/>
              <a:endCxn id="17" idx="0"/>
            </p:cNvCxnSpPr>
            <p:nvPr/>
          </p:nvCxnSpPr>
          <p:spPr bwMode="auto">
            <a:xfrm flipH="1">
              <a:off x="4030740" y="1459533"/>
              <a:ext cx="1560178" cy="633753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40" idx="2"/>
              <a:endCxn id="19" idx="0"/>
            </p:cNvCxnSpPr>
            <p:nvPr/>
          </p:nvCxnSpPr>
          <p:spPr bwMode="auto">
            <a:xfrm flipH="1">
              <a:off x="5575219" y="3398166"/>
              <a:ext cx="946835" cy="685489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1" name="Straight Connector 30"/>
            <p:cNvCxnSpPr>
              <a:stCxn id="40" idx="2"/>
              <a:endCxn id="18" idx="0"/>
            </p:cNvCxnSpPr>
            <p:nvPr/>
          </p:nvCxnSpPr>
          <p:spPr bwMode="auto">
            <a:xfrm>
              <a:off x="6522054" y="3398166"/>
              <a:ext cx="1091370" cy="688038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2" name="Straight Connector 31"/>
            <p:cNvCxnSpPr>
              <a:stCxn id="19" idx="2"/>
              <a:endCxn id="20" idx="0"/>
            </p:cNvCxnSpPr>
            <p:nvPr/>
          </p:nvCxnSpPr>
          <p:spPr bwMode="auto">
            <a:xfrm>
              <a:off x="5575219" y="4422209"/>
              <a:ext cx="2991291" cy="656809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3" name="Straight Connector 32"/>
            <p:cNvCxnSpPr>
              <a:stCxn id="18" idx="2"/>
              <a:endCxn id="20" idx="0"/>
            </p:cNvCxnSpPr>
            <p:nvPr/>
          </p:nvCxnSpPr>
          <p:spPr bwMode="auto">
            <a:xfrm>
              <a:off x="7613424" y="4424758"/>
              <a:ext cx="953086" cy="65426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4" name="Straight Connector 33"/>
            <p:cNvCxnSpPr>
              <a:stCxn id="18" idx="2"/>
              <a:endCxn id="21" idx="0"/>
            </p:cNvCxnSpPr>
            <p:nvPr/>
          </p:nvCxnSpPr>
          <p:spPr bwMode="auto">
            <a:xfrm flipH="1">
              <a:off x="4734775" y="4424758"/>
              <a:ext cx="2878649" cy="651711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19" idx="2"/>
              <a:endCxn id="21" idx="0"/>
            </p:cNvCxnSpPr>
            <p:nvPr/>
          </p:nvCxnSpPr>
          <p:spPr bwMode="auto">
            <a:xfrm flipH="1">
              <a:off x="4734775" y="4422209"/>
              <a:ext cx="840444" cy="65426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5277780" y="2096889"/>
              <a:ext cx="626277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PaaS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/>
            <p:cNvCxnSpPr>
              <a:stCxn id="15" idx="2"/>
              <a:endCxn id="36" idx="0"/>
            </p:cNvCxnSpPr>
            <p:nvPr/>
          </p:nvCxnSpPr>
          <p:spPr bwMode="auto">
            <a:xfrm>
              <a:off x="5590918" y="1459533"/>
              <a:ext cx="1" cy="637356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2269981" y="3226281"/>
              <a:ext cx="3483119" cy="25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2354541" y="2987698"/>
              <a:ext cx="697109" cy="2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9" i="1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Platform</a:t>
              </a:r>
              <a:endParaRPr lang="en-US" sz="1089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41004" y="3054546"/>
              <a:ext cx="136209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Homogenous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63865" y="3054546"/>
              <a:ext cx="1488201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Heterogeneous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>
              <a:stCxn id="40" idx="0"/>
              <a:endCxn id="16" idx="2"/>
            </p:cNvCxnSpPr>
            <p:nvPr/>
          </p:nvCxnSpPr>
          <p:spPr bwMode="auto">
            <a:xfrm flipV="1">
              <a:off x="6522054" y="2435052"/>
              <a:ext cx="810005" cy="619494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none" w="lg" len="lg"/>
            </a:ln>
            <a:effectLst/>
          </p:spPr>
        </p:cxnSp>
        <p:cxnSp>
          <p:nvCxnSpPr>
            <p:cNvPr id="43" name="Straight Connector 42"/>
            <p:cNvCxnSpPr>
              <a:stCxn id="41" idx="0"/>
              <a:endCxn id="16" idx="2"/>
            </p:cNvCxnSpPr>
            <p:nvPr/>
          </p:nvCxnSpPr>
          <p:spPr bwMode="auto">
            <a:xfrm flipH="1" flipV="1">
              <a:off x="7332059" y="2435052"/>
              <a:ext cx="875907" cy="619494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792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1449</Words>
  <Application>Microsoft Office PowerPoint</Application>
  <PresentationFormat>On-screen Show (4:3)</PresentationFormat>
  <Paragraphs>858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ＭＳ Ｐゴシック</vt:lpstr>
      <vt:lpstr>Arial</vt:lpstr>
      <vt:lpstr>Bitstream Charter</vt:lpstr>
      <vt:lpstr>Calibri</vt:lpstr>
      <vt:lpstr>Cambria Math</vt:lpstr>
      <vt:lpstr>Courier New</vt:lpstr>
      <vt:lpstr>Georgia</vt:lpstr>
      <vt:lpstr>Symbol</vt:lpstr>
      <vt:lpstr>Times</vt:lpstr>
      <vt:lpstr>Times New Roman</vt:lpstr>
      <vt:lpstr>Wingdings</vt:lpstr>
      <vt:lpstr>ics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San Antonio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Navid Pustchi</dc:creator>
  <cp:keywords>CTPClassification=CTP_NWR:VisualMarkings=</cp:keywords>
  <cp:lastModifiedBy>Pustchi, Navid</cp:lastModifiedBy>
  <cp:revision>34</cp:revision>
  <dcterms:created xsi:type="dcterms:W3CDTF">2015-04-03T20:04:54Z</dcterms:created>
  <dcterms:modified xsi:type="dcterms:W3CDTF">2016-04-01T15:18:01Z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faadc8bb-4e5f-4cbc-ad54-2801cc72f275</vt:lpwstr>
  </property>
  <property fmtid="{D5CDD505-2E9C-101B-9397-08002B2CF9AE}" pid="3" name="CTP_TimeStamp">
    <vt:lpwstr>2016-04-01 15:17:51Z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CTP_NWR</vt:lpwstr>
  </property>
</Properties>
</file>