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6"/>
  </p:notesMasterIdLst>
  <p:handoutMasterIdLst>
    <p:handoutMasterId r:id="rId37"/>
  </p:handoutMasterIdLst>
  <p:sldIdLst>
    <p:sldId id="446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10" r:id="rId34"/>
    <p:sldId id="455" r:id="rId35"/>
  </p:sldIdLst>
  <p:sldSz cx="10080625" cy="7559675"/>
  <p:notesSz cx="7019925" cy="9305925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11" userDrawn="1">
          <p15:clr>
            <a:srgbClr val="A4A3A4"/>
          </p15:clr>
        </p15:guide>
        <p15:guide id="2" pos="1997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758" autoAdjust="0"/>
  </p:normalViewPr>
  <p:slideViewPr>
    <p:cSldViewPr snapToGrid="0" snapToObjects="1">
      <p:cViewPr varScale="1">
        <p:scale>
          <a:sx n="80" d="100"/>
          <a:sy n="80" d="100"/>
        </p:scale>
        <p:origin x="-1286" y="-77"/>
      </p:cViewPr>
      <p:guideLst>
        <p:guide orient="horz" pos="2160"/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11"/>
        <p:guide orient="horz" pos="2664"/>
        <p:guide pos="1997"/>
        <p:guide pos="19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6" Type="http://schemas.openxmlformats.org/officeDocument/2006/relationships/image" Target="../media/image10.w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09">
              <a:tabLst>
                <a:tab pos="656771" algn="l"/>
                <a:tab pos="1321198" algn="l"/>
                <a:tab pos="1982563" algn="l"/>
                <a:tab pos="2645457" algn="l"/>
              </a:tabLst>
            </a:pPr>
            <a:fld id="{0C137A8E-DCD0-4026-8679-7DAC59B2E3EE}" type="slidenum">
              <a:rPr lang="en-GB" smtClean="0"/>
              <a:pPr defTabSz="440909">
                <a:tabLst>
                  <a:tab pos="656771" algn="l"/>
                  <a:tab pos="1321198" algn="l"/>
                  <a:tab pos="1982563" algn="l"/>
                  <a:tab pos="2645457" algn="l"/>
                </a:tabLst>
              </a:pPr>
              <a:t>30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8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2/25/2016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Usage Control (UCON)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o</a:t>
            </a:r>
            <a:r>
              <a:rPr lang="en-US" sz="3200" dirty="0" smtClean="0"/>
              <a:t>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ABAC on Steroids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February 26,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 Lecture 5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17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400" dirty="0">
                <a:ea typeface="굴림" charset="-127"/>
                <a:cs typeface="굴림" charset="-127"/>
              </a:rPr>
              <a:t>A Family of UCON</a:t>
            </a:r>
            <a:r>
              <a:rPr lang="en-US" altLang="ko-KR" sz="2400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sz="2400" dirty="0">
                <a:ea typeface="굴림" charset="-127"/>
                <a:cs typeface="굴림" charset="-127"/>
              </a:rPr>
              <a:t> Core Models</a:t>
            </a:r>
            <a:endParaRPr lang="en-US" sz="18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446461"/>
              </p:ext>
            </p:extLst>
          </p:nvPr>
        </p:nvGraphicFramePr>
        <p:xfrm>
          <a:off x="1092482" y="1181683"/>
          <a:ext cx="7475679" cy="5123780"/>
        </p:xfrm>
        <a:graphic>
          <a:graphicData uri="http://schemas.openxmlformats.org/presentationml/2006/ole">
            <p:oleObj spid="_x0000_s14348" name="VISIO" r:id="rId3" imgW="7193076" imgH="507728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19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err="1" smtClean="0">
                <a:ea typeface="굴림" charset="-127"/>
                <a:cs typeface="굴림" charset="-127"/>
              </a:rPr>
              <a:t>preA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1489" y="4793527"/>
            <a:ext cx="8483635" cy="1427939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Online content distribution service</a:t>
            </a:r>
          </a:p>
          <a:p>
            <a:pPr marL="818954" lvl="1" indent="-314982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Pay-per-view (pre-update)</a:t>
            </a:r>
          </a:p>
          <a:p>
            <a:pPr marL="818954" lvl="1" indent="-314982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Metered payment (post-update)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2178164"/>
              </p:ext>
            </p:extLst>
          </p:nvPr>
        </p:nvGraphicFramePr>
        <p:xfrm>
          <a:off x="127529" y="1181683"/>
          <a:ext cx="5039783" cy="3452602"/>
        </p:xfrm>
        <a:graphic>
          <a:graphicData uri="http://schemas.openxmlformats.org/presentationml/2006/ole">
            <p:oleObj spid="_x0000_s15378" name="VISIO" r:id="rId3" imgW="5076000" imgH="3475800" progId="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83496" y="4709531"/>
            <a:ext cx="8399639" cy="151193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8253909"/>
              </p:ext>
            </p:extLst>
          </p:nvPr>
        </p:nvGraphicFramePr>
        <p:xfrm>
          <a:off x="5251308" y="1895941"/>
          <a:ext cx="4703798" cy="2157658"/>
        </p:xfrm>
        <a:graphic>
          <a:graphicData uri="http://schemas.openxmlformats.org/presentationml/2006/ole">
            <p:oleObj spid="_x0000_s15379" name="VISIO" r:id="rId4" imgW="4504680" imgH="2066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11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err="1" smtClean="0">
                <a:ea typeface="굴림" charset="-127"/>
                <a:cs typeface="굴림" charset="-127"/>
              </a:rPr>
              <a:t>onA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24489" y="4961520"/>
            <a:ext cx="7979657" cy="1079704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Pay-per-minutes (pre-paid Phone Card) 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489088"/>
              </p:ext>
            </p:extLst>
          </p:nvPr>
        </p:nvGraphicFramePr>
        <p:xfrm>
          <a:off x="529" y="1181683"/>
          <a:ext cx="5039783" cy="3450852"/>
        </p:xfrm>
        <a:graphic>
          <a:graphicData uri="http://schemas.openxmlformats.org/presentationml/2006/ole">
            <p:oleObj spid="_x0000_s16402" name="VISIO" r:id="rId3" imgW="5076000" imgH="3475800" progId="">
              <p:embed/>
            </p:oleObj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6496" y="4793528"/>
            <a:ext cx="8399639" cy="1343942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5557205"/>
              </p:ext>
            </p:extLst>
          </p:nvPr>
        </p:nvGraphicFramePr>
        <p:xfrm>
          <a:off x="5040313" y="1834402"/>
          <a:ext cx="4714297" cy="2162907"/>
        </p:xfrm>
        <a:graphic>
          <a:graphicData uri="http://schemas.openxmlformats.org/presentationml/2006/ole">
            <p:oleObj spid="_x0000_s16403" name="VISIO" r:id="rId4" imgW="4504680" imgH="2066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45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8031" y="48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 eaLnBrk="1" hangingPunct="1"/>
            <a:r>
              <a:rPr lang="en-US" altLang="ko-KR" sz="2800" kern="0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kern="0" baseline="-25000" dirty="0" err="1" smtClean="0">
                <a:ea typeface="굴림" charset="-127"/>
                <a:cs typeface="굴림" charset="-127"/>
              </a:rPr>
              <a:t>preA</a:t>
            </a:r>
            <a:r>
              <a:rPr lang="en-US" altLang="ko-KR" sz="2800" kern="0" dirty="0" smtClean="0">
                <a:ea typeface="굴림" charset="-127"/>
                <a:cs typeface="굴림" charset="-127"/>
              </a:rPr>
              <a:t>: pre-Authorizations Model</a:t>
            </a:r>
            <a:endParaRPr lang="en-US" altLang="ko-KR" sz="2800" kern="0" dirty="0">
              <a:ea typeface="굴림" charset="-127"/>
              <a:cs typeface="굴림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sz="2646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646" kern="0" baseline="-25000" smtClean="0">
                <a:solidFill>
                  <a:srgbClr val="008000"/>
                </a:solidFill>
                <a:ea typeface="굴림" charset="-127"/>
                <a:cs typeface="굴림" charset="-127"/>
              </a:rPr>
              <a:t>preA0</a:t>
            </a:r>
            <a:endParaRPr lang="en-US" altLang="ko-KR" sz="2646" kern="0" smtClean="0">
              <a:solidFill>
                <a:srgbClr val="008000"/>
              </a:solidFill>
              <a:ea typeface="굴림" charset="-127"/>
              <a:cs typeface="굴림" charset="-127"/>
            </a:endParaRP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S, O, R, ATT(S), ATT(O)</a:t>
            </a:r>
            <a:r>
              <a:rPr lang="en-US" altLang="ko-KR" sz="2425" kern="0" smtClean="0">
                <a:ea typeface="굴림" charset="-127"/>
                <a:cs typeface="굴림" charset="-127"/>
              </a:rPr>
              <a:t> and </a:t>
            </a:r>
            <a:r>
              <a:rPr lang="en-US" altLang="ko-KR" sz="2425" i="1" kern="0" smtClean="0">
                <a:ea typeface="굴림" charset="-127"/>
                <a:cs typeface="굴림" charset="-127"/>
              </a:rPr>
              <a:t>preA</a:t>
            </a:r>
            <a:r>
              <a:rPr lang="en-US" altLang="ko-KR" sz="2425" kern="0" smtClean="0">
                <a:ea typeface="굴림" charset="-127"/>
                <a:cs typeface="굴림" charset="-127"/>
              </a:rPr>
              <a:t> (subjects, objects, rights, subject attributes, object attributes, and pre-authorizations respectively);</a:t>
            </a: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allowed(s,o,r) </a:t>
            </a:r>
            <a:r>
              <a:rPr lang="en-US" altLang="ko-KR" sz="2425" i="1" kern="0" smtClean="0">
                <a:ea typeface="굴림" charset="-127"/>
                <a:cs typeface="굴림" charset="-127"/>
                <a:sym typeface="Symbol" charset="2"/>
              </a:rPr>
              <a:t></a:t>
            </a:r>
            <a:r>
              <a:rPr lang="en-US" altLang="ko-KR" sz="2425" i="1" kern="0" smtClean="0">
                <a:ea typeface="굴림" charset="-127"/>
                <a:cs typeface="굴림" charset="-127"/>
                <a:sym typeface="Wingdings" charset="2"/>
              </a:rPr>
              <a:t> </a:t>
            </a:r>
            <a:r>
              <a:rPr lang="en-US" altLang="ko-KR" sz="2425" i="1" kern="0" smtClean="0">
                <a:ea typeface="굴림" charset="-127"/>
                <a:cs typeface="굴림" charset="-127"/>
              </a:rPr>
              <a:t>preA(ATT(s),ATT(o),r)</a:t>
            </a:r>
          </a:p>
          <a:p>
            <a:pPr eaLnBrk="1" hangingPunct="1"/>
            <a:r>
              <a:rPr lang="en-US" altLang="ko-KR" sz="2646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646" kern="0" baseline="-25000" smtClean="0">
                <a:solidFill>
                  <a:srgbClr val="008000"/>
                </a:solidFill>
                <a:ea typeface="굴림" charset="-127"/>
                <a:cs typeface="굴림" charset="-127"/>
              </a:rPr>
              <a:t>preA1 </a:t>
            </a: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preUpdate(ATT(s)),preUpdate(ATT(o))</a:t>
            </a:r>
          </a:p>
          <a:p>
            <a:pPr eaLnBrk="1" hangingPunct="1"/>
            <a:r>
              <a:rPr lang="en-US" altLang="ko-KR" sz="2646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646" kern="0" baseline="-25000" smtClean="0">
                <a:solidFill>
                  <a:srgbClr val="008000"/>
                </a:solidFill>
                <a:ea typeface="굴림" charset="-127"/>
                <a:cs typeface="굴림" charset="-127"/>
              </a:rPr>
              <a:t>preA3 </a:t>
            </a: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postUpdate(ATT(s)),postUpdate(ATT(o))</a:t>
            </a:r>
          </a:p>
          <a:p>
            <a:pPr eaLnBrk="1" hangingPunct="1"/>
            <a:endParaRPr lang="en-US" altLang="ko-KR" sz="2646" i="1" kern="0" smtClean="0">
              <a:ea typeface="굴림" charset="-127"/>
              <a:cs typeface="굴림" charset="-127"/>
            </a:endParaRPr>
          </a:p>
          <a:p>
            <a:pPr eaLnBrk="1" hangingPunct="1"/>
            <a:endParaRPr lang="ko-KR" altLang="en-US" sz="2646" kern="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31031" y="-78263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3968" kern="0" smtClean="0"/>
              <a:t>UCON</a:t>
            </a:r>
            <a:r>
              <a:rPr lang="en-US" sz="3968" kern="0" baseline="-25000" smtClean="0"/>
              <a:t>preA0</a:t>
            </a:r>
            <a:r>
              <a:rPr lang="en-US" sz="3968" kern="0" smtClean="0"/>
              <a:t>: MAC Example </a:t>
            </a:r>
            <a:endParaRPr lang="en-US" sz="3968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i="1" kern="0" smtClean="0"/>
              <a:t>L</a:t>
            </a:r>
            <a:r>
              <a:rPr lang="en-US" sz="2646" kern="0" smtClean="0"/>
              <a:t> is a lattice of security labels with dominance relation </a:t>
            </a:r>
            <a:r>
              <a:rPr lang="en-US" sz="2646" kern="0" smtClean="0">
                <a:sym typeface="Symbol" pitchFamily="1" charset="2"/>
              </a:rPr>
              <a:t></a:t>
            </a:r>
            <a:endParaRPr lang="en-US" sz="2646" kern="0" smtClean="0"/>
          </a:p>
          <a:p>
            <a:r>
              <a:rPr lang="en-US" sz="2646" i="1" kern="0" smtClean="0"/>
              <a:t>clearance: S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L</a:t>
            </a:r>
          </a:p>
          <a:p>
            <a:r>
              <a:rPr lang="en-US" sz="2646" i="1" kern="0" smtClean="0"/>
              <a:t>classification: O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L</a:t>
            </a:r>
          </a:p>
          <a:p>
            <a:r>
              <a:rPr lang="en-US" sz="2646" i="1" kern="0" smtClean="0"/>
              <a:t>ATT(S) = {clearance}</a:t>
            </a:r>
          </a:p>
          <a:p>
            <a:r>
              <a:rPr lang="en-US" sz="2646" i="1" kern="0" smtClean="0"/>
              <a:t>ATT(O) = {classification}</a:t>
            </a:r>
          </a:p>
          <a:p>
            <a:r>
              <a:rPr lang="en-US" sz="2646" i="1" kern="0" smtClean="0"/>
              <a:t>allowed(s,o,read) </a:t>
            </a:r>
            <a:r>
              <a:rPr lang="en-US" sz="2646" i="1" kern="0" smtClean="0">
                <a:sym typeface="Symbol" pitchFamily="1" charset="2"/>
              </a:rPr>
              <a:t></a:t>
            </a:r>
            <a:r>
              <a:rPr lang="en-US" sz="2646" i="1" kern="0" smtClean="0"/>
              <a:t> clearance(s) </a:t>
            </a:r>
            <a:r>
              <a:rPr lang="en-US" sz="2646" i="1" kern="0" smtClean="0">
                <a:sym typeface="Symbol" pitchFamily="1" charset="2"/>
              </a:rPr>
              <a:t> </a:t>
            </a:r>
            <a:r>
              <a:rPr lang="en-US" sz="2646" i="1" kern="0" smtClean="0"/>
              <a:t>classification(o)</a:t>
            </a:r>
          </a:p>
          <a:p>
            <a:r>
              <a:rPr lang="en-US" sz="2646" i="1" kern="0" smtClean="0"/>
              <a:t>allowed(s,o,write) </a:t>
            </a:r>
            <a:r>
              <a:rPr lang="en-US" sz="2646" i="1" kern="0" smtClean="0">
                <a:sym typeface="Symbol" pitchFamily="1" charset="2"/>
              </a:rPr>
              <a:t></a:t>
            </a:r>
            <a:r>
              <a:rPr lang="en-US" sz="2646" i="1" kern="0" smtClean="0"/>
              <a:t> clearance(s) </a:t>
            </a:r>
            <a:r>
              <a:rPr lang="en-US" sz="2646" i="1" kern="0" smtClean="0">
                <a:sym typeface="Symbol" pitchFamily="1" charset="2"/>
              </a:rPr>
              <a:t> </a:t>
            </a:r>
            <a:r>
              <a:rPr lang="en-US" sz="2646" i="1" kern="0" smtClean="0"/>
              <a:t>classification(o)</a:t>
            </a:r>
            <a:endParaRPr lang="en-US" sz="2646" i="1" kern="0" dirty="0"/>
          </a:p>
        </p:txBody>
      </p:sp>
    </p:spTree>
    <p:extLst>
      <p:ext uri="{BB962C8B-B14F-4D97-AF65-F5344CB8AC3E}">
        <p14:creationId xmlns:p14="http://schemas.microsoft.com/office/powerpoint/2010/main" xmlns="" val="40972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85031" y="48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kern="0" dirty="0" smtClean="0"/>
              <a:t>DAC in UCON: </a:t>
            </a:r>
            <a:r>
              <a:rPr lang="en-US" sz="2800" i="1" kern="0" dirty="0" smtClean="0"/>
              <a:t>with ACL (UCON</a:t>
            </a:r>
            <a:r>
              <a:rPr lang="en-US" sz="2800" i="1" kern="0" baseline="-25000" dirty="0" smtClean="0"/>
              <a:t>preA0</a:t>
            </a:r>
            <a:r>
              <a:rPr lang="en-US" sz="2800" i="1" kern="0" dirty="0" smtClean="0"/>
              <a:t>)</a:t>
            </a:r>
            <a:endParaRPr lang="en-US" sz="2800" i="1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6496" y="1335154"/>
            <a:ext cx="9115359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086" i="1" kern="0" smtClean="0"/>
              <a:t>N</a:t>
            </a:r>
            <a:r>
              <a:rPr lang="en-US" sz="3086" kern="0" smtClean="0"/>
              <a:t> is a set of identity names</a:t>
            </a:r>
          </a:p>
          <a:p>
            <a:r>
              <a:rPr lang="en-US" sz="3086" i="1" kern="0" smtClean="0"/>
              <a:t>id : S </a:t>
            </a:r>
            <a:r>
              <a:rPr lang="en-US" sz="308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N</a:t>
            </a:r>
            <a:r>
              <a:rPr lang="en-US" sz="3086" kern="0" smtClean="0"/>
              <a:t>, one to one mapping</a:t>
            </a:r>
          </a:p>
          <a:p>
            <a:r>
              <a:rPr lang="en-US" sz="3086" i="1" kern="0" smtClean="0"/>
              <a:t>ACL : O </a:t>
            </a:r>
            <a:r>
              <a:rPr lang="en-US" sz="308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2</a:t>
            </a:r>
            <a:r>
              <a:rPr lang="en-US" sz="3086" i="1" kern="0" baseline="30000" smtClean="0"/>
              <a:t>N x R</a:t>
            </a:r>
            <a:r>
              <a:rPr lang="en-US" sz="3086" kern="0" smtClean="0"/>
              <a:t>, </a:t>
            </a:r>
            <a:r>
              <a:rPr lang="en-US" sz="3086" i="1" kern="0" smtClean="0"/>
              <a:t>n</a:t>
            </a:r>
            <a:r>
              <a:rPr lang="en-US" sz="3086" kern="0" smtClean="0"/>
              <a:t> is authorized to do </a:t>
            </a:r>
            <a:r>
              <a:rPr lang="en-US" sz="3086" i="1" kern="0" smtClean="0"/>
              <a:t>r</a:t>
            </a:r>
            <a:r>
              <a:rPr lang="en-US" sz="3086" kern="0" smtClean="0"/>
              <a:t> to </a:t>
            </a:r>
            <a:r>
              <a:rPr lang="en-US" sz="3086" i="1" kern="0" smtClean="0"/>
              <a:t>o</a:t>
            </a:r>
          </a:p>
          <a:p>
            <a:r>
              <a:rPr lang="en-US" sz="3086" i="1" kern="0" smtClean="0"/>
              <a:t>ATT(S)= {id}</a:t>
            </a:r>
          </a:p>
          <a:p>
            <a:r>
              <a:rPr lang="en-US" sz="3086" i="1" kern="0" smtClean="0"/>
              <a:t>ATT(O)= {ACL}</a:t>
            </a:r>
          </a:p>
          <a:p>
            <a:r>
              <a:rPr lang="en-US" sz="3086" i="1" kern="0" smtClean="0"/>
              <a:t>allowed(s,o,r) </a:t>
            </a:r>
            <a:r>
              <a:rPr lang="en-US" sz="3086" i="1" kern="0" smtClean="0">
                <a:sym typeface="Symbol" pitchFamily="1" charset="2"/>
              </a:rPr>
              <a:t> </a:t>
            </a:r>
            <a:r>
              <a:rPr lang="en-US" sz="3086" i="1" kern="0" smtClean="0"/>
              <a:t>(id(s),r) </a:t>
            </a:r>
            <a:r>
              <a:rPr lang="en-US" sz="3086" i="1" kern="0" smtClean="0">
                <a:sym typeface="Symbol" pitchFamily="1" charset="2"/>
              </a:rPr>
              <a:t></a:t>
            </a:r>
            <a:r>
              <a:rPr lang="en-US" sz="3086" i="1" kern="0" smtClean="0"/>
              <a:t> ACL(o)</a:t>
            </a:r>
            <a:endParaRPr lang="en-US" sz="3086" i="1" kern="0" dirty="0"/>
          </a:p>
        </p:txBody>
      </p:sp>
    </p:spTree>
    <p:extLst>
      <p:ext uri="{BB962C8B-B14F-4D97-AF65-F5344CB8AC3E}">
        <p14:creationId xmlns:p14="http://schemas.microsoft.com/office/powerpoint/2010/main" xmlns="" val="4430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8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kern="0" dirty="0" smtClean="0"/>
              <a:t>RBAC in UCON: </a:t>
            </a:r>
            <a:r>
              <a:rPr lang="en-US" sz="2400" i="1" kern="0" dirty="0" smtClean="0"/>
              <a:t>RBAC</a:t>
            </a:r>
            <a:r>
              <a:rPr lang="en-US" sz="2400" i="1" kern="0" baseline="-25000" dirty="0" smtClean="0"/>
              <a:t>1</a:t>
            </a:r>
            <a:r>
              <a:rPr lang="en-US" sz="2400" i="1" kern="0" dirty="0" smtClean="0"/>
              <a:t> (UCON</a:t>
            </a:r>
            <a:r>
              <a:rPr lang="en-US" sz="2400" i="1" kern="0" baseline="-25000" dirty="0" smtClean="0"/>
              <a:t>preA0</a:t>
            </a:r>
            <a:r>
              <a:rPr lang="en-US" sz="2400" i="1" kern="0" dirty="0" smtClean="0"/>
              <a:t>)</a:t>
            </a:r>
            <a:endParaRPr lang="en-US" sz="2400" i="1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86" i="1" kern="0" smtClean="0"/>
              <a:t>P = {(o,r)}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ROLE</a:t>
            </a:r>
            <a:r>
              <a:rPr lang="en-US" sz="3086" kern="0" smtClean="0"/>
              <a:t> is a partially ordered set of roles with dominance relation </a:t>
            </a:r>
            <a:r>
              <a:rPr lang="en-US" sz="3086" kern="0" smtClean="0">
                <a:sym typeface="Symbol" pitchFamily="1" charset="2"/>
              </a:rPr>
              <a:t></a:t>
            </a:r>
            <a:endParaRPr lang="en-US" sz="3086" kern="0" smtClean="0"/>
          </a:p>
          <a:p>
            <a:pPr>
              <a:lnSpc>
                <a:spcPct val="90000"/>
              </a:lnSpc>
            </a:pPr>
            <a:r>
              <a:rPr lang="en-US" sz="3086" i="1" kern="0" smtClean="0"/>
              <a:t>actRole: S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2</a:t>
            </a:r>
            <a:r>
              <a:rPr lang="en-US" sz="3086" i="1" kern="0" baseline="30000" smtClean="0"/>
              <a:t>ROLE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Prole: P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2</a:t>
            </a:r>
            <a:r>
              <a:rPr lang="en-US" sz="3086" i="1" kern="0" baseline="30000" smtClean="0"/>
              <a:t>ROLE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ATT(S) = {actRole}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ATT(O) = {Prole}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allowed(s,o,r) </a:t>
            </a:r>
            <a:r>
              <a:rPr lang="en-US" sz="3086" i="1" kern="0" smtClean="0">
                <a:sym typeface="Symbol" pitchFamily="1" charset="2"/>
              </a:rPr>
              <a:t></a:t>
            </a:r>
            <a:r>
              <a:rPr lang="en-US" sz="3086" i="1" kern="0" smtClean="0"/>
              <a:t> </a:t>
            </a:r>
            <a:r>
              <a:rPr lang="en-US" sz="3086" i="1" kern="0" smtClean="0">
                <a:sym typeface="Symbol" pitchFamily="1" charset="2"/>
              </a:rPr>
              <a:t></a:t>
            </a:r>
            <a:r>
              <a:rPr lang="en-US" sz="3086" i="1" kern="0" smtClean="0"/>
              <a:t>role </a:t>
            </a:r>
            <a:r>
              <a:rPr lang="en-US" sz="3086" i="1" kern="0" smtClean="0">
                <a:sym typeface="Symbol" pitchFamily="1" charset="2"/>
              </a:rPr>
              <a:t></a:t>
            </a:r>
            <a:r>
              <a:rPr lang="en-US" sz="3086" i="1" kern="0" smtClean="0"/>
              <a:t> actRole(s), </a:t>
            </a:r>
            <a:r>
              <a:rPr lang="en-US" sz="3086" i="1" kern="0" smtClean="0">
                <a:sym typeface="Symbol" pitchFamily="1" charset="2"/>
              </a:rPr>
              <a:t></a:t>
            </a:r>
            <a:r>
              <a:rPr lang="en-US" sz="3086" i="1" kern="0" smtClean="0"/>
              <a:t>role’ </a:t>
            </a:r>
            <a:r>
              <a:rPr lang="en-US" sz="3086" i="1" kern="0" smtClean="0">
                <a:sym typeface="Symbol" pitchFamily="1" charset="2"/>
              </a:rPr>
              <a:t></a:t>
            </a:r>
            <a:r>
              <a:rPr lang="en-US" sz="3086" i="1" kern="0" smtClean="0"/>
              <a:t> Prole(o,r), role </a:t>
            </a:r>
            <a:r>
              <a:rPr lang="en-US" sz="3086" i="1" kern="0" smtClean="0">
                <a:sym typeface="Symbol" pitchFamily="1" charset="2"/>
              </a:rPr>
              <a:t></a:t>
            </a:r>
            <a:r>
              <a:rPr lang="en-US" sz="3086" i="1" kern="0" smtClean="0"/>
              <a:t> role’ </a:t>
            </a:r>
            <a:endParaRPr lang="en-US" sz="3086" i="1" kern="0" dirty="0"/>
          </a:p>
        </p:txBody>
      </p:sp>
    </p:spTree>
    <p:extLst>
      <p:ext uri="{BB962C8B-B14F-4D97-AF65-F5344CB8AC3E}">
        <p14:creationId xmlns:p14="http://schemas.microsoft.com/office/powerpoint/2010/main" xmlns="" val="28868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8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DRM in UCON:</a:t>
            </a:r>
            <a:r>
              <a:rPr lang="en-US" sz="1600" dirty="0"/>
              <a:t> </a:t>
            </a:r>
            <a:r>
              <a:rPr lang="en-US" sz="1600" i="1" dirty="0"/>
              <a:t>Pay-per-use with </a:t>
            </a:r>
            <a:r>
              <a:rPr lang="en-US" sz="1600" i="1" dirty="0" smtClean="0"/>
              <a:t>pre-paid </a:t>
            </a:r>
            <a:r>
              <a:rPr lang="en-US" sz="1600" i="1" dirty="0"/>
              <a:t>credit (UCON</a:t>
            </a:r>
            <a:r>
              <a:rPr lang="en-US" sz="1600" i="1" baseline="-25000" dirty="0"/>
              <a:t>preA1</a:t>
            </a:r>
            <a:r>
              <a:rPr lang="en-US" sz="1600" i="1" dirty="0"/>
              <a:t>)</a:t>
            </a:r>
            <a:endParaRPr lang="en-US" sz="1600" i="1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086" i="1" kern="0" dirty="0" smtClean="0"/>
              <a:t>M</a:t>
            </a:r>
            <a:r>
              <a:rPr lang="en-US" sz="3086" kern="0" dirty="0" smtClean="0"/>
              <a:t> is a set of money amounts</a:t>
            </a:r>
          </a:p>
          <a:p>
            <a:r>
              <a:rPr lang="en-US" sz="3086" i="1" kern="0" dirty="0" smtClean="0"/>
              <a:t>credit: S </a:t>
            </a:r>
            <a:r>
              <a:rPr lang="en-US" sz="3086" i="1" kern="0" dirty="0" smtClean="0">
                <a:sym typeface="Symbol" pitchFamily="1" charset="2"/>
              </a:rPr>
              <a:t></a:t>
            </a:r>
            <a:r>
              <a:rPr lang="en-US" sz="3086" i="1" kern="0" dirty="0" smtClean="0"/>
              <a:t> M</a:t>
            </a:r>
          </a:p>
          <a:p>
            <a:r>
              <a:rPr lang="en-US" sz="3086" i="1" kern="0" dirty="0" smtClean="0"/>
              <a:t>value: O x R </a:t>
            </a:r>
            <a:r>
              <a:rPr lang="en-US" sz="3086" i="1" kern="0" dirty="0" smtClean="0">
                <a:sym typeface="Symbol" pitchFamily="1" charset="2"/>
              </a:rPr>
              <a:t></a:t>
            </a:r>
            <a:r>
              <a:rPr lang="en-US" sz="3086" i="1" kern="0" dirty="0" smtClean="0"/>
              <a:t> M</a:t>
            </a:r>
          </a:p>
          <a:p>
            <a:r>
              <a:rPr lang="en-US" sz="3086" i="1" kern="0" dirty="0" smtClean="0"/>
              <a:t>ATT(s): {credit}</a:t>
            </a:r>
          </a:p>
          <a:p>
            <a:r>
              <a:rPr lang="en-US" sz="3086" i="1" kern="0" dirty="0" smtClean="0"/>
              <a:t>ATT(</a:t>
            </a:r>
            <a:r>
              <a:rPr lang="en-US" sz="3086" i="1" kern="0" dirty="0" err="1" smtClean="0"/>
              <a:t>o,r</a:t>
            </a:r>
            <a:r>
              <a:rPr lang="en-US" sz="3086" i="1" kern="0" dirty="0" smtClean="0"/>
              <a:t>): {value}</a:t>
            </a:r>
          </a:p>
          <a:p>
            <a:r>
              <a:rPr lang="en-US" sz="3086" i="1" kern="0" dirty="0" smtClean="0"/>
              <a:t>allowed(</a:t>
            </a:r>
            <a:r>
              <a:rPr lang="en-US" sz="3086" i="1" kern="0" dirty="0" err="1" smtClean="0"/>
              <a:t>s,o,r</a:t>
            </a:r>
            <a:r>
              <a:rPr lang="en-US" sz="3086" i="1" kern="0" dirty="0" smtClean="0"/>
              <a:t>) </a:t>
            </a:r>
            <a:r>
              <a:rPr lang="en-US" sz="3086" i="1" kern="0" dirty="0" smtClean="0">
                <a:sym typeface="Symbol" pitchFamily="1" charset="2"/>
              </a:rPr>
              <a:t></a:t>
            </a:r>
            <a:r>
              <a:rPr lang="en-US" sz="3086" i="1" kern="0" dirty="0" smtClean="0"/>
              <a:t> credit(s) </a:t>
            </a:r>
            <a:r>
              <a:rPr lang="en-US" sz="3086" i="1" kern="0" dirty="0" smtClean="0">
                <a:sym typeface="Symbol" pitchFamily="1" charset="2"/>
              </a:rPr>
              <a:t> </a:t>
            </a:r>
            <a:r>
              <a:rPr lang="en-US" sz="3086" i="1" kern="0" dirty="0" smtClean="0"/>
              <a:t>value(</a:t>
            </a:r>
            <a:r>
              <a:rPr lang="en-US" sz="3086" i="1" kern="0" dirty="0" err="1" smtClean="0"/>
              <a:t>o,r</a:t>
            </a:r>
            <a:r>
              <a:rPr lang="en-US" sz="3086" i="1" kern="0" dirty="0" smtClean="0"/>
              <a:t>)</a:t>
            </a:r>
          </a:p>
          <a:p>
            <a:r>
              <a:rPr lang="en-US" sz="3086" i="1" kern="0" dirty="0" err="1" smtClean="0"/>
              <a:t>preUpdate</a:t>
            </a:r>
            <a:r>
              <a:rPr lang="en-US" sz="3086" i="1" kern="0" dirty="0" smtClean="0"/>
              <a:t>(credit(s)): credit(s) = credit(s) - value(</a:t>
            </a:r>
            <a:r>
              <a:rPr lang="en-US" sz="3086" i="1" kern="0" dirty="0" err="1" smtClean="0"/>
              <a:t>o,r</a:t>
            </a:r>
            <a:r>
              <a:rPr lang="en-US" sz="3086" i="1" kern="0" dirty="0" smtClean="0"/>
              <a:t>)</a:t>
            </a:r>
            <a:endParaRPr lang="en-US" sz="3086" i="1" kern="0" dirty="0"/>
          </a:p>
        </p:txBody>
      </p:sp>
    </p:spTree>
    <p:extLst>
      <p:ext uri="{BB962C8B-B14F-4D97-AF65-F5344CB8AC3E}">
        <p14:creationId xmlns:p14="http://schemas.microsoft.com/office/powerpoint/2010/main" xmlns="" val="1206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8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preA3 </a:t>
            </a:r>
            <a:r>
              <a:rPr lang="en-US" sz="2400" dirty="0"/>
              <a:t>: DRM Example</a:t>
            </a:r>
            <a:endParaRPr lang="en-US" sz="1600" i="1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46" kern="0" smtClean="0"/>
              <a:t>Membership-based metered payment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M</a:t>
            </a:r>
            <a:r>
              <a:rPr lang="en-US" sz="2205" kern="0" smtClean="0"/>
              <a:t> is a set of money amount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ID </a:t>
            </a:r>
            <a:r>
              <a:rPr lang="en-US" sz="2205" kern="0" smtClean="0"/>
              <a:t>is a set of membership identification numbers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TIME </a:t>
            </a:r>
            <a:r>
              <a:rPr lang="en-US" sz="2205" kern="0" smtClean="0"/>
              <a:t>is a current usage minute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member: S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ID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expense: S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M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usageT: S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TIME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value: O x R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M </a:t>
            </a:r>
            <a:r>
              <a:rPr lang="en-US" sz="2205" kern="0" smtClean="0"/>
              <a:t>(a cost per minute of r on o)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ATT(s): {member, expense, usageT}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ATT(o,r): {valuePerMinute}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allowed(s,o,r) </a:t>
            </a:r>
            <a:r>
              <a:rPr lang="en-US" sz="2205" i="1" kern="0" smtClean="0">
                <a:sym typeface="Symbol" pitchFamily="1" charset="2"/>
              </a:rPr>
              <a:t></a:t>
            </a:r>
            <a:r>
              <a:rPr lang="en-US" sz="2205" i="1" kern="0" smtClean="0"/>
              <a:t> member(s) </a:t>
            </a:r>
            <a:r>
              <a:rPr lang="en-US" sz="2205" i="1" kern="0" smtClean="0">
                <a:sym typeface="Symbol" pitchFamily="1" charset="2"/>
              </a:rPr>
              <a:t> </a:t>
            </a:r>
            <a:endParaRPr lang="en-US" sz="2205" i="1" kern="0" smtClean="0"/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postUpdate(expense(s)): expense(s) = expense(s) + (value(o,r) x usageT(s))</a:t>
            </a:r>
          </a:p>
          <a:p>
            <a:pPr>
              <a:lnSpc>
                <a:spcPct val="90000"/>
              </a:lnSpc>
            </a:pPr>
            <a:endParaRPr lang="en-US" sz="3086" kern="0" dirty="0"/>
          </a:p>
        </p:txBody>
      </p:sp>
    </p:spTree>
    <p:extLst>
      <p:ext uri="{BB962C8B-B14F-4D97-AF65-F5344CB8AC3E}">
        <p14:creationId xmlns:p14="http://schemas.microsoft.com/office/powerpoint/2010/main" xmlns="" val="2489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4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kern="0" smtClean="0"/>
              <a:t>UCON</a:t>
            </a:r>
            <a:r>
              <a:rPr lang="en-US" sz="2400" kern="0" baseline="-25000" smtClean="0"/>
              <a:t>onA</a:t>
            </a:r>
            <a:r>
              <a:rPr lang="en-US" sz="2400" kern="0" smtClean="0"/>
              <a:t>: ongoing-Authorizations Model</a:t>
            </a:r>
            <a:endParaRPr lang="en-US" sz="2400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86493" y="1337910"/>
            <a:ext cx="9031362" cy="4660050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46" kern="0" dirty="0" smtClean="0">
                <a:solidFill>
                  <a:srgbClr val="008000"/>
                </a:solidFill>
              </a:rPr>
              <a:t>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onA0</a:t>
            </a:r>
            <a:endParaRPr lang="en-US" sz="2646" kern="0" dirty="0" smtClean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5" i="1" kern="0" dirty="0" smtClean="0"/>
              <a:t>S, O, R, ATT(S), ATT(O)</a:t>
            </a:r>
            <a:r>
              <a:rPr lang="en-US" sz="2205" kern="0" dirty="0" smtClean="0"/>
              <a:t> and </a:t>
            </a:r>
            <a:r>
              <a:rPr lang="en-US" sz="2205" i="1" kern="0" dirty="0" err="1" smtClean="0"/>
              <a:t>onA</a:t>
            </a:r>
            <a:r>
              <a:rPr lang="en-US" sz="2205" kern="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smtClean="0"/>
              <a:t>allowed(</a:t>
            </a:r>
            <a:r>
              <a:rPr lang="en-US" sz="2205" i="1" kern="0" dirty="0" err="1" smtClean="0"/>
              <a:t>s,o,r</a:t>
            </a:r>
            <a:r>
              <a:rPr lang="en-US" sz="2205" i="1" kern="0" dirty="0" smtClean="0"/>
              <a:t>) </a:t>
            </a:r>
            <a:r>
              <a:rPr lang="en-US" sz="2205" i="1" kern="0" dirty="0" smtClean="0">
                <a:sym typeface="Symbol" pitchFamily="1" charset="2"/>
              </a:rPr>
              <a:t></a:t>
            </a:r>
            <a:r>
              <a:rPr lang="en-US" sz="2205" i="1" kern="0" dirty="0" smtClean="0">
                <a:sym typeface="Wingdings" pitchFamily="1" charset="2"/>
              </a:rPr>
              <a:t> true;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smtClean="0"/>
              <a:t>Stopped(</a:t>
            </a:r>
            <a:r>
              <a:rPr lang="en-US" sz="2205" i="1" kern="0" dirty="0" err="1" smtClean="0"/>
              <a:t>s,o,r</a:t>
            </a:r>
            <a:r>
              <a:rPr lang="en-US" sz="2205" i="1" kern="0" dirty="0" smtClean="0"/>
              <a:t>) </a:t>
            </a:r>
            <a:r>
              <a:rPr lang="en-US" sz="2205" i="1" kern="0" dirty="0" smtClean="0">
                <a:sym typeface="Symbol" pitchFamily="1" charset="2"/>
              </a:rPr>
              <a:t> </a:t>
            </a:r>
            <a:r>
              <a:rPr lang="en-US" sz="2205" i="1" kern="0" dirty="0" err="1" smtClean="0"/>
              <a:t>onA</a:t>
            </a:r>
            <a:r>
              <a:rPr lang="en-US" sz="2205" i="1" kern="0" dirty="0" smtClean="0"/>
              <a:t>(ATT(s),ATT(o),r)</a:t>
            </a:r>
          </a:p>
          <a:p>
            <a:pPr>
              <a:lnSpc>
                <a:spcPct val="90000"/>
              </a:lnSpc>
            </a:pPr>
            <a:r>
              <a:rPr lang="en-US" sz="2646" kern="0" dirty="0" smtClean="0">
                <a:solidFill>
                  <a:srgbClr val="008000"/>
                </a:solidFill>
              </a:rPr>
              <a:t>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onA1</a:t>
            </a:r>
            <a:r>
              <a:rPr lang="en-US" sz="2646" kern="0" dirty="0" smtClean="0">
                <a:solidFill>
                  <a:srgbClr val="008000"/>
                </a:solidFill>
              </a:rPr>
              <a:t>, 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onA2</a:t>
            </a:r>
            <a:r>
              <a:rPr lang="en-US" sz="2646" kern="0" dirty="0" smtClean="0">
                <a:solidFill>
                  <a:srgbClr val="008000"/>
                </a:solidFill>
              </a:rPr>
              <a:t>, 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onA3 </a:t>
            </a:r>
            <a:endParaRPr lang="en-US" sz="2646" i="1" kern="0" dirty="0" smtClean="0"/>
          </a:p>
          <a:p>
            <a:pPr lvl="1">
              <a:lnSpc>
                <a:spcPct val="90000"/>
              </a:lnSpc>
            </a:pPr>
            <a:r>
              <a:rPr lang="en-US" sz="2205" i="1" kern="0" dirty="0" err="1" smtClean="0"/>
              <a:t>preUpdate</a:t>
            </a:r>
            <a:r>
              <a:rPr lang="en-US" sz="2205" i="1" kern="0" dirty="0" smtClean="0"/>
              <a:t>(ATT(s)),</a:t>
            </a:r>
            <a:r>
              <a:rPr lang="en-US" sz="2205" i="1" kern="0" dirty="0" err="1" smtClean="0"/>
              <a:t>preUpdate</a:t>
            </a:r>
            <a:r>
              <a:rPr lang="en-US" sz="2205" i="1" kern="0" dirty="0" smtClean="0"/>
              <a:t>(ATT(o))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err="1" smtClean="0"/>
              <a:t>onUpdate</a:t>
            </a:r>
            <a:r>
              <a:rPr lang="en-US" sz="2205" i="1" kern="0" dirty="0" smtClean="0"/>
              <a:t>(ATT(s)),</a:t>
            </a:r>
            <a:r>
              <a:rPr lang="en-US" sz="2205" i="1" kern="0" dirty="0" err="1" smtClean="0"/>
              <a:t>onUpdate</a:t>
            </a:r>
            <a:r>
              <a:rPr lang="en-US" sz="2205" i="1" kern="0" dirty="0" smtClean="0"/>
              <a:t>(ATT(o))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err="1" smtClean="0"/>
              <a:t>postUpdate</a:t>
            </a:r>
            <a:r>
              <a:rPr lang="en-US" sz="2205" i="1" kern="0" dirty="0" smtClean="0"/>
              <a:t>(ATT(s)),</a:t>
            </a:r>
            <a:r>
              <a:rPr lang="en-US" sz="2205" i="1" kern="0" dirty="0" err="1" smtClean="0"/>
              <a:t>postUpdate</a:t>
            </a:r>
            <a:r>
              <a:rPr lang="en-US" sz="2205" i="1" kern="0" dirty="0" smtClean="0"/>
              <a:t>(ATT(o))</a:t>
            </a:r>
          </a:p>
          <a:p>
            <a:pPr lvl="1">
              <a:lnSpc>
                <a:spcPct val="90000"/>
              </a:lnSpc>
            </a:pPr>
            <a:endParaRPr lang="en-US" sz="2205" i="1" kern="0" dirty="0" smtClean="0"/>
          </a:p>
          <a:p>
            <a:pPr>
              <a:lnSpc>
                <a:spcPct val="90000"/>
              </a:lnSpc>
            </a:pPr>
            <a:r>
              <a:rPr lang="en-US" sz="2646" kern="0" dirty="0" smtClean="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sz="2205" kern="0" dirty="0" smtClean="0"/>
              <a:t>Certificate Revocation Lists</a:t>
            </a:r>
          </a:p>
          <a:p>
            <a:pPr lvl="1">
              <a:lnSpc>
                <a:spcPct val="90000"/>
              </a:lnSpc>
            </a:pPr>
            <a:r>
              <a:rPr lang="en-US" sz="2205" kern="0" dirty="0" smtClean="0"/>
              <a:t>revocation based on starting time, longest idle time, and total usage time</a:t>
            </a:r>
            <a:endParaRPr lang="en-US" sz="2205" kern="0" dirty="0"/>
          </a:p>
        </p:txBody>
      </p:sp>
    </p:spTree>
    <p:extLst>
      <p:ext uri="{BB962C8B-B14F-4D97-AF65-F5344CB8AC3E}">
        <p14:creationId xmlns:p14="http://schemas.microsoft.com/office/powerpoint/2010/main" xmlns="" val="2259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3600" dirty="0" smtClean="0"/>
              <a:t>Motivation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8504" y="1562683"/>
            <a:ext cx="9155606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kern="0" smtClean="0">
                <a:ea typeface="굴림" charset="-127"/>
                <a:cs typeface="굴림" charset="-127"/>
              </a:rPr>
              <a:t>Traditional access control models are not adequate for today’s distributed, network-connected digital environment.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kern="0" smtClean="0">
                <a:ea typeface="굴림" charset="-127"/>
                <a:cs typeface="굴림" charset="-127"/>
              </a:rPr>
              <a:t>Authorization only – </a:t>
            </a:r>
            <a:r>
              <a:rPr lang="en-US" altLang="ko-KR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No obligation or condition based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kern="0" smtClean="0">
                <a:ea typeface="굴림" charset="-127"/>
                <a:cs typeface="굴림" charset="-127"/>
              </a:rPr>
              <a:t>Decision is made before access – </a:t>
            </a:r>
            <a:r>
              <a:rPr lang="en-US" altLang="ko-KR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No ongoing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kern="0" smtClean="0">
                <a:ea typeface="굴림" charset="-127"/>
                <a:cs typeface="굴림" charset="-127"/>
              </a:rPr>
              <a:t>No consumable rights - </a:t>
            </a:r>
            <a:r>
              <a:rPr lang="en-US" altLang="ko-KR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No mutable attributes</a:t>
            </a:r>
            <a:r>
              <a:rPr lang="en-US" altLang="ko-KR" kern="0" smtClean="0">
                <a:ea typeface="굴림" charset="-127"/>
                <a:cs typeface="굴림" charset="-127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kern="0" smtClean="0">
                <a:ea typeface="굴림" charset="-127"/>
                <a:cs typeface="굴림" charset="-127"/>
              </a:rPr>
              <a:t>Rights are pre-defined and granted to subjects</a:t>
            </a:r>
            <a:endParaRPr lang="en-US" altLang="ko-KR" kern="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>
                <a:ea typeface="굴림" charset="-127"/>
                <a:cs typeface="굴림" charset="-127"/>
              </a:rPr>
              <a:t>B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5851289"/>
              </p:ext>
            </p:extLst>
          </p:nvPr>
        </p:nvGraphicFramePr>
        <p:xfrm>
          <a:off x="252518" y="1169916"/>
          <a:ext cx="4703798" cy="3422853"/>
        </p:xfrm>
        <a:graphic>
          <a:graphicData uri="http://schemas.openxmlformats.org/presentationml/2006/ole">
            <p:oleObj spid="_x0000_s17414" name="VISIO" r:id="rId3" imgW="5076000" imgH="3691800" progId="">
              <p:embed/>
            </p:oleObj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504507" y="4781761"/>
            <a:ext cx="8567632" cy="1427939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kern="0" smtClean="0"/>
              <a:t>Free Internet Service Provider</a:t>
            </a:r>
          </a:p>
          <a:p>
            <a:pPr lvl="1"/>
            <a:r>
              <a:rPr lang="en-US" sz="2205" kern="0" smtClean="0"/>
              <a:t>Watch Ad window (no update)</a:t>
            </a:r>
          </a:p>
          <a:p>
            <a:pPr lvl="1"/>
            <a:r>
              <a:rPr lang="en-US" sz="2205" kern="0" smtClean="0"/>
              <a:t>Click ad within every 30 minutes (ongoing update)</a:t>
            </a:r>
            <a:endParaRPr lang="en-US" sz="2205" kern="0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1339402"/>
              </p:ext>
            </p:extLst>
          </p:nvPr>
        </p:nvGraphicFramePr>
        <p:xfrm>
          <a:off x="5040312" y="1834889"/>
          <a:ext cx="4798294" cy="2201405"/>
        </p:xfrm>
        <a:graphic>
          <a:graphicData uri="http://schemas.openxmlformats.org/presentationml/2006/ole">
            <p:oleObj spid="_x0000_s17415" name="VISIO" r:id="rId4" imgW="4504680" imgH="2066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60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preB0</a:t>
            </a:r>
            <a:r>
              <a:rPr lang="en-US" sz="2400" dirty="0"/>
              <a:t>: pre-</a:t>
            </a:r>
            <a:r>
              <a:rPr lang="en-US" sz="2400" dirty="0" err="1"/>
              <a:t>oBligations</a:t>
            </a:r>
            <a:r>
              <a:rPr lang="en-US" sz="2400" dirty="0"/>
              <a:t> w/ no update</a:t>
            </a:r>
            <a:endParaRPr lang="en-US" sz="24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8749" y="1253913"/>
            <a:ext cx="9367347" cy="4535805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5" i="1" kern="0" smtClean="0"/>
              <a:t>S, O, R, ATT(S),</a:t>
            </a:r>
            <a:r>
              <a:rPr lang="en-US" sz="2205" kern="0" smtClean="0"/>
              <a:t> and </a:t>
            </a:r>
            <a:r>
              <a:rPr lang="en-US" sz="2205" i="1" kern="0" smtClean="0"/>
              <a:t>ATT(O)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OBS, OBO</a:t>
            </a:r>
            <a:r>
              <a:rPr lang="en-US" sz="2205" kern="0" smtClean="0"/>
              <a:t> and </a:t>
            </a:r>
            <a:r>
              <a:rPr lang="en-US" sz="2205" i="1" kern="0" smtClean="0"/>
              <a:t>OB</a:t>
            </a:r>
            <a:r>
              <a:rPr lang="en-US" sz="2205" kern="0" smtClean="0"/>
              <a:t> (obligation subjects, obligation objects, and obligation actions, respectively);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preB</a:t>
            </a:r>
            <a:r>
              <a:rPr lang="en-US" sz="2205" kern="0" smtClean="0"/>
              <a:t> and </a:t>
            </a:r>
            <a:r>
              <a:rPr lang="en-US" sz="2205" i="1" kern="0" smtClean="0"/>
              <a:t>preOBL</a:t>
            </a:r>
            <a:r>
              <a:rPr lang="en-US" sz="2205" kern="0" smtClean="0"/>
              <a:t> (pre-obligations predicates and pre-obligation elements, respectively);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preOBL </a:t>
            </a:r>
            <a:r>
              <a:rPr lang="en-US" sz="2205" i="1" kern="0" smtClean="0">
                <a:sym typeface="Symbol" pitchFamily="1" charset="2"/>
              </a:rPr>
              <a:t></a:t>
            </a:r>
            <a:r>
              <a:rPr lang="en-US" sz="2205" i="1" kern="0" smtClean="0"/>
              <a:t> OBS x OBO x OB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preFulfilled: OBS x OBO x OB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{true,false}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getPreOBL: S x O x R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2</a:t>
            </a:r>
            <a:r>
              <a:rPr lang="en-US" sz="2205" i="1" kern="0" baseline="30000" smtClean="0"/>
              <a:t>preOBL</a:t>
            </a:r>
            <a:r>
              <a:rPr lang="en-US" sz="2205" kern="0" smtClean="0"/>
              <a:t>, a function to select pre-obligations for a requested usage;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preB(s,o,r) = </a:t>
            </a:r>
            <a:r>
              <a:rPr lang="en-US" sz="2205" i="1" kern="0" smtClean="0">
                <a:sym typeface="Symbol" pitchFamily="1" charset="2"/>
              </a:rPr>
              <a:t></a:t>
            </a:r>
            <a:r>
              <a:rPr lang="en-US" sz="2205" i="1" kern="0" baseline="-25000" smtClean="0"/>
              <a:t>(obs_i,obo_i,ob_i) </a:t>
            </a:r>
            <a:r>
              <a:rPr lang="en-US" sz="2205" i="1" kern="0" baseline="-25000" smtClean="0">
                <a:sym typeface="Symbol" pitchFamily="1" charset="2"/>
              </a:rPr>
              <a:t></a:t>
            </a:r>
            <a:r>
              <a:rPr lang="en-US" sz="2205" i="1" kern="0" baseline="-25000" smtClean="0"/>
              <a:t> getPreOBL(s,o,r)</a:t>
            </a:r>
            <a:r>
              <a:rPr lang="en-US" sz="2205" i="1" kern="0" smtClean="0"/>
              <a:t> preFulfilled(obs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,obo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preB(s,o,r) = true</a:t>
            </a:r>
            <a:r>
              <a:rPr lang="en-US" sz="2205" kern="0" smtClean="0"/>
              <a:t> by definition if </a:t>
            </a:r>
            <a:r>
              <a:rPr lang="en-US" sz="2205" i="1" kern="0" smtClean="0"/>
              <a:t>getPreOBL(s,o,r)=</a:t>
            </a:r>
            <a:r>
              <a:rPr lang="en-US" sz="2205" i="1" kern="0" smtClean="0">
                <a:sym typeface="Symbol" pitchFamily="1" charset="2"/>
              </a:rPr>
              <a:t>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allowed(s,o,r) </a:t>
            </a:r>
            <a:r>
              <a:rPr lang="en-US" sz="3086" i="1" kern="0" smtClean="0">
                <a:sym typeface="Symbol" pitchFamily="1" charset="2"/>
              </a:rPr>
              <a:t></a:t>
            </a:r>
            <a:r>
              <a:rPr lang="en-US" sz="2205" i="1" kern="0" smtClean="0"/>
              <a:t> preB(s,o,r)</a:t>
            </a:r>
            <a:r>
              <a:rPr lang="en-US" sz="2205" kern="0" smtClean="0"/>
              <a:t>.</a:t>
            </a:r>
          </a:p>
          <a:p>
            <a:pPr>
              <a:lnSpc>
                <a:spcPct val="90000"/>
              </a:lnSpc>
            </a:pPr>
            <a:endParaRPr lang="en-US" sz="2205" kern="0" smtClean="0"/>
          </a:p>
          <a:p>
            <a:pPr>
              <a:lnSpc>
                <a:spcPct val="90000"/>
              </a:lnSpc>
            </a:pPr>
            <a:r>
              <a:rPr lang="en-US" sz="2205" kern="0" smtClean="0"/>
              <a:t>Example: License agreement for a whitepaper download</a:t>
            </a:r>
            <a:endParaRPr lang="en-US" sz="2205" kern="0" dirty="0"/>
          </a:p>
        </p:txBody>
      </p:sp>
    </p:spTree>
    <p:extLst>
      <p:ext uri="{BB962C8B-B14F-4D97-AF65-F5344CB8AC3E}">
        <p14:creationId xmlns:p14="http://schemas.microsoft.com/office/powerpoint/2010/main" xmlns="" val="549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onB0</a:t>
            </a:r>
            <a:r>
              <a:rPr lang="en-US" sz="2400" dirty="0"/>
              <a:t>: ongoing-</a:t>
            </a:r>
            <a:r>
              <a:rPr lang="en-US" sz="2400" dirty="0" err="1"/>
              <a:t>oBligations</a:t>
            </a:r>
            <a:r>
              <a:rPr lang="en-US" sz="2400" dirty="0"/>
              <a:t> w/ no update</a:t>
            </a:r>
            <a:endParaRPr lang="en-US" sz="24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746" y="1380913"/>
            <a:ext cx="9283350" cy="4535805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5" i="1" kern="0" smtClean="0"/>
              <a:t>S, O, R, ATT(S),</a:t>
            </a:r>
            <a:r>
              <a:rPr lang="en-US" sz="2205" kern="0" smtClean="0"/>
              <a:t> </a:t>
            </a:r>
            <a:r>
              <a:rPr lang="en-US" sz="2205" i="1" kern="0" smtClean="0"/>
              <a:t>ATT(O), OBS, OBO</a:t>
            </a:r>
            <a:r>
              <a:rPr lang="en-US" sz="2205" kern="0" smtClean="0"/>
              <a:t> and </a:t>
            </a:r>
            <a:r>
              <a:rPr lang="en-US" sz="2205" i="1" kern="0" smtClean="0"/>
              <a:t>OB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T</a:t>
            </a:r>
            <a:r>
              <a:rPr lang="en-US" sz="2205" kern="0" smtClean="0"/>
              <a:t>, a set of time or event elements;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onB</a:t>
            </a:r>
            <a:r>
              <a:rPr lang="en-US" sz="2205" kern="0" smtClean="0"/>
              <a:t> and on</a:t>
            </a:r>
            <a:r>
              <a:rPr lang="en-US" sz="2205" i="1" kern="0" smtClean="0"/>
              <a:t>OBL</a:t>
            </a:r>
            <a:r>
              <a:rPr lang="en-US" sz="2205" kern="0" smtClean="0"/>
              <a:t> (on-obligations predicates and ongoing-obligation elements, respectively);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onOBL </a:t>
            </a:r>
            <a:r>
              <a:rPr lang="en-US" sz="2205" i="1" kern="0" smtClean="0">
                <a:sym typeface="Symbol" pitchFamily="1" charset="2"/>
              </a:rPr>
              <a:t></a:t>
            </a:r>
            <a:r>
              <a:rPr lang="en-US" sz="2205" i="1" kern="0" smtClean="0"/>
              <a:t> OBS x OBO x OB x T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onFulfilled: OBS x OBO x OB x T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{true,false}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getOnOBL: S x O x R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2</a:t>
            </a:r>
            <a:r>
              <a:rPr lang="en-US" sz="2205" i="1" kern="0" baseline="30000" smtClean="0"/>
              <a:t>onOBL</a:t>
            </a:r>
            <a:r>
              <a:rPr lang="en-US" sz="2205" kern="0" smtClean="0"/>
              <a:t>, a function to select ongoing-obligations for a requested usage;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onB(s,o,r) = </a:t>
            </a:r>
            <a:r>
              <a:rPr lang="en-US" sz="2205" i="1" kern="0" smtClean="0">
                <a:sym typeface="Symbol" pitchFamily="1" charset="2"/>
              </a:rPr>
              <a:t></a:t>
            </a:r>
            <a:r>
              <a:rPr lang="en-US" sz="2205" i="1" kern="0" baseline="-25000" smtClean="0"/>
              <a:t>(obs_i,obo_i,ob_i, t_i) </a:t>
            </a:r>
            <a:r>
              <a:rPr lang="en-US" sz="2205" i="1" kern="0" baseline="-25000" smtClean="0">
                <a:sym typeface="Symbol" pitchFamily="1" charset="2"/>
              </a:rPr>
              <a:t></a:t>
            </a:r>
            <a:r>
              <a:rPr lang="en-US" sz="2205" i="1" kern="0" baseline="-25000" smtClean="0"/>
              <a:t> getOnOBL(s,o,r)</a:t>
            </a:r>
            <a:r>
              <a:rPr lang="en-US" sz="2205" i="1" kern="0" smtClean="0"/>
              <a:t> onFulfilled(obs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,obo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</a:t>
            </a:r>
            <a:r>
              <a:rPr lang="en-US" sz="2205" i="1" kern="0" baseline="-25000" smtClean="0"/>
              <a:t>i </a:t>
            </a:r>
            <a:r>
              <a:rPr lang="en-US" sz="2205" i="1" kern="0" smtClean="0"/>
              <a:t>,t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onB(s,o,r) = true</a:t>
            </a:r>
            <a:r>
              <a:rPr lang="en-US" sz="2205" kern="0" smtClean="0"/>
              <a:t> by definition if </a:t>
            </a:r>
            <a:r>
              <a:rPr lang="en-US" sz="2205" i="1" kern="0" smtClean="0"/>
              <a:t>getOnOBL(s,o,r)=</a:t>
            </a:r>
            <a:r>
              <a:rPr lang="en-US" sz="2205" i="1" kern="0" smtClean="0">
                <a:sym typeface="Symbol" pitchFamily="1" charset="2"/>
              </a:rPr>
              <a:t>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allowed(s,o,r) </a:t>
            </a:r>
            <a:r>
              <a:rPr lang="en-US" sz="2205" i="1" kern="0" smtClean="0">
                <a:sym typeface="Symbol" pitchFamily="1" charset="2"/>
              </a:rPr>
              <a:t> true</a:t>
            </a:r>
            <a:r>
              <a:rPr lang="en-US" sz="2205" i="1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Stopped(s,o,r) </a:t>
            </a:r>
            <a:r>
              <a:rPr lang="en-US" sz="2205" i="1" kern="0" smtClean="0">
                <a:sym typeface="Symbol" pitchFamily="1" charset="2"/>
              </a:rPr>
              <a:t>  on</a:t>
            </a:r>
            <a:r>
              <a:rPr lang="en-US" sz="2205" i="1" kern="0" smtClean="0"/>
              <a:t>B(s,o,r).</a:t>
            </a:r>
          </a:p>
          <a:p>
            <a:pPr lvl="4">
              <a:lnSpc>
                <a:spcPct val="90000"/>
              </a:lnSpc>
            </a:pPr>
            <a:endParaRPr lang="en-US" sz="1543" i="1" kern="0" smtClean="0"/>
          </a:p>
          <a:p>
            <a:pPr>
              <a:lnSpc>
                <a:spcPct val="90000"/>
              </a:lnSpc>
            </a:pPr>
            <a:r>
              <a:rPr lang="en-US" sz="2205" kern="0" smtClean="0"/>
              <a:t>Example: Free ISP with mandatory ad window</a:t>
            </a:r>
            <a:endParaRPr lang="en-US" sz="2205" kern="0" dirty="0"/>
          </a:p>
        </p:txBody>
      </p:sp>
    </p:spTree>
    <p:extLst>
      <p:ext uri="{BB962C8B-B14F-4D97-AF65-F5344CB8AC3E}">
        <p14:creationId xmlns:p14="http://schemas.microsoft.com/office/powerpoint/2010/main" xmlns="" val="10463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smtClean="0">
                <a:ea typeface="굴림" charset="-127"/>
                <a:cs typeface="굴림" charset="-127"/>
              </a:rPr>
              <a:t>C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3303202"/>
              </p:ext>
            </p:extLst>
          </p:nvPr>
        </p:nvGraphicFramePr>
        <p:xfrm>
          <a:off x="125518" y="1210909"/>
          <a:ext cx="4703798" cy="3422853"/>
        </p:xfrm>
        <a:graphic>
          <a:graphicData uri="http://schemas.openxmlformats.org/presentationml/2006/ole">
            <p:oleObj spid="_x0000_s18438" name="VISIO" r:id="rId3" imgW="5076000" imgH="3691800" progId="">
              <p:embed/>
            </p:oleObj>
          </a:graphicData>
        </a:graphic>
      </p:graphicFrame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965481" y="4738757"/>
            <a:ext cx="8315643" cy="1427939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kern="0" smtClean="0"/>
              <a:t>Location check at the time of access request</a:t>
            </a:r>
          </a:p>
          <a:p>
            <a:r>
              <a:rPr lang="en-US" sz="2646" kern="0" smtClean="0"/>
              <a:t>Accessible only during business hours</a:t>
            </a:r>
          </a:p>
          <a:p>
            <a:endParaRPr lang="en-US" sz="2646" kern="0" smtClean="0"/>
          </a:p>
          <a:p>
            <a:pPr lvl="1"/>
            <a:endParaRPr lang="en-US" sz="2646" kern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7912984"/>
              </p:ext>
            </p:extLst>
          </p:nvPr>
        </p:nvGraphicFramePr>
        <p:xfrm>
          <a:off x="4913312" y="1966877"/>
          <a:ext cx="5039783" cy="1711426"/>
        </p:xfrm>
        <a:graphic>
          <a:graphicData uri="http://schemas.openxmlformats.org/presentationml/2006/ole">
            <p:oleObj spid="_x0000_s18439" name="VISIO" r:id="rId4" imgW="4961880" imgH="1686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71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preC0</a:t>
            </a:r>
            <a:r>
              <a:rPr lang="en-US" sz="2400" dirty="0"/>
              <a:t>: pre-Condition model</a:t>
            </a:r>
            <a:endParaRPr lang="en-US" sz="24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2518" y="1335154"/>
            <a:ext cx="9619337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i="1" kern="0" smtClean="0"/>
              <a:t>S, O, R, ATT(S),</a:t>
            </a:r>
            <a:r>
              <a:rPr lang="en-US" sz="2646" kern="0" smtClean="0"/>
              <a:t> and </a:t>
            </a:r>
            <a:r>
              <a:rPr lang="en-US" sz="2646" i="1" kern="0" smtClean="0"/>
              <a:t>ATT(O)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preCON</a:t>
            </a:r>
            <a:r>
              <a:rPr lang="en-US" sz="2646" kern="0" smtClean="0"/>
              <a:t> (a set of pre-condition elements);</a:t>
            </a:r>
          </a:p>
          <a:p>
            <a:r>
              <a:rPr lang="en-US" sz="2646" i="1" kern="0" smtClean="0"/>
              <a:t>preConChecked: preCON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{true,false}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getPreCON: S x O x R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2</a:t>
            </a:r>
            <a:r>
              <a:rPr lang="en-US" sz="2646" i="1" kern="0" baseline="30000" smtClean="0"/>
              <a:t>preCON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preC(s,o,r) = </a:t>
            </a:r>
            <a:r>
              <a:rPr lang="en-US" sz="2646" i="1" kern="0" smtClean="0">
                <a:sym typeface="Symbol" pitchFamily="1" charset="2"/>
              </a:rPr>
              <a:t></a:t>
            </a:r>
            <a:r>
              <a:rPr lang="en-US" sz="2646" i="1" kern="0" baseline="-25000" smtClean="0"/>
              <a:t>preCon_i </a:t>
            </a:r>
            <a:r>
              <a:rPr lang="en-US" sz="2646" i="1" kern="0" baseline="-25000" smtClean="0">
                <a:sym typeface="Symbol" pitchFamily="1" charset="2"/>
              </a:rPr>
              <a:t></a:t>
            </a:r>
            <a:r>
              <a:rPr lang="en-US" sz="2646" i="1" kern="0" baseline="-25000" smtClean="0"/>
              <a:t> getPreCON(s,o,r) </a:t>
            </a:r>
            <a:r>
              <a:rPr lang="en-US" sz="2646" i="1" kern="0" smtClean="0"/>
              <a:t>preConChecked(preCon</a:t>
            </a:r>
            <a:r>
              <a:rPr lang="en-US" sz="2646" i="1" kern="0" baseline="-25000" smtClean="0"/>
              <a:t>i</a:t>
            </a:r>
            <a:r>
              <a:rPr lang="en-US" sz="2646" i="1" kern="0" smtClean="0"/>
              <a:t>);</a:t>
            </a:r>
          </a:p>
          <a:p>
            <a:r>
              <a:rPr lang="en-US" sz="2646" i="1" kern="0" smtClean="0"/>
              <a:t>allowed(s,o,r) </a:t>
            </a:r>
            <a:r>
              <a:rPr lang="en-US" i="1" kern="0" smtClean="0">
                <a:sym typeface="Symbol" pitchFamily="1" charset="2"/>
              </a:rPr>
              <a:t></a:t>
            </a:r>
            <a:r>
              <a:rPr lang="en-US" sz="2646" i="1" kern="0" smtClean="0"/>
              <a:t> preC(s,o,r)</a:t>
            </a:r>
            <a:r>
              <a:rPr lang="en-US" sz="2646" kern="0" smtClean="0"/>
              <a:t>.</a:t>
            </a:r>
          </a:p>
          <a:p>
            <a:endParaRPr lang="en-US" sz="2646" kern="0" smtClean="0"/>
          </a:p>
          <a:p>
            <a:r>
              <a:rPr lang="en-US" sz="2646" kern="0" smtClean="0"/>
              <a:t>Example: location checks at the time of access requests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3805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onC0</a:t>
            </a:r>
            <a:r>
              <a:rPr lang="en-US" sz="2400" dirty="0"/>
              <a:t>: ongoing-Condition model</a:t>
            </a:r>
            <a:endParaRPr lang="en-US" sz="24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7507" y="1462154"/>
            <a:ext cx="9367348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i="1" kern="0" smtClean="0"/>
              <a:t>S, O, R, ATT(S),</a:t>
            </a:r>
            <a:r>
              <a:rPr lang="en-US" sz="2646" kern="0" smtClean="0"/>
              <a:t> and </a:t>
            </a:r>
            <a:r>
              <a:rPr lang="en-US" sz="2646" i="1" kern="0" smtClean="0"/>
              <a:t>ATT(O)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onCON</a:t>
            </a:r>
            <a:r>
              <a:rPr lang="en-US" sz="2646" kern="0" smtClean="0"/>
              <a:t> (a set of on-condition elements);</a:t>
            </a:r>
          </a:p>
          <a:p>
            <a:r>
              <a:rPr lang="en-US" sz="2646" i="1" kern="0" smtClean="0"/>
              <a:t>onConChecked: onCON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{true,false}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getOnCON: S x O x R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2</a:t>
            </a:r>
            <a:r>
              <a:rPr lang="en-US" sz="2646" i="1" kern="0" baseline="30000" smtClean="0"/>
              <a:t>onCON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onC(s,o,r) = </a:t>
            </a:r>
            <a:r>
              <a:rPr lang="en-US" sz="2646" i="1" kern="0" smtClean="0">
                <a:sym typeface="Symbol" pitchFamily="1" charset="2"/>
              </a:rPr>
              <a:t></a:t>
            </a:r>
            <a:r>
              <a:rPr lang="en-US" sz="2646" i="1" kern="0" baseline="-25000" smtClean="0"/>
              <a:t>onCon_i </a:t>
            </a:r>
            <a:r>
              <a:rPr lang="en-US" sz="2646" i="1" kern="0" baseline="-25000" smtClean="0">
                <a:sym typeface="Symbol" pitchFamily="1" charset="2"/>
              </a:rPr>
              <a:t></a:t>
            </a:r>
            <a:r>
              <a:rPr lang="en-US" sz="2646" i="1" kern="0" baseline="-25000" smtClean="0"/>
              <a:t> getOnCON(s,o,r) </a:t>
            </a:r>
            <a:r>
              <a:rPr lang="en-US" sz="2646" i="1" kern="0" smtClean="0"/>
              <a:t>onConChecked(onCon</a:t>
            </a:r>
            <a:r>
              <a:rPr lang="en-US" sz="2646" i="1" kern="0" baseline="-25000" smtClean="0"/>
              <a:t>i</a:t>
            </a:r>
            <a:r>
              <a:rPr lang="en-US" sz="2646" i="1" kern="0" smtClean="0"/>
              <a:t>);</a:t>
            </a:r>
          </a:p>
          <a:p>
            <a:r>
              <a:rPr lang="en-US" sz="2646" i="1" kern="0" smtClean="0"/>
              <a:t>allowed(s,o,r) </a:t>
            </a:r>
            <a:r>
              <a:rPr lang="en-US" sz="2646" i="1" kern="0" smtClean="0">
                <a:sym typeface="Symbol" pitchFamily="1" charset="2"/>
              </a:rPr>
              <a:t> true;</a:t>
            </a:r>
          </a:p>
          <a:p>
            <a:r>
              <a:rPr lang="en-US" sz="2646" i="1" kern="0" smtClean="0">
                <a:sym typeface="Symbol" pitchFamily="1" charset="2"/>
              </a:rPr>
              <a:t>Stopped(s,o,r)  </a:t>
            </a:r>
            <a:r>
              <a:rPr lang="en-US" sz="2646" i="1" kern="0" smtClean="0"/>
              <a:t>onC(s,o,r)</a:t>
            </a:r>
            <a:endParaRPr lang="en-US" sz="2646" kern="0" smtClean="0"/>
          </a:p>
          <a:p>
            <a:endParaRPr lang="en-US" sz="2646" kern="0" smtClean="0"/>
          </a:p>
          <a:p>
            <a:r>
              <a:rPr lang="en-US" sz="2646" kern="0" smtClean="0"/>
              <a:t>Example: accessible during office hour </a:t>
            </a:r>
            <a:endParaRPr lang="en-US" sz="2646" kern="0" dirty="0"/>
          </a:p>
        </p:txBody>
      </p:sp>
    </p:spTree>
    <p:extLst>
      <p:ext uri="{BB962C8B-B14F-4D97-AF65-F5344CB8AC3E}">
        <p14:creationId xmlns:p14="http://schemas.microsoft.com/office/powerpoint/2010/main" xmlns="" val="28062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smtClean="0">
                <a:ea typeface="굴림" charset="-127"/>
                <a:cs typeface="굴림" charset="-127"/>
              </a:rPr>
              <a:t>ABC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531" y="4585286"/>
            <a:ext cx="9575588" cy="1679928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Free ISP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Membership is required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(pre-authorization)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Have to click Ad periodically while connected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(on-obligation, on-update)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Free member: no evening connection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(on-condition)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, no more than 50 connections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(pre-update)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 or 100 hours usage per month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(post-updates)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 </a:t>
            </a:r>
          </a:p>
          <a:p>
            <a:pPr marL="377979" indent="-377979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ko-KR" dirty="0" smtClean="0">
              <a:solidFill>
                <a:prstClr val="black"/>
              </a:solidFill>
              <a:latin typeface="Calibri"/>
              <a:ea typeface="굴림" charset="-127"/>
              <a:cs typeface="굴림" charset="-127"/>
            </a:endParaRP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altLang="ko-KR" sz="2205" dirty="0">
              <a:solidFill>
                <a:prstClr val="black"/>
              </a:solidFill>
              <a:latin typeface="Calibri"/>
              <a:ea typeface="굴림" charset="-127"/>
              <a:cs typeface="굴림" charset="-127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299598"/>
              </p:ext>
            </p:extLst>
          </p:nvPr>
        </p:nvGraphicFramePr>
        <p:xfrm>
          <a:off x="504507" y="1176433"/>
          <a:ext cx="3940083" cy="3408853"/>
        </p:xfrm>
        <a:graphic>
          <a:graphicData uri="http://schemas.openxmlformats.org/presentationml/2006/ole">
            <p:oleObj spid="_x0000_s19460" name="VISIO" r:id="rId3" imgW="5076000" imgH="4390200" progId="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3457608"/>
              </p:ext>
            </p:extLst>
          </p:nvPr>
        </p:nvGraphicFramePr>
        <p:xfrm>
          <a:off x="4704327" y="1788248"/>
          <a:ext cx="4966286" cy="2278402"/>
        </p:xfrm>
        <a:graphic>
          <a:graphicData uri="http://schemas.openxmlformats.org/presentationml/2006/ole">
            <p:oleObj spid="_x0000_s19461" name="VISIO" r:id="rId4" imgW="4504680" imgH="2066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71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400" dirty="0">
                <a:ea typeface="굴림" charset="-127"/>
                <a:cs typeface="굴림" charset="-127"/>
              </a:rPr>
              <a:t>Beyond the UCON</a:t>
            </a:r>
            <a:r>
              <a:rPr lang="en-US" altLang="ko-KR" sz="2400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sz="2400" dirty="0">
                <a:ea typeface="굴림" charset="-127"/>
                <a:cs typeface="굴림" charset="-127"/>
              </a:rPr>
              <a:t> Core Models</a:t>
            </a:r>
            <a:endParaRPr lang="en-US" sz="18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5380275"/>
              </p:ext>
            </p:extLst>
          </p:nvPr>
        </p:nvGraphicFramePr>
        <p:xfrm>
          <a:off x="2268431" y="2009881"/>
          <a:ext cx="6635715" cy="3968829"/>
        </p:xfrm>
        <a:graphic>
          <a:graphicData uri="http://schemas.openxmlformats.org/presentationml/2006/ole">
            <p:oleObj spid="_x0000_s20482" name="VISIO" r:id="rId3" imgW="6970201" imgH="4168992" progId="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6894259"/>
              </p:ext>
            </p:extLst>
          </p:nvPr>
        </p:nvGraphicFramePr>
        <p:xfrm>
          <a:off x="3024399" y="1421906"/>
          <a:ext cx="4283816" cy="3237361"/>
        </p:xfrm>
        <a:graphic>
          <a:graphicData uri="http://schemas.openxmlformats.org/presentationml/2006/ole">
            <p:oleObj spid="_x0000_s20483" name="VISIO" r:id="rId4" imgW="4404080" imgH="33263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913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 smtClean="0"/>
              <a:t>Logic Model of </a:t>
            </a:r>
            <a:r>
              <a:rPr lang="en-US" sz="2400" dirty="0" smtClean="0"/>
              <a:t>UCON</a:t>
            </a:r>
            <a:endParaRPr lang="en-US" sz="2400" kern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6300" y="6038851"/>
            <a:ext cx="2346325" cy="519112"/>
          </a:xfrm>
        </p:spPr>
        <p:txBody>
          <a:bodyPr/>
          <a:lstStyle/>
          <a:p>
            <a:fld id="{7C3D9C4D-5FB3-4BD6-B12C-1E185EBB6165}" type="slidenum">
              <a:rPr lang="en-US"/>
              <a:pPr/>
              <a:t>28</a:t>
            </a:fld>
            <a:endParaRPr lang="en-US"/>
          </a:p>
        </p:txBody>
      </p:sp>
      <p:sp>
        <p:nvSpPr>
          <p:cNvPr id="9" name="AutoShape 3"/>
          <p:cNvSpPr txBox="1">
            <a:spLocks noChangeAspect="1" noChangeArrowheads="1"/>
          </p:cNvSpPr>
          <p:nvPr/>
        </p:nvSpPr>
        <p:spPr>
          <a:xfrm>
            <a:off x="44185" y="1276022"/>
            <a:ext cx="4872302" cy="1343942"/>
          </a:xfrm>
          <a:prstGeom prst="rect">
            <a:avLst/>
          </a:prstGeom>
        </p:spPr>
        <p:txBody>
          <a:bodyPr/>
          <a:lstStyle/>
          <a:p>
            <a:pPr marL="431718" marR="0" lvl="0" indent="-323788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Actions: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boolean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expressions built from attributes in two states. </a:t>
            </a:r>
          </a:p>
          <a:p>
            <a:pPr marL="863435" marR="0" lvl="1" indent="-287284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Alice.credit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’=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Alice.credit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- $50.0</a:t>
            </a:r>
          </a:p>
          <a:p>
            <a:pPr marL="431718" marR="0" lvl="0" indent="-323788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Two types of actions:</a:t>
            </a:r>
          </a:p>
          <a:p>
            <a:pPr marL="863435" marR="0" lvl="1" indent="-287284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Control actions: change the state of single usage process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Actions performed by the subject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Actions performed by the system</a:t>
            </a:r>
          </a:p>
          <a:p>
            <a:pPr marL="863435" marR="0" lvl="1" indent="-287284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Obligation actions: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Actions that  have to be performed before or during an access. 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May or may not be performed by the requesting subject and on the target object.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302" y="4132561"/>
            <a:ext cx="5208323" cy="2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318" y="977448"/>
            <a:ext cx="4956307" cy="23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11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altLang="ko-KR" sz="2400" dirty="0">
                <a:ea typeface="굴림" charset="-127"/>
                <a:cs typeface="굴림" charset="-127"/>
              </a:rPr>
              <a:t>Summary of UCON</a:t>
            </a:r>
            <a:endParaRPr lang="en-US" sz="24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4031" y="1255925"/>
            <a:ext cx="9072563" cy="4989036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kern="0" dirty="0" smtClean="0">
                <a:ea typeface="굴림" charset="-127"/>
                <a:cs typeface="굴림" charset="-127"/>
              </a:rPr>
              <a:t>Coined the </a:t>
            </a:r>
            <a:r>
              <a:rPr lang="en-US" altLang="ko-KR" kern="0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concept of Usage Control 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for modern computing systems</a:t>
            </a:r>
          </a:p>
          <a:p>
            <a:pPr eaLnBrk="1" hangingPunct="1"/>
            <a:r>
              <a:rPr lang="en-US" altLang="ko-KR" kern="0" dirty="0" smtClean="0">
                <a:ea typeface="굴림" charset="-127"/>
                <a:cs typeface="굴림" charset="-127"/>
              </a:rPr>
              <a:t>Developed</a:t>
            </a:r>
            <a:r>
              <a:rPr lang="en-US" altLang="ko-KR" kern="0" dirty="0" smtClean="0">
                <a:solidFill>
                  <a:schemeClr val="hlink"/>
                </a:solidFill>
                <a:ea typeface="굴림" charset="-127"/>
                <a:cs typeface="굴림" charset="-127"/>
              </a:rPr>
              <a:t> </a:t>
            </a:r>
            <a:r>
              <a:rPr lang="en-US" altLang="ko-KR" kern="0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A family of UCON</a:t>
            </a:r>
            <a:r>
              <a:rPr lang="en-US" altLang="ko-KR" kern="0" baseline="-25000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ABC</a:t>
            </a:r>
            <a:r>
              <a:rPr lang="en-US" altLang="ko-KR" kern="0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 core models for Usage Control (UCON)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 to unify </a:t>
            </a:r>
            <a:r>
              <a:rPr lang="en-US" altLang="ko-KR" i="1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traditional access control models, DRM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, and other modern enhanced models.</a:t>
            </a:r>
          </a:p>
          <a:p>
            <a:pPr eaLnBrk="1" hangingPunct="1"/>
            <a:r>
              <a:rPr lang="en-US" altLang="ko-KR" kern="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kern="0" baseline="-25000" dirty="0" smtClean="0">
                <a:ea typeface="굴림" charset="-127"/>
                <a:cs typeface="굴림" charset="-127"/>
              </a:rPr>
              <a:t>ABC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 model integrates </a:t>
            </a:r>
            <a:r>
              <a:rPr lang="en-US" altLang="ko-KR" i="1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authorizations, obligations, conditions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, as well as </a:t>
            </a:r>
            <a:r>
              <a:rPr lang="en-US" altLang="ko-KR" i="1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continuity</a:t>
            </a:r>
            <a:r>
              <a:rPr lang="en-US" altLang="ko-KR" i="1" kern="0" dirty="0" smtClean="0">
                <a:ea typeface="굴림" charset="-127"/>
                <a:cs typeface="굴림" charset="-127"/>
              </a:rPr>
              <a:t> 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and</a:t>
            </a:r>
            <a:r>
              <a:rPr lang="en-US" altLang="ko-KR" i="1" kern="0" dirty="0" smtClean="0">
                <a:ea typeface="굴림" charset="-127"/>
                <a:cs typeface="굴림" charset="-127"/>
              </a:rPr>
              <a:t> </a:t>
            </a:r>
            <a:r>
              <a:rPr lang="en-US" altLang="ko-KR" i="1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mutability</a:t>
            </a:r>
            <a:r>
              <a:rPr lang="en-US" altLang="ko-KR" kern="0" dirty="0" smtClean="0">
                <a:ea typeface="굴림" charset="-127"/>
                <a:cs typeface="굴림" charset="-127"/>
              </a:rPr>
              <a:t> properties.</a:t>
            </a:r>
          </a:p>
        </p:txBody>
      </p:sp>
    </p:spTree>
    <p:extLst>
      <p:ext uri="{BB962C8B-B14F-4D97-AF65-F5344CB8AC3E}">
        <p14:creationId xmlns:p14="http://schemas.microsoft.com/office/powerpoint/2010/main" xmlns="" val="3011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752" y="1525412"/>
            <a:ext cx="8777623" cy="4535805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smtClean="0"/>
              <a:t>No access control model available to capture Digital Rights Management (DRM)</a:t>
            </a:r>
          </a:p>
          <a:p>
            <a:pPr lvl="1"/>
            <a:r>
              <a:rPr lang="en-US" kern="0" smtClean="0"/>
              <a:t>Control after dissemination</a:t>
            </a:r>
          </a:p>
          <a:p>
            <a:pPr lvl="1"/>
            <a:r>
              <a:rPr lang="en-US" kern="0" smtClean="0"/>
              <a:t>IPR protection</a:t>
            </a:r>
          </a:p>
          <a:p>
            <a:pPr eaLnBrk="1" hangingPunct="1">
              <a:lnSpc>
                <a:spcPct val="90000"/>
              </a:lnSpc>
            </a:pPr>
            <a:endParaRPr lang="en-US" altLang="ko-KR" kern="0" smtClean="0">
              <a:solidFill>
                <a:srgbClr val="008000"/>
              </a:solidFill>
              <a:ea typeface="굴림" charset="-127"/>
              <a:cs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Need for a unified model </a:t>
            </a:r>
            <a:r>
              <a:rPr lang="en-US" altLang="ko-KR" kern="0" smtClean="0">
                <a:ea typeface="굴림" charset="-127"/>
                <a:cs typeface="굴림" charset="-127"/>
              </a:rPr>
              <a:t>that can encompass traditional access control models, DRM and other enhanced access control models from recent literature</a:t>
            </a:r>
            <a:endParaRPr lang="en-US" altLang="ko-KR" kern="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4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500749" y="2045340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Discuss </a:t>
            </a:r>
            <a:r>
              <a:rPr lang="en-US" sz="3200" dirty="0" err="1" smtClean="0"/>
              <a:t>Pretschner</a:t>
            </a:r>
            <a:r>
              <a:rPr lang="en-US" sz="3200" dirty="0" smtClean="0"/>
              <a:t> 2006 paper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540430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Usage Control (UCON)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4031" y="1255925"/>
            <a:ext cx="9072563" cy="4989036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smtClean="0">
                <a:solidFill>
                  <a:srgbClr val="008000"/>
                </a:solidFill>
              </a:rPr>
              <a:t>Scope</a:t>
            </a:r>
          </a:p>
          <a:p>
            <a:pPr lvl="1"/>
            <a:r>
              <a:rPr lang="en-US" kern="0" smtClean="0"/>
              <a:t>Encompass traditional access controls, trust management, digital rights management and more</a:t>
            </a:r>
          </a:p>
          <a:p>
            <a:pPr lvl="1"/>
            <a:r>
              <a:rPr lang="en-US" kern="0" smtClean="0"/>
              <a:t>For sensitive information protection, IPR protection, and privacy protection</a:t>
            </a:r>
          </a:p>
          <a:p>
            <a:r>
              <a:rPr lang="en-US" kern="0" smtClean="0">
                <a:solidFill>
                  <a:srgbClr val="008000"/>
                </a:solidFill>
              </a:rPr>
              <a:t>Model</a:t>
            </a:r>
          </a:p>
          <a:p>
            <a:pPr lvl="1"/>
            <a:r>
              <a:rPr lang="en-US" kern="0" smtClean="0"/>
              <a:t>General purpose, policy neutral models</a:t>
            </a:r>
          </a:p>
          <a:p>
            <a:pPr lvl="1"/>
            <a:r>
              <a:rPr lang="en-US" kern="0" smtClean="0"/>
              <a:t>Policy is assumed to be given to the system</a:t>
            </a:r>
          </a:p>
          <a:p>
            <a:pPr lvl="1"/>
            <a:r>
              <a:rPr lang="en-US" kern="0" smtClean="0"/>
              <a:t>Transaction based control</a:t>
            </a:r>
          </a:p>
          <a:p>
            <a:pPr lvl="1"/>
            <a:r>
              <a:rPr lang="en-US" kern="0" smtClean="0"/>
              <a:t>Existence of right is determined when access is attempted by a subject (no predefined access matrix)</a:t>
            </a:r>
          </a:p>
          <a:p>
            <a:pPr lvl="1"/>
            <a:r>
              <a:rPr lang="en-US" kern="0" smtClean="0"/>
              <a:t>Attribute-based access control </a:t>
            </a:r>
          </a:p>
          <a:p>
            <a:pPr lvl="1"/>
            <a:endParaRPr lang="en-US" kern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16924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Usage Control (UCON)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56316" y="5957710"/>
            <a:ext cx="3443852" cy="58797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205" kern="0" smtClean="0">
                <a:solidFill>
                  <a:srgbClr val="C0504D"/>
                </a:solidFill>
                <a:ea typeface="굴림" charset="-127"/>
                <a:cs typeface="굴림" charset="-127"/>
              </a:rPr>
              <a:t>Security Architectures</a:t>
            </a:r>
            <a:endParaRPr lang="en-US" altLang="ko-KR" sz="2205" kern="0" dirty="0">
              <a:solidFill>
                <a:srgbClr val="C0504D"/>
              </a:solidFill>
              <a:ea typeface="굴림" charset="-127"/>
              <a:cs typeface="굴림" charset="-127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5678449"/>
              </p:ext>
            </p:extLst>
          </p:nvPr>
        </p:nvGraphicFramePr>
        <p:xfrm>
          <a:off x="2184435" y="1001924"/>
          <a:ext cx="7139693" cy="5006535"/>
        </p:xfrm>
        <a:graphic>
          <a:graphicData uri="http://schemas.openxmlformats.org/presentationml/2006/ole">
            <p:oleObj spid="_x0000_s11280" name="VISIO" r:id="rId3" imgW="8276400" imgH="4847400" progId="">
              <p:embed/>
            </p:oleObj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496" y="3017837"/>
            <a:ext cx="1763924" cy="10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77979" indent="-377979" defTabSz="5039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5" dirty="0">
                <a:solidFill>
                  <a:srgbClr val="C0504D"/>
                </a:solidFill>
                <a:latin typeface="Calibri"/>
                <a:ea typeface="굴림" charset="-127"/>
                <a:cs typeface="굴림" charset="-127"/>
              </a:rPr>
              <a:t>Security</a:t>
            </a:r>
          </a:p>
          <a:p>
            <a:pPr marL="377979" indent="-377979" defTabSz="5039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5" dirty="0">
                <a:solidFill>
                  <a:srgbClr val="C0504D"/>
                </a:solidFill>
                <a:latin typeface="Calibri"/>
                <a:ea typeface="굴림" charset="-127"/>
                <a:cs typeface="굴림" charset="-127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16648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>
                <a:ea typeface="굴림" charset="-127"/>
                <a:cs typeface="굴림" charset="-127"/>
              </a:rPr>
              <a:t>Building UCON</a:t>
            </a:r>
            <a:r>
              <a:rPr lang="en-US" altLang="ko-KR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dirty="0">
                <a:ea typeface="굴림" charset="-127"/>
                <a:cs typeface="굴림" charset="-127"/>
              </a:rPr>
              <a:t> Models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2355133"/>
              </p:ext>
            </p:extLst>
          </p:nvPr>
        </p:nvGraphicFramePr>
        <p:xfrm>
          <a:off x="528" y="1357420"/>
          <a:ext cx="5452766" cy="3734339"/>
        </p:xfrm>
        <a:graphic>
          <a:graphicData uri="http://schemas.openxmlformats.org/presentationml/2006/ole">
            <p:oleObj spid="_x0000_s12368" name="VISIO" r:id="rId3" imgW="5076000" imgH="3475800" progId="">
              <p:embed/>
            </p:oleObj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9306406"/>
              </p:ext>
            </p:extLst>
          </p:nvPr>
        </p:nvGraphicFramePr>
        <p:xfrm>
          <a:off x="1139730" y="4213296"/>
          <a:ext cx="1455937" cy="1847921"/>
        </p:xfrm>
        <a:graphic>
          <a:graphicData uri="http://schemas.openxmlformats.org/presentationml/2006/ole">
            <p:oleObj spid="_x0000_s12369" name="VISIO" r:id="rId4" imgW="1363204" imgH="1729575" progId="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2819307"/>
              </p:ext>
            </p:extLst>
          </p:nvPr>
        </p:nvGraphicFramePr>
        <p:xfrm>
          <a:off x="2856406" y="4213296"/>
          <a:ext cx="1445438" cy="1847921"/>
        </p:xfrm>
        <a:graphic>
          <a:graphicData uri="http://schemas.openxmlformats.org/presentationml/2006/ole">
            <p:oleObj spid="_x0000_s12370" name="VISIO" r:id="rId5" imgW="1358624" imgH="1735681" progId="">
              <p:embed/>
            </p:oleObj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76297" y="3793314"/>
            <a:ext cx="4703798" cy="2146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 dirty="0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Continuity </a:t>
            </a:r>
            <a:endParaRPr lang="en-US" altLang="ko-KR" sz="2205" dirty="0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 dirty="0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Decision can be made during usage for continuous enforcement</a:t>
            </a:r>
          </a:p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 dirty="0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Mutability</a:t>
            </a:r>
            <a:endParaRPr lang="en-US" altLang="ko-KR" sz="2205" dirty="0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 dirty="0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Attributes can be updated as side-effects of subjects’ actions</a:t>
            </a: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7994701"/>
              </p:ext>
            </p:extLst>
          </p:nvPr>
        </p:nvGraphicFramePr>
        <p:xfrm>
          <a:off x="4956315" y="1105430"/>
          <a:ext cx="5123780" cy="1245946"/>
        </p:xfrm>
        <a:graphic>
          <a:graphicData uri="http://schemas.openxmlformats.org/presentationml/2006/ole">
            <p:oleObj spid="_x0000_s12371" name="VISIO" r:id="rId6" imgW="4961880" imgH="1206000" progId="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2334754"/>
              </p:ext>
            </p:extLst>
          </p:nvPr>
        </p:nvGraphicFramePr>
        <p:xfrm>
          <a:off x="7812193" y="1105431"/>
          <a:ext cx="2267903" cy="754218"/>
        </p:xfrm>
        <a:graphic>
          <a:graphicData uri="http://schemas.openxmlformats.org/presentationml/2006/ole">
            <p:oleObj spid="_x0000_s12372" name="VISIO" r:id="rId7" imgW="2104200" imgH="755640" progId="">
              <p:embed/>
            </p:oleObj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2660344"/>
              </p:ext>
            </p:extLst>
          </p:nvPr>
        </p:nvGraphicFramePr>
        <p:xfrm>
          <a:off x="4956315" y="2267381"/>
          <a:ext cx="5123780" cy="822465"/>
        </p:xfrm>
        <a:graphic>
          <a:graphicData uri="http://schemas.openxmlformats.org/presentationml/2006/ole">
            <p:oleObj spid="_x0000_s12373" name="VISIO" r:id="rId8" imgW="4848305" imgH="77701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98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>
                <a:ea typeface="굴림" charset="-127"/>
                <a:cs typeface="굴림" charset="-127"/>
              </a:rPr>
              <a:t>Building UCON</a:t>
            </a:r>
            <a:r>
              <a:rPr lang="en-US" altLang="ko-KR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dirty="0">
                <a:ea typeface="굴림" charset="-127"/>
                <a:cs typeface="굴림" charset="-127"/>
              </a:rPr>
              <a:t> Models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76297" y="3793314"/>
            <a:ext cx="4703798" cy="2146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Continuity </a:t>
            </a:r>
            <a:endParaRPr lang="en-US" altLang="ko-KR" sz="2205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Decision can be made during usage for continuous enforcement</a:t>
            </a:r>
          </a:p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Mutability</a:t>
            </a:r>
            <a:endParaRPr lang="en-US" altLang="ko-KR" sz="2205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Attributes can be updated as side-effects of subjects’ actions</a:t>
            </a: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7994701"/>
              </p:ext>
            </p:extLst>
          </p:nvPr>
        </p:nvGraphicFramePr>
        <p:xfrm>
          <a:off x="4956315" y="1105430"/>
          <a:ext cx="5123780" cy="1245946"/>
        </p:xfrm>
        <a:graphic>
          <a:graphicData uri="http://schemas.openxmlformats.org/presentationml/2006/ole">
            <p:oleObj spid="_x0000_s13362" name="VISIO" r:id="rId3" imgW="4961880" imgH="1206000" progId="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2334754"/>
              </p:ext>
            </p:extLst>
          </p:nvPr>
        </p:nvGraphicFramePr>
        <p:xfrm>
          <a:off x="7812193" y="1105431"/>
          <a:ext cx="2267903" cy="754218"/>
        </p:xfrm>
        <a:graphic>
          <a:graphicData uri="http://schemas.openxmlformats.org/presentationml/2006/ole">
            <p:oleObj spid="_x0000_s13363" name="VISIO" r:id="rId4" imgW="2104200" imgH="755640" progId="">
              <p:embed/>
            </p:oleObj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2660344"/>
              </p:ext>
            </p:extLst>
          </p:nvPr>
        </p:nvGraphicFramePr>
        <p:xfrm>
          <a:off x="4956315" y="2267381"/>
          <a:ext cx="5123780" cy="822465"/>
        </p:xfrm>
        <a:graphic>
          <a:graphicData uri="http://schemas.openxmlformats.org/presentationml/2006/ole">
            <p:oleObj spid="_x0000_s13364" name="VISIO" r:id="rId5" imgW="4848305" imgH="777011" progId="">
              <p:embed/>
            </p:oleObj>
          </a:graphicData>
        </a:graphic>
      </p:graphicFrame>
      <p:graphicFrame>
        <p:nvGraphicFramePr>
          <p:cNvPr id="1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086313"/>
              </p:ext>
            </p:extLst>
          </p:nvPr>
        </p:nvGraphicFramePr>
        <p:xfrm>
          <a:off x="-50800" y="1447800"/>
          <a:ext cx="5638800" cy="3573463"/>
        </p:xfrm>
        <a:graphic>
          <a:graphicData uri="http://schemas.openxmlformats.org/presentationml/2006/ole">
            <p:oleObj spid="_x0000_s13365" name="VISIO" r:id="rId6" imgW="5129784" imgH="324764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5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Long-distance phone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post-update)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Pre-paid phone card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(ongoing-authorization with ongoing-update)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Pay-per-view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pre-updates)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Click Ad every 30 minutes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(ongoing-obligation with ongoing-updates)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Business Hours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(pre-/ongoing-condition)</a:t>
            </a:r>
            <a:endParaRPr lang="en-US" altLang="ko-KR" kern="0" dirty="0">
              <a:solidFill>
                <a:srgbClr val="008000"/>
              </a:solidFill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2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dirty="0">
                <a:ea typeface="굴림" charset="-127"/>
                <a:cs typeface="굴림" charset="-127"/>
              </a:rPr>
              <a:t> Model Space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4802991"/>
              </p:ext>
            </p:extLst>
          </p:nvPr>
        </p:nvGraphicFramePr>
        <p:xfrm>
          <a:off x="504507" y="1308683"/>
          <a:ext cx="8903617" cy="4567305"/>
        </p:xfrm>
        <a:graphic>
          <a:graphicData uri="http://schemas.openxmlformats.org/drawingml/2006/table">
            <a:tbl>
              <a:tblPr/>
              <a:tblGrid>
                <a:gridCol w="1007957"/>
                <a:gridCol w="2304651"/>
                <a:gridCol w="1739425"/>
                <a:gridCol w="1903918"/>
                <a:gridCol w="1947666"/>
              </a:tblGrid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ko-KR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굴림" charset="-127"/>
                      </a:endParaRP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0(Immutable)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1(pre)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2(ongoing)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3(post)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4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preB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onB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040312" y="5875988"/>
            <a:ext cx="3947830" cy="4994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ko-KR" sz="2646" dirty="0">
                <a:solidFill>
                  <a:srgbClr val="0070C0"/>
                </a:solidFill>
                <a:latin typeface="Tahoma" charset="0"/>
                <a:ea typeface="굴림" charset="-127"/>
                <a:cs typeface="굴림" charset="-127"/>
              </a:rPr>
              <a:t>N </a:t>
            </a:r>
            <a:r>
              <a:rPr lang="en-US" altLang="ko-KR" sz="2646" dirty="0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: Not applicable</a:t>
            </a:r>
          </a:p>
        </p:txBody>
      </p:sp>
    </p:spTree>
    <p:extLst>
      <p:ext uri="{BB962C8B-B14F-4D97-AF65-F5344CB8AC3E}">
        <p14:creationId xmlns:p14="http://schemas.microsoft.com/office/powerpoint/2010/main" xmlns="" val="2451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8562</TotalTime>
  <Words>1732</Words>
  <Application>Microsoft Office PowerPoint</Application>
  <PresentationFormat>Custom</PresentationFormat>
  <Paragraphs>331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1_Custom Design</vt:lpstr>
      <vt:lpstr>2_Custom Design</vt:lpstr>
      <vt:lpstr>3_Custom Design</vt:lpstr>
      <vt:lpstr>Custom Design</vt:lpstr>
      <vt:lpstr>3_Default Design</vt:lpstr>
      <vt:lpstr>VISIO</vt:lpstr>
      <vt:lpstr>Slide 1</vt:lpstr>
      <vt:lpstr>Motivation</vt:lpstr>
      <vt:lpstr>Motivation</vt:lpstr>
      <vt:lpstr>Usage Control (UCON)</vt:lpstr>
      <vt:lpstr>Usage Control (UCON)</vt:lpstr>
      <vt:lpstr>Building UCONABC Models</vt:lpstr>
      <vt:lpstr>Building UCONABC Models</vt:lpstr>
      <vt:lpstr>Examples</vt:lpstr>
      <vt:lpstr>UCONABC Model Space</vt:lpstr>
      <vt:lpstr>A Family of UCONABC Core Models</vt:lpstr>
      <vt:lpstr>UCONpreA</vt:lpstr>
      <vt:lpstr>UCONonA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UCONB</vt:lpstr>
      <vt:lpstr>Slide 21</vt:lpstr>
      <vt:lpstr>Slide 22</vt:lpstr>
      <vt:lpstr>UCONC</vt:lpstr>
      <vt:lpstr>Slide 24</vt:lpstr>
      <vt:lpstr>Slide 25</vt:lpstr>
      <vt:lpstr>UCONABC</vt:lpstr>
      <vt:lpstr>Beyond the UCONABC Core Models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1105</cp:revision>
  <cp:lastPrinted>2016-02-19T00:16:13Z</cp:lastPrinted>
  <dcterms:created xsi:type="dcterms:W3CDTF">2010-02-19T20:53:39Z</dcterms:created>
  <dcterms:modified xsi:type="dcterms:W3CDTF">2016-02-26T03:38:40Z</dcterms:modified>
</cp:coreProperties>
</file>