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27"/>
  </p:notesMasterIdLst>
  <p:handoutMasterIdLst>
    <p:handoutMasterId r:id="rId28"/>
  </p:handoutMasterIdLst>
  <p:sldIdLst>
    <p:sldId id="392" r:id="rId6"/>
    <p:sldId id="421" r:id="rId7"/>
    <p:sldId id="422" r:id="rId8"/>
    <p:sldId id="424" r:id="rId9"/>
    <p:sldId id="425" r:id="rId10"/>
    <p:sldId id="469" r:id="rId11"/>
    <p:sldId id="426" r:id="rId12"/>
    <p:sldId id="427" r:id="rId13"/>
    <p:sldId id="428" r:id="rId14"/>
    <p:sldId id="429" r:id="rId15"/>
    <p:sldId id="430" r:id="rId16"/>
    <p:sldId id="431" r:id="rId17"/>
    <p:sldId id="470" r:id="rId18"/>
    <p:sldId id="432" r:id="rId19"/>
    <p:sldId id="433" r:id="rId20"/>
    <p:sldId id="434" r:id="rId21"/>
    <p:sldId id="436" r:id="rId22"/>
    <p:sldId id="471" r:id="rId23"/>
    <p:sldId id="472" r:id="rId24"/>
    <p:sldId id="473" r:id="rId25"/>
    <p:sldId id="474" r:id="rId26"/>
  </p:sldIdLst>
  <p:sldSz cx="10080625" cy="7559675"/>
  <p:notesSz cx="7019925" cy="930592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64" userDrawn="1">
          <p15:clr>
            <a:srgbClr val="A4A3A4"/>
          </p15:clr>
        </p15:guide>
        <p15:guide id="2" pos="195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3300"/>
    <a:srgbClr val="131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458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664"/>
        <p:guide pos="195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3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t" anchorCtr="0" compatLnSpc="1">
            <a:prstTxWarp prst="textNoShape">
              <a:avLst/>
            </a:prstTxWarp>
          </a:bodyPr>
          <a:lstStyle>
            <a:lvl1pPr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6129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t" anchorCtr="0" compatLnSpc="1">
            <a:prstTxWarp prst="textNoShape">
              <a:avLst/>
            </a:prstTxWarp>
          </a:bodyPr>
          <a:lstStyle>
            <a:lvl1pPr algn="r"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3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b" anchorCtr="0" compatLnSpc="1">
            <a:prstTxWarp prst="textNoShape">
              <a:avLst/>
            </a:prstTxWarp>
          </a:bodyPr>
          <a:lstStyle>
            <a:lvl1pPr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6129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b" anchorCtr="0" compatLnSpc="1">
            <a:prstTxWarp prst="textNoShape">
              <a:avLst/>
            </a:prstTxWarp>
          </a:bodyPr>
          <a:lstStyle>
            <a:lvl1pPr algn="r"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49788" cy="3487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2301" y="4419083"/>
            <a:ext cx="5615331" cy="41867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3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73083" y="3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839709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973083" y="8839709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982">
              <a:tabLst>
                <a:tab pos="656879" algn="l"/>
                <a:tab pos="1321414" algn="l"/>
                <a:tab pos="1982887" algn="l"/>
                <a:tab pos="2645889" algn="l"/>
              </a:tabLst>
            </a:pPr>
            <a:fld id="{0C137A8E-DCD0-4026-8679-7DAC59B2E3EE}" type="slidenum">
              <a:rPr lang="en-GB" smtClean="0"/>
              <a:pPr defTabSz="440982">
                <a:tabLst>
                  <a:tab pos="656879" algn="l"/>
                  <a:tab pos="1321414" algn="l"/>
                  <a:tab pos="1982887" algn="l"/>
                  <a:tab pos="2645889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7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233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982">
              <a:tabLst>
                <a:tab pos="656879" algn="l"/>
                <a:tab pos="1321414" algn="l"/>
                <a:tab pos="1982887" algn="l"/>
                <a:tab pos="2645889" algn="l"/>
              </a:tabLst>
            </a:pPr>
            <a:fld id="{0C137A8E-DCD0-4026-8679-7DAC59B2E3EE}" type="slidenum">
              <a:rPr lang="en-GB" smtClean="0"/>
              <a:pPr defTabSz="440982">
                <a:tabLst>
                  <a:tab pos="656879" algn="l"/>
                  <a:tab pos="1321414" algn="l"/>
                  <a:tab pos="1982887" algn="l"/>
                  <a:tab pos="2645889" algn="l"/>
                </a:tabLst>
              </a:pPr>
              <a:t>18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7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6357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982">
              <a:tabLst>
                <a:tab pos="656879" algn="l"/>
                <a:tab pos="1321414" algn="l"/>
                <a:tab pos="1982887" algn="l"/>
                <a:tab pos="2645889" algn="l"/>
              </a:tabLst>
            </a:pPr>
            <a:fld id="{0C137A8E-DCD0-4026-8679-7DAC59B2E3EE}" type="slidenum">
              <a:rPr lang="en-GB" smtClean="0"/>
              <a:pPr defTabSz="440982">
                <a:tabLst>
                  <a:tab pos="656879" algn="l"/>
                  <a:tab pos="1321414" algn="l"/>
                  <a:tab pos="1982887" algn="l"/>
                  <a:tab pos="2645889" algn="l"/>
                </a:tabLst>
              </a:pPr>
              <a:t>21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7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8126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1/14/2016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Cyber Security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A Personal Perspective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Prof</a:t>
            </a:r>
            <a:r>
              <a:rPr lang="en-US" sz="24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Executive Director </a:t>
            </a:r>
            <a:r>
              <a:rPr lang="en-US" sz="24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January 15, 2016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ravi.sandhu@utsa.edu</a:t>
            </a: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www.profsandhu.com</a:t>
            </a: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dirty="0" smtClean="0">
                <a:solidFill>
                  <a:srgbClr val="131F49"/>
                </a:solidFill>
              </a:rPr>
              <a:t>CS 6393 Lecture 1</a:t>
            </a: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Enable system designers and operators to say: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	This system is secure</a:t>
            </a:r>
          </a:p>
          <a:p>
            <a:pPr>
              <a:buSzPct val="90000"/>
              <a:buNone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There is an infinite supply of attacks</a:t>
            </a: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Goal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85362" y="2442411"/>
            <a:ext cx="1608133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 attainable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Enable system designers and operators to say: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	This system is secure enough</a:t>
            </a: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11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Goal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48186" y="3657600"/>
            <a:ext cx="2941831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Many successful examples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302750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4000" smtClean="0">
                <a:solidFill>
                  <a:schemeClr val="tx1"/>
                </a:solidFill>
                <a:ea typeface="ＭＳ Ｐゴシック" pitchFamily="34" charset="-128"/>
              </a:rPr>
              <a:t> The ATM (Automatic Teller Machine) system is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secure enough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global in scope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smtClean="0">
                <a:solidFill>
                  <a:schemeClr val="tx1"/>
                </a:solidFill>
                <a:ea typeface="ＭＳ Ｐゴシック" pitchFamily="34" charset="-128"/>
              </a:rPr>
              <a:t> Not attainable via current cyber security science, engineering, doctrine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not studied as a success story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smtClean="0">
                <a:solidFill>
                  <a:schemeClr val="tx1"/>
                </a:solidFill>
                <a:ea typeface="ＭＳ Ｐゴシック" pitchFamily="34" charset="-128"/>
              </a:rPr>
              <a:t> Similar paradoxes apply to</a:t>
            </a:r>
            <a:endParaRPr lang="en-US" sz="36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on-line banking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e-commerce payments</a:t>
            </a: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4000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The ATM Paradox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476079" y="1330858"/>
            <a:ext cx="9302750" cy="5425541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 US President’s nuclear football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Secret formula for Coca-Cola</a:t>
            </a: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200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High Assurance Cyber Security</a:t>
            </a:r>
            <a:endParaRPr lang="en-US" sz="3200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352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Enable system designers and operators to say: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	This system is secure enough</a:t>
            </a:r>
          </a:p>
          <a:p>
            <a:pPr>
              <a:buSzPct val="90000"/>
              <a:buNone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In an innovative ecosystem the innovation drive will ensure that the bar for enough will be fairly low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Goal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rgbClr val="131F49"/>
                </a:solidFill>
                <a:ea typeface="ＭＳ Ｐゴシック" pitchFamily="34" charset="-128"/>
              </a:rPr>
              <a:t>Productivity-Security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2265363"/>
          </a:xfrm>
        </p:spPr>
        <p:txBody>
          <a:bodyPr/>
          <a:lstStyle/>
          <a:p>
            <a:pPr>
              <a:buSzPct val="75000"/>
              <a:buFont typeface="Wingdings" pitchFamily="2" charset="2"/>
              <a:buChar char="Ø"/>
            </a:pPr>
            <a:r>
              <a:rPr lang="en-US" sz="4000" smtClean="0">
                <a:solidFill>
                  <a:schemeClr val="tx1"/>
                </a:solidFill>
                <a:ea typeface="ＭＳ Ｐゴシック" pitchFamily="34" charset="-128"/>
              </a:rPr>
              <a:t>Cyber Security is all about tradeoffs</a:t>
            </a:r>
          </a:p>
          <a:p>
            <a:pPr>
              <a:buSzPct val="75000"/>
              <a:buFont typeface="Wingdings" pitchFamily="2" charset="2"/>
              <a:buNone/>
            </a:pPr>
            <a:endParaRPr lang="en-US" sz="440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15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392113" y="2465388"/>
            <a:ext cx="9448800" cy="2027237"/>
            <a:chOff x="247" y="2130"/>
            <a:chExt cx="5952" cy="1277"/>
          </a:xfrm>
        </p:grpSpPr>
        <p:sp>
          <p:nvSpPr>
            <p:cNvPr id="23562" name="Line 18"/>
            <p:cNvSpPr>
              <a:spLocks noChangeShapeType="1"/>
            </p:cNvSpPr>
            <p:nvPr/>
          </p:nvSpPr>
          <p:spPr bwMode="auto">
            <a:xfrm>
              <a:off x="784" y="2130"/>
              <a:ext cx="4795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Text Box 19"/>
            <p:cNvSpPr txBox="1">
              <a:spLocks noChangeArrowheads="1"/>
            </p:cNvSpPr>
            <p:nvPr/>
          </p:nvSpPr>
          <p:spPr bwMode="auto">
            <a:xfrm>
              <a:off x="344" y="2219"/>
              <a:ext cx="10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 dirty="0"/>
                <a:t>Productivity</a:t>
              </a:r>
            </a:p>
          </p:txBody>
        </p:sp>
        <p:sp>
          <p:nvSpPr>
            <p:cNvPr id="23564" name="Text Box 20"/>
            <p:cNvSpPr txBox="1">
              <a:spLocks noChangeArrowheads="1"/>
            </p:cNvSpPr>
            <p:nvPr/>
          </p:nvSpPr>
          <p:spPr bwMode="auto">
            <a:xfrm>
              <a:off x="5149" y="2219"/>
              <a:ext cx="74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Security</a:t>
              </a:r>
            </a:p>
          </p:txBody>
        </p:sp>
        <p:sp>
          <p:nvSpPr>
            <p:cNvPr id="23565" name="Text Box 21"/>
            <p:cNvSpPr txBox="1">
              <a:spLocks noChangeArrowheads="1"/>
            </p:cNvSpPr>
            <p:nvPr/>
          </p:nvSpPr>
          <p:spPr bwMode="auto">
            <a:xfrm>
              <a:off x="247" y="2657"/>
              <a:ext cx="1988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Let’s build it</a:t>
              </a:r>
            </a:p>
            <a:p>
              <a:r>
                <a:rPr lang="en-US"/>
                <a:t>Cash out the benefits</a:t>
              </a:r>
            </a:p>
            <a:p>
              <a:r>
                <a:rPr lang="en-US"/>
                <a:t>Next generation can secure it</a:t>
              </a:r>
            </a:p>
          </p:txBody>
        </p:sp>
        <p:sp>
          <p:nvSpPr>
            <p:cNvPr id="23566" name="Text Box 22"/>
            <p:cNvSpPr txBox="1">
              <a:spLocks noChangeArrowheads="1"/>
            </p:cNvSpPr>
            <p:nvPr/>
          </p:nvSpPr>
          <p:spPr bwMode="auto">
            <a:xfrm>
              <a:off x="4155" y="2657"/>
              <a:ext cx="2044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Let’s not build it</a:t>
              </a:r>
            </a:p>
            <a:p>
              <a:r>
                <a:rPr lang="en-US"/>
                <a:t>Let’s bake in super-security to</a:t>
              </a:r>
            </a:p>
            <a:p>
              <a:r>
                <a:rPr lang="en-US"/>
                <a:t>make it unusable/unaffordable</a:t>
              </a:r>
            </a:p>
            <a:p>
              <a:r>
                <a:rPr lang="en-US"/>
                <a:t>Let’s sell unproven solutions</a:t>
              </a:r>
            </a:p>
          </p:txBody>
        </p:sp>
      </p:grpSp>
      <p:sp>
        <p:nvSpPr>
          <p:cNvPr id="23560" name="Line 23"/>
          <p:cNvSpPr>
            <a:spLocks noChangeShapeType="1"/>
          </p:cNvSpPr>
          <p:nvPr/>
        </p:nvSpPr>
        <p:spPr bwMode="auto">
          <a:xfrm>
            <a:off x="5116513" y="2759075"/>
            <a:ext cx="0" cy="201295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1" name="Text Box 25"/>
          <p:cNvSpPr txBox="1">
            <a:spLocks noChangeArrowheads="1"/>
          </p:cNvSpPr>
          <p:nvPr/>
        </p:nvSpPr>
        <p:spPr bwMode="auto">
          <a:xfrm>
            <a:off x="3017838" y="4833938"/>
            <a:ext cx="4197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There is a middle ground</a:t>
            </a:r>
          </a:p>
          <a:p>
            <a:pPr algn="ctr"/>
            <a:r>
              <a:rPr lang="en-US"/>
              <a:t>We don’t know how to predictably find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Develop a scientific discipline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to predictably find the sweet spots for different application and mission contexts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to predictably find, incentivize and deploy </a:t>
            </a:r>
            <a:r>
              <a:rPr lang="en-US" dirty="0" err="1" smtClean="0">
                <a:ea typeface="ＭＳ Ｐゴシック" pitchFamily="34" charset="-128"/>
              </a:rPr>
              <a:t>microsec</a:t>
            </a:r>
            <a:r>
              <a:rPr lang="en-US" dirty="0" smtClean="0">
                <a:ea typeface="ＭＳ Ｐゴシック" pitchFamily="34" charset="-128"/>
              </a:rPr>
              <a:t> that leads to desirable </a:t>
            </a:r>
            <a:r>
              <a:rPr lang="en-US" dirty="0" err="1" smtClean="0">
                <a:ea typeface="ＭＳ Ｐゴシック" pitchFamily="34" charset="-128"/>
              </a:rPr>
              <a:t>macrosec</a:t>
            </a:r>
            <a:r>
              <a:rPr lang="en-US" dirty="0" smtClean="0">
                <a:ea typeface="ＭＳ Ｐゴシック" pitchFamily="34" charset="-128"/>
              </a:rPr>
              <a:t> outcomes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that can be meaningfully taught in Universities at all levels: BS, MS, PhD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sz="3200" dirty="0" smtClean="0">
                <a:ea typeface="ＭＳ Ｐゴシック" pitchFamily="34" charset="-128"/>
              </a:rPr>
              <a:t>Prognosis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we shall succeed (we have no choice)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but we need to change to succeed</a:t>
            </a:r>
          </a:p>
          <a:p>
            <a:pPr>
              <a:buSzPct val="90000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Grand Challenges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Computer scientists could never have designed the web because they would have tried to make it work.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	But the Web does “work.”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	What does it mean for the Web to “work”?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Security geeks could never have designed the ATM network because they would have tried to make it secure.</a:t>
            </a:r>
          </a:p>
          <a:p>
            <a:pPr lvl="1"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	But the ATM network is “secure.”</a:t>
            </a:r>
          </a:p>
          <a:p>
            <a:pPr lvl="1"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	What does it mean for the ATM network to be “secure”?</a:t>
            </a:r>
          </a:p>
          <a:p>
            <a:pPr>
              <a:buSzPct val="90000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400" dirty="0" smtClean="0"/>
              <a:t>Butler Lampson Paraphrased (I think)</a:t>
            </a:r>
            <a:endParaRPr lang="en-US" sz="24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18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500749" y="2045340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err="1" smtClean="0"/>
              <a:t>Bellovin’s</a:t>
            </a:r>
            <a:r>
              <a:rPr lang="en-US" sz="3200" dirty="0" smtClean="0"/>
              <a:t> Slides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>
                <a:solidFill>
                  <a:schemeClr val="tx2"/>
                </a:solidFill>
              </a:rPr>
              <a:t>digression</a:t>
            </a: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35867888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4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762" algn="l"/>
                <a:tab pos="1447524" algn="l"/>
                <a:tab pos="2171287" algn="l"/>
              </a:tabLst>
              <a:defRPr/>
            </a:pPr>
            <a:r>
              <a:rPr lang="en-US" sz="15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</a:t>
            </a:r>
            <a:r>
              <a:rPr lang="en-US" sz="1500" dirty="0" err="1">
                <a:solidFill>
                  <a:srgbClr val="000000"/>
                </a:solidFill>
                <a:latin typeface="+mn-lt"/>
                <a:ea typeface="ＭＳ Ｐゴシック" charset="-128"/>
              </a:rPr>
              <a:t>Sandhu</a:t>
            </a:r>
            <a:endParaRPr lang="en-GB" sz="15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6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762" algn="l"/>
                <a:tab pos="1447524" algn="l"/>
                <a:tab pos="2171287" algn="l"/>
              </a:tabLst>
              <a:defRPr/>
            </a:pPr>
            <a:fld id="{C55B82BF-3B5A-457C-B93A-3BCFAEB56B4A}" type="slidenum">
              <a:rPr lang="en-GB" sz="15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tabLst>
                  <a:tab pos="723762" algn="l"/>
                  <a:tab pos="1447524" algn="l"/>
                  <a:tab pos="2171287" algn="l"/>
                </a:tabLst>
                <a:defRPr/>
              </a:pPr>
              <a:t>19</a:t>
            </a:fld>
            <a:endParaRPr lang="en-GB" sz="15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4" y="6904041"/>
            <a:ext cx="4734613" cy="34111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91423" tIns="45711" rIns="91423" bIns="45711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2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500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PEI </a:t>
            </a:r>
            <a:r>
              <a:rPr lang="en-US" sz="35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Models</a:t>
            </a:r>
            <a:endParaRPr lang="en-US" sz="35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13" y="1506030"/>
            <a:ext cx="6938962" cy="401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8196263" y="2533142"/>
            <a:ext cx="1098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/>
              <a:t>Idealized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8012113" y="3258630"/>
            <a:ext cx="1619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/>
              <a:t>Enforceable</a:t>
            </a:r>
          </a:p>
          <a:p>
            <a:pPr eaLnBrk="1"/>
            <a:r>
              <a:rPr lang="en-US" altLang="en-US"/>
              <a:t>(Approximate)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8088313" y="4173030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/>
              <a:t>Codeable</a:t>
            </a:r>
          </a:p>
        </p:txBody>
      </p:sp>
    </p:spTree>
    <p:extLst>
      <p:ext uri="{BB962C8B-B14F-4D97-AF65-F5344CB8AC3E}">
        <p14:creationId xmlns:p14="http://schemas.microsoft.com/office/powerpoint/2010/main" val="182301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27793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Cyberspace will become orders of magnitude more complex and confused very quickly</a:t>
            </a:r>
          </a:p>
          <a:p>
            <a:pPr lvl="1"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Cyber and physical distinction will disappear</a:t>
            </a:r>
          </a:p>
          <a:p>
            <a:pPr lvl="1"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Threats will go beyond money to physical harm and danger to life and body</a:t>
            </a: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Overall this is a very positive development and will enrich human society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It will be messy but need not be chaotic!</a:t>
            </a:r>
            <a:endParaRPr lang="en-US" sz="3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Cyber </a:t>
            </a:r>
            <a:r>
              <a:rPr lang="en-US" sz="3200" dirty="0">
                <a:solidFill>
                  <a:schemeClr val="tx1"/>
                </a:solidFill>
                <a:ea typeface="ＭＳ Ｐゴシック" pitchFamily="34" charset="-128"/>
              </a:rPr>
              <a:t>security research and practice are loosing ground</a:t>
            </a: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Prognosis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0" y="1203160"/>
            <a:ext cx="10080625" cy="27432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4000" dirty="0" smtClean="0">
                <a:ea typeface="ＭＳ Ｐゴシック" pitchFamily="34" charset="-128"/>
              </a:rPr>
              <a:t> Trojan horse/malware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4000" dirty="0" smtClean="0">
                <a:ea typeface="ＭＳ Ｐゴシック" pitchFamily="34" charset="-128"/>
              </a:rPr>
              <a:t> Covert channels/side channels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4000" dirty="0" smtClean="0">
                <a:ea typeface="ＭＳ Ｐゴシック" pitchFamily="34" charset="-128"/>
              </a:rPr>
              <a:t> Inference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4000" dirty="0" smtClean="0">
                <a:ea typeface="ＭＳ Ｐゴシック" pitchFamily="34" charset="-128"/>
              </a:rPr>
              <a:t> Analog hole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4000" dirty="0" smtClean="0">
                <a:ea typeface="ＭＳ Ｐゴシック" pitchFamily="34" charset="-128"/>
              </a:rPr>
              <a:t> Assured enforcement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4000" dirty="0" smtClean="0">
                <a:ea typeface="ＭＳ Ｐゴシック" pitchFamily="34" charset="-128"/>
              </a:rPr>
              <a:t> Privilege </a:t>
            </a:r>
            <a:r>
              <a:rPr lang="en-US" sz="4000" dirty="0">
                <a:ea typeface="ＭＳ Ｐゴシック" pitchFamily="34" charset="-128"/>
              </a:rPr>
              <a:t>e</a:t>
            </a:r>
            <a:r>
              <a:rPr lang="en-US" sz="4000" dirty="0" smtClean="0">
                <a:ea typeface="ＭＳ Ｐゴシック" pitchFamily="34" charset="-128"/>
              </a:rPr>
              <a:t>scalation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4000" dirty="0" smtClean="0">
                <a:ea typeface="ＭＳ Ｐゴシック" pitchFamily="34" charset="-128"/>
              </a:rPr>
              <a:t> Policy comprehension and </a:t>
            </a:r>
            <a:r>
              <a:rPr lang="en-US" sz="4000" dirty="0">
                <a:ea typeface="ＭＳ Ｐゴシック" pitchFamily="34" charset="-128"/>
              </a:rPr>
              <a:t>a</a:t>
            </a:r>
            <a:r>
              <a:rPr lang="en-US" sz="4000" dirty="0" smtClean="0">
                <a:ea typeface="ＭＳ Ｐゴシック" pitchFamily="34" charset="-128"/>
              </a:rPr>
              <a:t>nalysis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4000" dirty="0">
                <a:ea typeface="ＭＳ Ｐゴシック" pitchFamily="34" charset="-128"/>
              </a:rPr>
              <a:t> </a:t>
            </a:r>
            <a:r>
              <a:rPr lang="en-US" sz="4000" dirty="0" smtClean="0">
                <a:ea typeface="ＭＳ Ｐゴシック" pitchFamily="34" charset="-128"/>
              </a:rPr>
              <a:t>Predicting value and future usage of data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4000" dirty="0">
                <a:ea typeface="ＭＳ Ｐゴシック" pitchFamily="34" charset="-128"/>
              </a:rPr>
              <a:t> </a:t>
            </a:r>
            <a:r>
              <a:rPr lang="en-US" sz="4000" dirty="0" smtClean="0">
                <a:ea typeface="ＭＳ Ｐゴシック" pitchFamily="34" charset="-128"/>
              </a:rPr>
              <a:t>…..</a:t>
            </a:r>
            <a:endParaRPr lang="en-US" sz="3600" dirty="0" smtClean="0"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4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4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4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4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4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4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Limits on Security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25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21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500749" y="2045340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Reference Material</a:t>
            </a: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>
                <a:solidFill>
                  <a:schemeClr val="tx2"/>
                </a:solidFill>
              </a:rPr>
              <a:t>digression</a:t>
            </a: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35700261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smtClean="0"/>
              <a:t>Security Objectives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406525" y="3752850"/>
            <a:ext cx="18700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INTEGRITY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modification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6435725" y="3752850"/>
            <a:ext cx="23971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AVAILABILITY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access</a:t>
            </a:r>
          </a:p>
        </p:txBody>
      </p:sp>
      <p:grpSp>
        <p:nvGrpSpPr>
          <p:cNvPr id="17" name="Group 6"/>
          <p:cNvGrpSpPr>
            <a:grpSpLocks/>
          </p:cNvGrpSpPr>
          <p:nvPr/>
        </p:nvGrpSpPr>
        <p:grpSpPr bwMode="auto">
          <a:xfrm>
            <a:off x="3344863" y="2274888"/>
            <a:ext cx="2973387" cy="1765300"/>
            <a:chOff x="1917" y="1988"/>
            <a:chExt cx="1873" cy="1112"/>
          </a:xfrm>
        </p:grpSpPr>
        <p:sp>
          <p:nvSpPr>
            <p:cNvPr id="18" name="Oval 7"/>
            <p:cNvSpPr>
              <a:spLocks noChangeArrowheads="1"/>
            </p:cNvSpPr>
            <p:nvPr/>
          </p:nvSpPr>
          <p:spPr bwMode="auto">
            <a:xfrm>
              <a:off x="2676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" name="Oval 8"/>
            <p:cNvSpPr>
              <a:spLocks noChangeArrowheads="1"/>
            </p:cNvSpPr>
            <p:nvPr/>
          </p:nvSpPr>
          <p:spPr bwMode="auto">
            <a:xfrm>
              <a:off x="1917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3311525" y="4895850"/>
            <a:ext cx="30400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CONFIDENTIALITY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disclosure</a:t>
            </a:r>
          </a:p>
        </p:txBody>
      </p:sp>
      <p:sp>
        <p:nvSpPr>
          <p:cNvPr id="21" name="Oval 10"/>
          <p:cNvSpPr>
            <a:spLocks noChangeArrowheads="1"/>
          </p:cNvSpPr>
          <p:nvPr/>
        </p:nvSpPr>
        <p:spPr bwMode="auto">
          <a:xfrm>
            <a:off x="3941763" y="2905125"/>
            <a:ext cx="1766887" cy="17653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smtClean="0"/>
              <a:t>Security Objectives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406525" y="3752850"/>
            <a:ext cx="18700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INTEGRITY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modification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6435725" y="3752850"/>
            <a:ext cx="23971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AVAILABILITY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access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344863" y="2274888"/>
            <a:ext cx="2973387" cy="1765300"/>
            <a:chOff x="1917" y="1988"/>
            <a:chExt cx="1873" cy="1112"/>
          </a:xfrm>
        </p:grpSpPr>
        <p:sp>
          <p:nvSpPr>
            <p:cNvPr id="18" name="Oval 7"/>
            <p:cNvSpPr>
              <a:spLocks noChangeArrowheads="1"/>
            </p:cNvSpPr>
            <p:nvPr/>
          </p:nvSpPr>
          <p:spPr bwMode="auto">
            <a:xfrm>
              <a:off x="2676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" name="Oval 8"/>
            <p:cNvSpPr>
              <a:spLocks noChangeArrowheads="1"/>
            </p:cNvSpPr>
            <p:nvPr/>
          </p:nvSpPr>
          <p:spPr bwMode="auto">
            <a:xfrm>
              <a:off x="1917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3311525" y="4895850"/>
            <a:ext cx="30400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CONFIDENTIALITY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disclosure</a:t>
            </a:r>
          </a:p>
        </p:txBody>
      </p:sp>
      <p:sp>
        <p:nvSpPr>
          <p:cNvPr id="21" name="Oval 10"/>
          <p:cNvSpPr>
            <a:spLocks noChangeArrowheads="1"/>
          </p:cNvSpPr>
          <p:nvPr/>
        </p:nvSpPr>
        <p:spPr bwMode="auto">
          <a:xfrm>
            <a:off x="3941763" y="2905125"/>
            <a:ext cx="1766887" cy="17653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3948113" y="1652588"/>
            <a:ext cx="1766887" cy="17653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6011863" y="1055688"/>
            <a:ext cx="123507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defTabSz="895350" eaLnBrk="0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</a:rPr>
              <a:t>USAGE</a:t>
            </a:r>
          </a:p>
          <a:p>
            <a:pPr algn="ctr" defTabSz="895350" eaLnBrk="0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</a:rPr>
              <a:t>purpose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smtClean="0"/>
              <a:t>Security Objectives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406525" y="3752850"/>
            <a:ext cx="18700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INTEGRITY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modification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6435725" y="3752850"/>
            <a:ext cx="23971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AVAILABILITY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access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344863" y="2274888"/>
            <a:ext cx="2973387" cy="1765300"/>
            <a:chOff x="1917" y="1988"/>
            <a:chExt cx="1873" cy="1112"/>
          </a:xfrm>
        </p:grpSpPr>
        <p:sp>
          <p:nvSpPr>
            <p:cNvPr id="18" name="Oval 7"/>
            <p:cNvSpPr>
              <a:spLocks noChangeArrowheads="1"/>
            </p:cNvSpPr>
            <p:nvPr/>
          </p:nvSpPr>
          <p:spPr bwMode="auto">
            <a:xfrm>
              <a:off x="2676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" name="Oval 8"/>
            <p:cNvSpPr>
              <a:spLocks noChangeArrowheads="1"/>
            </p:cNvSpPr>
            <p:nvPr/>
          </p:nvSpPr>
          <p:spPr bwMode="auto">
            <a:xfrm>
              <a:off x="1917" y="1988"/>
              <a:ext cx="1114" cy="111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3311525" y="4895850"/>
            <a:ext cx="30400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1912" tIns="25400" rIns="61912" bIns="25400">
            <a:spAutoFit/>
          </a:bodyPr>
          <a:lstStyle/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CONFIDENTIALITY</a:t>
            </a:r>
          </a:p>
          <a:p>
            <a:pPr algn="ctr" defTabSz="895350" eaLnBrk="0">
              <a:lnSpc>
                <a:spcPct val="87000"/>
              </a:lnSpc>
            </a:pPr>
            <a:r>
              <a:rPr lang="en-US" sz="2400" b="1">
                <a:solidFill>
                  <a:srgbClr val="000000"/>
                </a:solidFill>
              </a:rPr>
              <a:t>disclosure</a:t>
            </a:r>
          </a:p>
        </p:txBody>
      </p:sp>
      <p:sp>
        <p:nvSpPr>
          <p:cNvPr id="21" name="Oval 10"/>
          <p:cNvSpPr>
            <a:spLocks noChangeArrowheads="1"/>
          </p:cNvSpPr>
          <p:nvPr/>
        </p:nvSpPr>
        <p:spPr bwMode="auto">
          <a:xfrm>
            <a:off x="3941763" y="2905125"/>
            <a:ext cx="1766887" cy="17653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3948113" y="1652588"/>
            <a:ext cx="1766887" cy="17653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6011863" y="1055688"/>
            <a:ext cx="123507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defTabSz="895350" eaLnBrk="0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</a:rPr>
              <a:t>USAGE</a:t>
            </a:r>
          </a:p>
          <a:p>
            <a:pPr algn="ctr" defTabSz="895350" eaLnBrk="0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</a:rPr>
              <a:t>purpose</a:t>
            </a:r>
          </a:p>
        </p:txBody>
      </p:sp>
      <p:sp>
        <p:nvSpPr>
          <p:cNvPr id="17" name="Oval 19"/>
          <p:cNvSpPr>
            <a:spLocks noChangeArrowheads="1"/>
          </p:cNvSpPr>
          <p:nvPr/>
        </p:nvSpPr>
        <p:spPr bwMode="auto">
          <a:xfrm>
            <a:off x="2725738" y="1589088"/>
            <a:ext cx="4814887" cy="4810125"/>
          </a:xfrm>
          <a:prstGeom prst="ellipse">
            <a:avLst/>
          </a:prstGeom>
          <a:solidFill>
            <a:srgbClr val="FFFFFF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00"/>
                </a:solidFill>
              </a:rPr>
              <a:t>USAGE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smtClean="0"/>
              <a:t>Security Objectives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Line 18"/>
          <p:cNvSpPr>
            <a:spLocks noChangeShapeType="1"/>
          </p:cNvSpPr>
          <p:nvPr/>
        </p:nvSpPr>
        <p:spPr bwMode="auto">
          <a:xfrm>
            <a:off x="1565274" y="2465388"/>
            <a:ext cx="6516689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409364" y="2709224"/>
            <a:ext cx="322259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Single Enterprise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/>
              <a:t>owns all the information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/>
              <a:t>e</a:t>
            </a:r>
            <a:r>
              <a:rPr lang="en-US" b="1" dirty="0" smtClean="0"/>
              <a:t>mploys all the users</a:t>
            </a:r>
            <a:endParaRPr lang="en-US" b="1" dirty="0"/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6417892" y="2707796"/>
            <a:ext cx="334866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Multiple Interacting Parties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/>
              <a:t>n</a:t>
            </a:r>
            <a:r>
              <a:rPr lang="en-US" b="1" dirty="0" smtClean="0"/>
              <a:t>o one owns all the information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/>
              <a:t>n</a:t>
            </a:r>
            <a:r>
              <a:rPr lang="en-US" b="1" dirty="0" smtClean="0"/>
              <a:t>o one can unilaterally impose policy on all the users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888924" y="5083630"/>
            <a:ext cx="6045245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More than 2 decades of encryption versus privacy debate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38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</a:p>
          <a:p>
            <a:pPr>
              <a:buSzPct val="90000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Computer security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Information security = 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Computer security + Communications security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Information assurance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Mission assurance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Includes cyber physical</a:t>
            </a:r>
          </a:p>
          <a:p>
            <a:pPr lvl="1">
              <a:buSzPct val="9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</a:t>
            </a: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Scope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577387" cy="5842000"/>
          </a:xfrm>
        </p:spPr>
        <p:txBody>
          <a:bodyPr/>
          <a:lstStyle/>
          <a:p>
            <a:pPr>
              <a:buSzPct val="90000"/>
              <a:buNone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What is fundamental to cyber security?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Where are the boundaries of a cyber system?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What are the goals of cyber security?</a:t>
            </a:r>
          </a:p>
          <a:p>
            <a:pPr>
              <a:buSzPct val="90000"/>
              <a:buNone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600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Fundamental Challenge</a:t>
            </a:r>
            <a:endParaRPr lang="en-US" sz="3600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Enable system designers and operators to say: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	This system is secure</a:t>
            </a: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Goal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7806</TotalTime>
  <Words>742</Words>
  <Application>Microsoft Office PowerPoint</Application>
  <PresentationFormat>Custom</PresentationFormat>
  <Paragraphs>318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21</vt:i4>
      </vt:variant>
    </vt:vector>
  </HeadingPairs>
  <TitlesOfParts>
    <vt:vector size="34" baseType="lpstr">
      <vt:lpstr>ＭＳ Ｐゴシック</vt:lpstr>
      <vt:lpstr>Arial</vt:lpstr>
      <vt:lpstr>Bitstream Charter</vt:lpstr>
      <vt:lpstr>Calibri</vt:lpstr>
      <vt:lpstr>Courier New</vt:lpstr>
      <vt:lpstr>Symbol</vt:lpstr>
      <vt:lpstr>Times New Roman</vt:lpstr>
      <vt:lpstr>Wingdings</vt:lpstr>
      <vt:lpstr>1_Custom Design</vt:lpstr>
      <vt:lpstr>2_Custom Design</vt:lpstr>
      <vt:lpstr>3_Custom Design</vt:lpstr>
      <vt:lpstr>Custom Design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Productivity-Security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 Sandhu</cp:lastModifiedBy>
  <cp:revision>998</cp:revision>
  <cp:lastPrinted>2016-01-14T23:49:42Z</cp:lastPrinted>
  <dcterms:created xsi:type="dcterms:W3CDTF">2010-02-19T20:53:39Z</dcterms:created>
  <dcterms:modified xsi:type="dcterms:W3CDTF">2016-01-15T00:06:01Z</dcterms:modified>
</cp:coreProperties>
</file>