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72" r:id="rId1"/>
    <p:sldMasterId id="2147483684" r:id="rId2"/>
    <p:sldMasterId id="2147483696" r:id="rId3"/>
    <p:sldMasterId id="2147483660" r:id="rId4"/>
    <p:sldMasterId id="2147484044" r:id="rId5"/>
  </p:sldMasterIdLst>
  <p:notesMasterIdLst>
    <p:notesMasterId r:id="rId33"/>
  </p:notesMasterIdLst>
  <p:handoutMasterIdLst>
    <p:handoutMasterId r:id="rId34"/>
  </p:handoutMasterIdLst>
  <p:sldIdLst>
    <p:sldId id="392" r:id="rId6"/>
    <p:sldId id="393" r:id="rId7"/>
    <p:sldId id="394" r:id="rId8"/>
    <p:sldId id="395" r:id="rId9"/>
    <p:sldId id="396" r:id="rId10"/>
    <p:sldId id="397" r:id="rId11"/>
    <p:sldId id="398" r:id="rId12"/>
    <p:sldId id="399" r:id="rId13"/>
    <p:sldId id="407" r:id="rId14"/>
    <p:sldId id="400" r:id="rId15"/>
    <p:sldId id="401" r:id="rId16"/>
    <p:sldId id="402" r:id="rId17"/>
    <p:sldId id="403" r:id="rId18"/>
    <p:sldId id="404" r:id="rId19"/>
    <p:sldId id="405" r:id="rId20"/>
    <p:sldId id="406" r:id="rId21"/>
    <p:sldId id="414" r:id="rId22"/>
    <p:sldId id="412" r:id="rId23"/>
    <p:sldId id="413" r:id="rId24"/>
    <p:sldId id="415" r:id="rId25"/>
    <p:sldId id="416" r:id="rId26"/>
    <p:sldId id="417" r:id="rId27"/>
    <p:sldId id="420" r:id="rId28"/>
    <p:sldId id="408" r:id="rId29"/>
    <p:sldId id="409" r:id="rId30"/>
    <p:sldId id="410" r:id="rId31"/>
    <p:sldId id="411" r:id="rId32"/>
  </p:sldIdLst>
  <p:sldSz cx="10080625" cy="7559675"/>
  <p:notesSz cx="7010400" cy="9296400"/>
  <p:defaultTextStyle>
    <a:defPPr>
      <a:defRPr lang="en-GB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31800" indent="-2159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647700" indent="-2159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863600" indent="-2159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079500" indent="-2159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661" userDrawn="1">
          <p15:clr>
            <a:srgbClr val="A4A3A4"/>
          </p15:clr>
        </p15:guide>
        <p15:guide id="2" pos="194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50021"/>
    <a:srgbClr val="CC3300"/>
    <a:srgbClr val="131F4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 snapToObjects="1">
      <p:cViewPr varScale="1">
        <p:scale>
          <a:sx n="149" d="100"/>
          <a:sy n="149" d="100"/>
        </p:scale>
        <p:origin x="1686" y="11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 snapToObjects="1">
      <p:cViewPr varScale="1">
        <p:scale>
          <a:sx n="60" d="100"/>
          <a:sy n="60" d="100"/>
        </p:scale>
        <p:origin x="-2672" y="-104"/>
      </p:cViewPr>
      <p:guideLst>
        <p:guide orient="horz" pos="2661"/>
        <p:guide pos="19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6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viewProps" Target="view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4" y="0"/>
            <a:ext cx="3038145" cy="465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3524" tIns="41762" rIns="83524" bIns="41762" numCol="1" anchor="t" anchorCtr="0" compatLnSpc="1">
            <a:prstTxWarp prst="textNoShape">
              <a:avLst/>
            </a:prstTxWarp>
          </a:bodyPr>
          <a:lstStyle>
            <a:lvl1pPr defTabSz="441016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1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970735" y="0"/>
            <a:ext cx="3038145" cy="465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3524" tIns="41762" rIns="83524" bIns="41762" numCol="1" anchor="t" anchorCtr="0" compatLnSpc="1">
            <a:prstTxWarp prst="textNoShape">
              <a:avLst/>
            </a:prstTxWarp>
          </a:bodyPr>
          <a:lstStyle>
            <a:lvl1pPr algn="r" defTabSz="441016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100">
                <a:latin typeface="Arial" pitchFamily="34" charset="0"/>
              </a:defRPr>
            </a:lvl1pPr>
          </a:lstStyle>
          <a:p>
            <a:pPr>
              <a:defRPr/>
            </a:pPr>
            <a:fld id="{9EFA1752-2B6F-40E1-9F93-0C9DB23DB42C}" type="datetime1">
              <a:rPr lang="en-US"/>
              <a:pPr>
                <a:defRPr/>
              </a:pPr>
              <a:t>1/25/2018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4" y="8829121"/>
            <a:ext cx="3038145" cy="465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3524" tIns="41762" rIns="83524" bIns="41762" numCol="1" anchor="b" anchorCtr="0" compatLnSpc="1">
            <a:prstTxWarp prst="textNoShape">
              <a:avLst/>
            </a:prstTxWarp>
          </a:bodyPr>
          <a:lstStyle>
            <a:lvl1pPr defTabSz="441016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1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970735" y="8829121"/>
            <a:ext cx="3038145" cy="465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3524" tIns="41762" rIns="83524" bIns="41762" numCol="1" anchor="b" anchorCtr="0" compatLnSpc="1">
            <a:prstTxWarp prst="textNoShape">
              <a:avLst/>
            </a:prstTxWarp>
          </a:bodyPr>
          <a:lstStyle>
            <a:lvl1pPr algn="r" defTabSz="441016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100">
                <a:latin typeface="Arial" pitchFamily="34" charset="0"/>
              </a:defRPr>
            </a:lvl1pPr>
          </a:lstStyle>
          <a:p>
            <a:pPr>
              <a:defRPr/>
            </a:pPr>
            <a:fld id="{5DDCD5CE-D939-433D-9705-3D24953AD6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5607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82688" y="706438"/>
            <a:ext cx="4643437" cy="3482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01348" y="4414560"/>
            <a:ext cx="5607712" cy="418245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4"/>
            <a:ext cx="3041188" cy="464205"/>
          </a:xfrm>
          <a:prstGeom prst="rect">
            <a:avLst/>
          </a:prstGeom>
          <a:noFill/>
          <a:ln w="54720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441016" hangingPunct="0">
              <a:lnSpc>
                <a:spcPct val="93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659940" algn="l"/>
                <a:tab pos="1323050" algn="l"/>
                <a:tab pos="1982992" algn="l"/>
                <a:tab pos="2646105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3967692" y="4"/>
            <a:ext cx="3041188" cy="464205"/>
          </a:xfrm>
          <a:prstGeom prst="rect">
            <a:avLst/>
          </a:prstGeom>
          <a:noFill/>
          <a:ln w="54720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441016" hangingPunct="0">
              <a:lnSpc>
                <a:spcPct val="93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659940" algn="l"/>
                <a:tab pos="1323050" algn="l"/>
                <a:tab pos="1982992" algn="l"/>
                <a:tab pos="2646105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8830662"/>
            <a:ext cx="3041188" cy="464205"/>
          </a:xfrm>
          <a:prstGeom prst="rect">
            <a:avLst/>
          </a:prstGeom>
          <a:noFill/>
          <a:ln w="54720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defTabSz="441016" hangingPunct="0">
              <a:lnSpc>
                <a:spcPct val="93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659940" algn="l"/>
                <a:tab pos="1323050" algn="l"/>
                <a:tab pos="1982992" algn="l"/>
                <a:tab pos="2646105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3967692" y="8830662"/>
            <a:ext cx="3041188" cy="464205"/>
          </a:xfrm>
          <a:prstGeom prst="rect">
            <a:avLst/>
          </a:prstGeom>
          <a:noFill/>
          <a:ln w="54720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defTabSz="441016" hangingPunct="0">
              <a:lnSpc>
                <a:spcPct val="93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659940" algn="l"/>
                <a:tab pos="1323050" algn="l"/>
                <a:tab pos="1982992" algn="l"/>
                <a:tab pos="2646105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EE6703E5-A21F-4313-BA9E-B2DFCA6C23E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8976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ＭＳ Ｐゴシック" charset="-128"/>
        <a:cs typeface="ＭＳ Ｐゴシック" charset="-128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ＭＳ Ｐゴシック" charset="-128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ＭＳ Ｐゴシック" charset="-128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ＭＳ Ｐゴシック" charset="-128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 defTabSz="440453">
              <a:tabLst>
                <a:tab pos="656091" algn="l"/>
                <a:tab pos="1319828" algn="l"/>
                <a:tab pos="1980508" algn="l"/>
                <a:tab pos="2642714" algn="l"/>
              </a:tabLst>
            </a:pPr>
            <a:fld id="{0C137A8E-DCD0-4026-8679-7DAC59B2E3EE}" type="slidenum">
              <a:rPr lang="en-GB" smtClean="0"/>
              <a:pPr defTabSz="440453">
                <a:tabLst>
                  <a:tab pos="656091" algn="l"/>
                  <a:tab pos="1319828" algn="l"/>
                  <a:tab pos="1980508" algn="l"/>
                  <a:tab pos="2642714" algn="l"/>
                </a:tabLst>
              </a:pPr>
              <a:t>1</a:t>
            </a:fld>
            <a:endParaRPr lang="en-GB" dirty="0" smtClean="0"/>
          </a:p>
        </p:txBody>
      </p:sp>
      <p:sp>
        <p:nvSpPr>
          <p:cNvPr id="35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2688" y="706438"/>
            <a:ext cx="4645025" cy="3484562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5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01344" y="4414564"/>
            <a:ext cx="5609233" cy="4183995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62336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 defTabSz="440453">
              <a:tabLst>
                <a:tab pos="656091" algn="l"/>
                <a:tab pos="1319828" algn="l"/>
                <a:tab pos="1980508" algn="l"/>
                <a:tab pos="2642714" algn="l"/>
              </a:tabLst>
            </a:pPr>
            <a:fld id="{0C137A8E-DCD0-4026-8679-7DAC59B2E3EE}" type="slidenum">
              <a:rPr lang="en-GB" smtClean="0"/>
              <a:pPr defTabSz="440453">
                <a:tabLst>
                  <a:tab pos="656091" algn="l"/>
                  <a:tab pos="1319828" algn="l"/>
                  <a:tab pos="1980508" algn="l"/>
                  <a:tab pos="2642714" algn="l"/>
                </a:tabLst>
              </a:pPr>
              <a:t>2</a:t>
            </a:fld>
            <a:endParaRPr lang="en-GB" dirty="0" smtClean="0"/>
          </a:p>
        </p:txBody>
      </p:sp>
      <p:sp>
        <p:nvSpPr>
          <p:cNvPr id="35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2688" y="706438"/>
            <a:ext cx="4645025" cy="3484562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5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01344" y="4414564"/>
            <a:ext cx="5609233" cy="4183995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496414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 defTabSz="440453">
              <a:tabLst>
                <a:tab pos="656091" algn="l"/>
                <a:tab pos="1319828" algn="l"/>
                <a:tab pos="1980508" algn="l"/>
                <a:tab pos="2642714" algn="l"/>
              </a:tabLst>
            </a:pPr>
            <a:fld id="{0C137A8E-DCD0-4026-8679-7DAC59B2E3EE}" type="slidenum">
              <a:rPr lang="en-GB" smtClean="0"/>
              <a:pPr defTabSz="440453">
                <a:tabLst>
                  <a:tab pos="656091" algn="l"/>
                  <a:tab pos="1319828" algn="l"/>
                  <a:tab pos="1980508" algn="l"/>
                  <a:tab pos="2642714" algn="l"/>
                </a:tabLst>
              </a:pPr>
              <a:t>12</a:t>
            </a:fld>
            <a:endParaRPr lang="en-GB" dirty="0" smtClean="0"/>
          </a:p>
        </p:txBody>
      </p:sp>
      <p:sp>
        <p:nvSpPr>
          <p:cNvPr id="35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2688" y="706438"/>
            <a:ext cx="4645025" cy="3484562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5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01344" y="4414564"/>
            <a:ext cx="5609233" cy="4183995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177923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 defTabSz="440453">
              <a:tabLst>
                <a:tab pos="656091" algn="l"/>
                <a:tab pos="1319828" algn="l"/>
                <a:tab pos="1980508" algn="l"/>
                <a:tab pos="2642714" algn="l"/>
              </a:tabLst>
            </a:pPr>
            <a:fld id="{0C137A8E-DCD0-4026-8679-7DAC59B2E3EE}" type="slidenum">
              <a:rPr lang="en-GB" smtClean="0"/>
              <a:pPr defTabSz="440453">
                <a:tabLst>
                  <a:tab pos="656091" algn="l"/>
                  <a:tab pos="1319828" algn="l"/>
                  <a:tab pos="1980508" algn="l"/>
                  <a:tab pos="2642714" algn="l"/>
                </a:tabLst>
              </a:pPr>
              <a:t>17</a:t>
            </a:fld>
            <a:endParaRPr lang="en-GB" dirty="0" smtClean="0"/>
          </a:p>
        </p:txBody>
      </p:sp>
      <p:sp>
        <p:nvSpPr>
          <p:cNvPr id="35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2688" y="706438"/>
            <a:ext cx="4645025" cy="3484562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5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01344" y="4414564"/>
            <a:ext cx="5609233" cy="4183995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968654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 defTabSz="440453">
              <a:tabLst>
                <a:tab pos="656091" algn="l"/>
                <a:tab pos="1319828" algn="l"/>
                <a:tab pos="1980508" algn="l"/>
                <a:tab pos="2642714" algn="l"/>
              </a:tabLst>
            </a:pPr>
            <a:fld id="{0C137A8E-DCD0-4026-8679-7DAC59B2E3EE}" type="slidenum">
              <a:rPr lang="en-GB" smtClean="0"/>
              <a:pPr defTabSz="440453">
                <a:tabLst>
                  <a:tab pos="656091" algn="l"/>
                  <a:tab pos="1319828" algn="l"/>
                  <a:tab pos="1980508" algn="l"/>
                  <a:tab pos="2642714" algn="l"/>
                </a:tabLst>
              </a:pPr>
              <a:t>24</a:t>
            </a:fld>
            <a:endParaRPr lang="en-GB" dirty="0" smtClean="0"/>
          </a:p>
        </p:txBody>
      </p:sp>
      <p:sp>
        <p:nvSpPr>
          <p:cNvPr id="35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2688" y="706438"/>
            <a:ext cx="4645025" cy="3484562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5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01344" y="4414564"/>
            <a:ext cx="5609233" cy="4183995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129830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8A8533-5538-4759-B24B-7285295CFABD}" type="datetime1">
              <a:rPr lang="en-US"/>
              <a:pPr>
                <a:defRPr/>
              </a:pPr>
              <a:t>1/25/2018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D29D39-929B-47D6-9F07-C55381DFF5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DFD001-DF5A-49ED-8BC5-7BBFC3FB44F9}" type="datetime1">
              <a:rPr lang="en-US"/>
              <a:pPr>
                <a:defRPr/>
              </a:pPr>
              <a:t>1/25/2018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4C882D-BA0E-4156-A3F2-6CCA4F2A59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0438" y="303213"/>
            <a:ext cx="2266950" cy="64500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4825" y="303213"/>
            <a:ext cx="6653213" cy="64500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6F0AE7-28DD-4852-BA3E-E7905EE3F562}" type="datetime1">
              <a:rPr lang="en-US"/>
              <a:pPr>
                <a:defRPr/>
              </a:pPr>
              <a:t>1/25/2018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97BA52-FCD2-45E7-A9BF-0C63A4B2FF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D042CA-B8CD-41D9-8949-D03C1566A0E3}" type="datetime1">
              <a:rPr lang="en-US"/>
              <a:pPr>
                <a:defRPr/>
              </a:pPr>
              <a:t>1/25/2018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380607-37F1-48F1-8925-DA1C269E8E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F0B157-99C1-4433-B83A-B82C44B5479D}" type="datetime1">
              <a:rPr lang="en-US"/>
              <a:pPr>
                <a:defRPr/>
              </a:pPr>
              <a:t>1/25/2018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7C474C-46B2-4446-BA07-B1E887D7E7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FD56CB-245D-4A10-8A5C-92A415482CCA}" type="datetime1">
              <a:rPr lang="en-US"/>
              <a:pPr>
                <a:defRPr/>
              </a:pPr>
              <a:t>1/25/2018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462919-9C21-4FD6-9997-562236006D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4825" y="1763713"/>
            <a:ext cx="4459288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6513" y="1763713"/>
            <a:ext cx="4460875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3DF5EE-C6D4-4B1E-92E0-D20E05AE8C1C}" type="datetime1">
              <a:rPr lang="en-US"/>
              <a:pPr>
                <a:defRPr/>
              </a:pPr>
              <a:t>1/25/2018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25F226-6A3A-4E06-99F4-9A0F29AB9F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4AABD7-C966-40EA-9470-64EDB373436E}" type="datetime1">
              <a:rPr lang="en-US"/>
              <a:pPr>
                <a:defRPr/>
              </a:pPr>
              <a:t>1/25/2018</a:t>
            </a:fld>
            <a:r>
              <a:rPr lang="en-US"/>
              <a:t>© Ravi  Sandhu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DE3DD5-0851-4F4F-8B79-CE1028EA4C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F71528-2F75-40B3-83AB-5E0C7F5FFE00}" type="datetime1">
              <a:rPr lang="en-US"/>
              <a:pPr>
                <a:defRPr/>
              </a:pPr>
              <a:t>1/25/2018</a:t>
            </a:fld>
            <a:r>
              <a:rPr lang="en-US"/>
              <a:t>© Ravi  Sandhu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B7CE04-270F-489C-8609-BD36C52103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F8B1DD-2EEB-4C92-A939-6E15ED568C0A}" type="datetime1">
              <a:rPr lang="en-US"/>
              <a:pPr>
                <a:defRPr/>
              </a:pPr>
              <a:t>1/25/2018</a:t>
            </a:fld>
            <a:r>
              <a:rPr lang="en-US"/>
              <a:t>© Ravi  Sandhu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553FF5-46BB-4294-AE5B-96801AF981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042173-893D-43B8-953F-46F57DCD2CB1}" type="datetime1">
              <a:rPr lang="en-US"/>
              <a:pPr>
                <a:defRPr/>
              </a:pPr>
              <a:t>1/25/2018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35EA9B-512A-4AF6-A1FD-0DBF8A2486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B2D772-0122-45E8-9279-27AD1ACB66F5}" type="datetime1">
              <a:rPr lang="en-US"/>
              <a:pPr>
                <a:defRPr/>
              </a:pPr>
              <a:t>1/25/2018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C6AEA6-42C7-4650-B746-966DF6EC9B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8E7923-3BD9-4E2C-AE2B-C103004F0883}" type="datetime1">
              <a:rPr lang="en-US"/>
              <a:pPr>
                <a:defRPr/>
              </a:pPr>
              <a:t>1/25/2018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5B6617-A612-4062-BE23-203378EC98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1BDA36-4BE0-4353-AAC4-0131C4D69FDB}" type="datetime1">
              <a:rPr lang="en-US"/>
              <a:pPr>
                <a:defRPr/>
              </a:pPr>
              <a:t>1/25/2018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7FA396-2E9F-423F-9BC1-B3A4D95062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0438" y="303213"/>
            <a:ext cx="2266950" cy="64500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4825" y="303213"/>
            <a:ext cx="6653213" cy="64500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DCED28-C685-4939-A5D5-27F99889AF6E}" type="datetime1">
              <a:rPr lang="en-US"/>
              <a:pPr>
                <a:defRPr/>
              </a:pPr>
              <a:t>1/25/2018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DA231E-3063-4692-B6D4-1D3D91F98C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AEE209-7275-4909-97D1-F8A0D95EA75C}" type="datetime1">
              <a:rPr lang="en-US"/>
              <a:pPr>
                <a:defRPr/>
              </a:pPr>
              <a:t>1/25/2018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91E322-F0BB-4838-9F63-EA2CAAE09B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CEA9BE-16EF-489E-BF20-57B585EC6CC9}" type="datetime1">
              <a:rPr lang="en-US"/>
              <a:pPr>
                <a:defRPr/>
              </a:pPr>
              <a:t>1/25/2018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E539CF-4739-4542-A10F-6B52583B52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0990B6-74C3-4125-8F0F-2C933149C71B}" type="datetime1">
              <a:rPr lang="en-US"/>
              <a:pPr>
                <a:defRPr/>
              </a:pPr>
              <a:t>1/25/2018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8E3A25-ABD4-406C-921E-0CAE11307A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4825" y="1763713"/>
            <a:ext cx="4459288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6513" y="1763713"/>
            <a:ext cx="4460875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B68C61-A4FA-4602-8348-0356D25F60A7}" type="datetime1">
              <a:rPr lang="en-US"/>
              <a:pPr>
                <a:defRPr/>
              </a:pPr>
              <a:t>1/25/2018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55FCEB-737C-4861-AE0F-6165CC74C6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000D1B-60A9-4757-876A-FFBF061455A1}" type="datetime1">
              <a:rPr lang="en-US"/>
              <a:pPr>
                <a:defRPr/>
              </a:pPr>
              <a:t>1/25/2018</a:t>
            </a:fld>
            <a:r>
              <a:rPr lang="en-US"/>
              <a:t>© Ravi  Sandhu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DA9942-232C-4926-BADB-CDF670E440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2CA543-36D1-482B-A6B0-8C3E0820FA1B}" type="datetime1">
              <a:rPr lang="en-US"/>
              <a:pPr>
                <a:defRPr/>
              </a:pPr>
              <a:t>1/25/2018</a:t>
            </a:fld>
            <a:r>
              <a:rPr lang="en-US"/>
              <a:t>© Ravi  Sandhu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B76DA8-8693-4B28-B910-D6DD04FCC1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94DB5A-AD82-43C4-97F9-539A7A86B068}" type="datetime1">
              <a:rPr lang="en-US"/>
              <a:pPr>
                <a:defRPr/>
              </a:pPr>
              <a:t>1/25/2018</a:t>
            </a:fld>
            <a:r>
              <a:rPr lang="en-US"/>
              <a:t>© Ravi  Sandhu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C7F81A-DF60-4D16-865A-3A33A62465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2EAB87-838F-438F-A3CF-FC5CD66EB65C}" type="datetime1">
              <a:rPr lang="en-US"/>
              <a:pPr>
                <a:defRPr/>
              </a:pPr>
              <a:t>1/25/2018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69FE96-4C50-4285-9E4E-F42E734AF1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B34E17-700E-40E7-83AE-664FDDCCB4AC}" type="datetime1">
              <a:rPr lang="en-US"/>
              <a:pPr>
                <a:defRPr/>
              </a:pPr>
              <a:t>1/25/2018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20C0D1-6E3E-472C-AEE1-64D973207D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8B8E3B-C21E-43E0-B284-FCB59AA662D1}" type="datetime1">
              <a:rPr lang="en-US"/>
              <a:pPr>
                <a:defRPr/>
              </a:pPr>
              <a:t>1/25/2018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51AA86-94FB-44EB-82C9-7716D904A8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6CE7DA-F81F-4ED0-827C-311EF0D810C4}" type="datetime1">
              <a:rPr lang="en-US"/>
              <a:pPr>
                <a:defRPr/>
              </a:pPr>
              <a:t>1/25/2018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5D3A46-114A-4AC1-9A9D-A12BBCC196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0438" y="303213"/>
            <a:ext cx="2266950" cy="64500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4825" y="303213"/>
            <a:ext cx="6653213" cy="64500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2D3DC3-E015-46ED-85A6-ABF7C5FE13F1}" type="datetime1">
              <a:rPr lang="en-US"/>
              <a:pPr>
                <a:defRPr/>
              </a:pPr>
              <a:t>1/25/2018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6B850B-2489-4CB1-A1EC-995AFD52B9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A09B26-E0FC-40AE-902A-28747004F551}" type="datetime1">
              <a:rPr lang="en-US"/>
              <a:pPr>
                <a:defRPr/>
              </a:pPr>
              <a:t>1/25/2018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53E78E-8BD0-4625-9C22-F59FBA683C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8D9BA3-C815-46C5-8537-EB5659753393}" type="datetime1">
              <a:rPr lang="en-US"/>
              <a:pPr>
                <a:defRPr/>
              </a:pPr>
              <a:t>1/25/2018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AB2595-7489-4763-8ADA-B5EE6F5EAA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65FAA4-AE56-406D-A66B-666E6023E096}" type="datetime1">
              <a:rPr lang="en-US"/>
              <a:pPr>
                <a:defRPr/>
              </a:pPr>
              <a:t>1/25/2018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CB87D8-701F-416A-8323-77B07D210D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4825" y="1763713"/>
            <a:ext cx="4459288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6513" y="1763713"/>
            <a:ext cx="4460875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F81480-BFB3-4DDE-90CB-E57E0443E987}" type="datetime1">
              <a:rPr lang="en-US"/>
              <a:pPr>
                <a:defRPr/>
              </a:pPr>
              <a:t>1/25/2018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675CBD-E781-4854-A4A8-CCC5BD2D21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4D003F-A569-490B-8E1A-16CC19E2F27E}" type="datetime1">
              <a:rPr lang="en-US"/>
              <a:pPr>
                <a:defRPr/>
              </a:pPr>
              <a:t>1/25/2018</a:t>
            </a:fld>
            <a:r>
              <a:rPr lang="en-US"/>
              <a:t>© Ravi  Sandhu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DD51AA-89A7-4D93-93B2-B313D917BA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9D87FF-43A9-4947-B646-01BBB80BF1A4}" type="datetime1">
              <a:rPr lang="en-US"/>
              <a:pPr>
                <a:defRPr/>
              </a:pPr>
              <a:t>1/25/2018</a:t>
            </a:fld>
            <a:r>
              <a:rPr lang="en-US"/>
              <a:t>© Ravi  Sandhu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1526D9-F268-4FBB-8041-B6F369E1AB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4825" y="1763713"/>
            <a:ext cx="4459288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6513" y="1763713"/>
            <a:ext cx="4460875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2FC324-FA63-48F7-87F3-755973C2A6EE}" type="datetime1">
              <a:rPr lang="en-US"/>
              <a:pPr>
                <a:defRPr/>
              </a:pPr>
              <a:t>1/25/2018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E40098-0EFE-4E55-9AF4-9BECC105AF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3EEF30-4D1C-473C-A9C2-E2E15F758D89}" type="datetime1">
              <a:rPr lang="en-US"/>
              <a:pPr>
                <a:defRPr/>
              </a:pPr>
              <a:t>1/25/2018</a:t>
            </a:fld>
            <a:r>
              <a:rPr lang="en-US"/>
              <a:t>© Ravi  Sandhu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33CF39-4DA2-41D0-91FF-0E5EE6338E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203CE4-0665-4827-A05B-586F539067A6}" type="datetime1">
              <a:rPr lang="en-US"/>
              <a:pPr>
                <a:defRPr/>
              </a:pPr>
              <a:t>1/25/2018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25DA87-D9B2-4A0B-ACAD-A7263E5003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F34C9D-9DC9-447E-B9D7-AD3799284B23}" type="datetime1">
              <a:rPr lang="en-US"/>
              <a:pPr>
                <a:defRPr/>
              </a:pPr>
              <a:t>1/25/2018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4FC467-D2A4-4587-BFD3-35FED9BBF3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79E979-A7A0-4DFD-8016-FAA76B28996F}" type="datetime1">
              <a:rPr lang="en-US"/>
              <a:pPr>
                <a:defRPr/>
              </a:pPr>
              <a:t>1/25/2018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D656D5-3B46-4F42-8E53-4A737C0415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0438" y="303213"/>
            <a:ext cx="2266950" cy="64500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4825" y="303213"/>
            <a:ext cx="6653213" cy="64500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172033-AE60-4856-97CF-28E50271BBE1}" type="datetime1">
              <a:rPr lang="en-US"/>
              <a:pPr>
                <a:defRPr/>
              </a:pPr>
              <a:t>1/25/2018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8B727F-B332-4C9F-93EC-2F16F7EAC2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8"/>
          <p:cNvSpPr>
            <a:spLocks noChangeShapeType="1"/>
          </p:cNvSpPr>
          <p:nvPr/>
        </p:nvSpPr>
        <p:spPr bwMode="auto">
          <a:xfrm>
            <a:off x="2527300" y="687388"/>
            <a:ext cx="5257800" cy="1587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charset="2"/>
              <a:buNone/>
              <a:defRPr/>
            </a:pPr>
            <a:endParaRPr lang="en-US">
              <a:ea typeface="+mn-ea"/>
            </a:endParaRPr>
          </a:p>
        </p:txBody>
      </p:sp>
      <p:sp>
        <p:nvSpPr>
          <p:cNvPr id="3" name="Line 9"/>
          <p:cNvSpPr>
            <a:spLocks noChangeShapeType="1"/>
          </p:cNvSpPr>
          <p:nvPr/>
        </p:nvSpPr>
        <p:spPr bwMode="auto">
          <a:xfrm>
            <a:off x="498475" y="6811963"/>
            <a:ext cx="9102725" cy="1587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charset="2"/>
              <a:buNone/>
              <a:defRPr/>
            </a:pPr>
            <a:endParaRPr lang="en-US">
              <a:ea typeface="+mn-ea"/>
            </a:endParaRPr>
          </a:p>
        </p:txBody>
      </p:sp>
      <p:pic>
        <p:nvPicPr>
          <p:cNvPr id="4" name="Picture 9" descr="UTSAGifBlue.gif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447088" y="304800"/>
            <a:ext cx="1444625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3" descr="ICS_Medium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263" y="0"/>
            <a:ext cx="1479550" cy="919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C0AC0B-A916-4877-ADE0-E50404926DAE}" type="datetime1">
              <a:rPr lang="en-US"/>
              <a:pPr>
                <a:defRPr/>
              </a:pPr>
              <a:t>1/25/2018</a:t>
            </a:fld>
            <a:r>
              <a:rPr lang="en-US"/>
              <a:t>© Ravi  Sandhu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4D5EB0-CF48-4948-8478-82307DB621F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21FEAC-EFBC-4F59-9ED1-883C63297C14}" type="datetime1">
              <a:rPr lang="en-US"/>
              <a:pPr>
                <a:defRPr/>
              </a:pPr>
              <a:t>1/25/2018</a:t>
            </a:fld>
            <a:r>
              <a:rPr lang="en-US"/>
              <a:t>© Ravi  Sandhu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D4BB1D-2AFD-4006-B095-647BD40C73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9BC112-D9B6-4B9C-86C3-4D8E2649AA72}" type="datetime1">
              <a:rPr lang="en-US"/>
              <a:pPr>
                <a:defRPr/>
              </a:pPr>
              <a:t>1/25/2018</a:t>
            </a:fld>
            <a:r>
              <a:rPr lang="en-US"/>
              <a:t>© Ravi  Sandhu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25EB1F-37DE-4C51-9E66-337583CBBE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E95961-C4CA-42E6-96F8-89428B0DC235}" type="datetime1">
              <a:rPr lang="en-US"/>
              <a:pPr>
                <a:defRPr/>
              </a:pPr>
              <a:t>1/25/2018</a:t>
            </a:fld>
            <a:r>
              <a:rPr lang="en-US"/>
              <a:t>© Ravi  Sandhu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28F701-7412-4176-B81B-535EC073A9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DD9104-C032-4CBE-8F37-8867382B493F}" type="datetime1">
              <a:rPr lang="en-US"/>
              <a:pPr>
                <a:defRPr/>
              </a:pPr>
              <a:t>1/25/2018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F7894E-BB77-4D63-A5EA-B83339D01D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92EC7E-925E-4441-B13E-B43806856169}" type="datetime1">
              <a:rPr lang="en-US"/>
              <a:pPr>
                <a:defRPr/>
              </a:pPr>
              <a:t>1/25/2018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920E3F-7349-4CB6-9CDC-27BB8E8AD5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image" Target="../media/image2.jpeg"/></Relationships>
</file>

<file path=ppt/slideMasters/_rels/slideMaster5.xml.rels><?xml version="1.0" encoding="UTF-8" standalone="yes"?>
<Relationships xmlns="http://schemas.openxmlformats.org/package/2006/relationships"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4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504825" y="303213"/>
            <a:ext cx="9072563" cy="1258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04825" y="1763713"/>
            <a:ext cx="9072563" cy="4989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4825" y="7007225"/>
            <a:ext cx="2351088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58642E3D-FE0C-4A26-BB08-3B273E1EEAC9}" type="datetime1">
              <a:rPr lang="en-US"/>
              <a:pPr>
                <a:defRPr/>
              </a:pPr>
              <a:t>1/25/2018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44875" y="7007225"/>
            <a:ext cx="3190875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24713" y="7007225"/>
            <a:ext cx="2352675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3A962563-6407-4E9B-88F1-1AD04C99F4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42" r:id="rId1"/>
    <p:sldLayoutId id="2147484343" r:id="rId2"/>
    <p:sldLayoutId id="2147484344" r:id="rId3"/>
    <p:sldLayoutId id="2147484345" r:id="rId4"/>
    <p:sldLayoutId id="2147484346" r:id="rId5"/>
    <p:sldLayoutId id="2147484347" r:id="rId6"/>
    <p:sldLayoutId id="2147484348" r:id="rId7"/>
    <p:sldLayoutId id="2147484349" r:id="rId8"/>
    <p:sldLayoutId id="2147484350" r:id="rId9"/>
    <p:sldLayoutId id="2147484351" r:id="rId10"/>
    <p:sldLayoutId id="2147484352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504825" y="303213"/>
            <a:ext cx="9072563" cy="1258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04825" y="1763713"/>
            <a:ext cx="9072563" cy="4989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4825" y="7007225"/>
            <a:ext cx="2351088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474FC442-BB0D-4A0D-884B-021EE3E35A59}" type="datetime1">
              <a:rPr lang="en-US"/>
              <a:pPr>
                <a:defRPr/>
              </a:pPr>
              <a:t>1/25/2018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44875" y="7007225"/>
            <a:ext cx="3190875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24713" y="7007225"/>
            <a:ext cx="2352675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E32EDE55-3144-4269-9BDB-65928EBB12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53" r:id="rId1"/>
    <p:sldLayoutId id="2147484354" r:id="rId2"/>
    <p:sldLayoutId id="2147484355" r:id="rId3"/>
    <p:sldLayoutId id="2147484356" r:id="rId4"/>
    <p:sldLayoutId id="2147484357" r:id="rId5"/>
    <p:sldLayoutId id="2147484358" r:id="rId6"/>
    <p:sldLayoutId id="2147484359" r:id="rId7"/>
    <p:sldLayoutId id="2147484360" r:id="rId8"/>
    <p:sldLayoutId id="2147484361" r:id="rId9"/>
    <p:sldLayoutId id="2147484362" r:id="rId10"/>
    <p:sldLayoutId id="2147484363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504825" y="303213"/>
            <a:ext cx="9072563" cy="1258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04825" y="1763713"/>
            <a:ext cx="9072563" cy="4989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4825" y="7007225"/>
            <a:ext cx="2351088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D53CCD91-9A9B-449B-AA0D-FBBFCB6024C2}" type="datetime1">
              <a:rPr lang="en-US"/>
              <a:pPr>
                <a:defRPr/>
              </a:pPr>
              <a:t>1/25/2018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44875" y="7007225"/>
            <a:ext cx="3190875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24713" y="7007225"/>
            <a:ext cx="2352675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BB840911-77F9-430E-9286-9CE0CF8B5D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64" r:id="rId1"/>
    <p:sldLayoutId id="2147484365" r:id="rId2"/>
    <p:sldLayoutId id="2147484366" r:id="rId3"/>
    <p:sldLayoutId id="2147484367" r:id="rId4"/>
    <p:sldLayoutId id="2147484368" r:id="rId5"/>
    <p:sldLayoutId id="2147484369" r:id="rId6"/>
    <p:sldLayoutId id="2147484370" r:id="rId7"/>
    <p:sldLayoutId id="2147484371" r:id="rId8"/>
    <p:sldLayoutId id="2147484372" r:id="rId9"/>
    <p:sldLayoutId id="2147484373" r:id="rId10"/>
    <p:sldLayoutId id="2147484374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Placeholder 1"/>
          <p:cNvSpPr>
            <a:spLocks noGrp="1"/>
          </p:cNvSpPr>
          <p:nvPr>
            <p:ph type="title"/>
          </p:nvPr>
        </p:nvSpPr>
        <p:spPr bwMode="auto">
          <a:xfrm>
            <a:off x="2690813" y="57150"/>
            <a:ext cx="4721225" cy="690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09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04825" y="1204913"/>
            <a:ext cx="9072563" cy="5319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levelv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4825" y="6980238"/>
            <a:ext cx="2351088" cy="40163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2E6E2357-4B04-4F99-AF83-0C6F0A23AA75}" type="datetime1">
              <a:rPr lang="en-US"/>
              <a:pPr>
                <a:defRPr/>
              </a:pPr>
              <a:t>1/25/2018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14700" y="7007225"/>
            <a:ext cx="3321050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pic>
        <p:nvPicPr>
          <p:cNvPr id="4102" name="Picture 9" descr="UTSAGifBlue.gif"/>
          <p:cNvPicPr>
            <a:picLocks noChangeAspect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447088" y="304800"/>
            <a:ext cx="1444625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3" name="Picture 9" descr="2010-02-17 ICS Master Logo.jpg"/>
          <p:cNvPicPr>
            <a:picLocks noChangeAspect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288925" y="233363"/>
            <a:ext cx="1790700" cy="59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Line 8"/>
          <p:cNvSpPr>
            <a:spLocks noChangeShapeType="1"/>
          </p:cNvSpPr>
          <p:nvPr userDrawn="1"/>
        </p:nvSpPr>
        <p:spPr bwMode="auto">
          <a:xfrm>
            <a:off x="2527300" y="828675"/>
            <a:ext cx="5257800" cy="1588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charset="2"/>
              <a:buNone/>
              <a:defRPr/>
            </a:pPr>
            <a:endParaRPr lang="en-US">
              <a:ea typeface="+mn-ea"/>
            </a:endParaRPr>
          </a:p>
        </p:txBody>
      </p:sp>
      <p:sp>
        <p:nvSpPr>
          <p:cNvPr id="10" name="Line 9"/>
          <p:cNvSpPr>
            <a:spLocks noChangeShapeType="1"/>
          </p:cNvSpPr>
          <p:nvPr userDrawn="1"/>
        </p:nvSpPr>
        <p:spPr bwMode="auto">
          <a:xfrm>
            <a:off x="498475" y="6811963"/>
            <a:ext cx="9102725" cy="1587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charset="2"/>
              <a:buNone/>
              <a:defRPr/>
            </a:pPr>
            <a:endParaRPr lang="en-US">
              <a:ea typeface="+mn-ea"/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24713" y="7007225"/>
            <a:ext cx="2352675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23B8BEDD-5D90-4C8F-A080-7865D9DB29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75" r:id="rId1"/>
    <p:sldLayoutId id="2147484376" r:id="rId2"/>
    <p:sldLayoutId id="2147484377" r:id="rId3"/>
    <p:sldLayoutId id="2147484378" r:id="rId4"/>
    <p:sldLayoutId id="2147484379" r:id="rId5"/>
    <p:sldLayoutId id="2147484380" r:id="rId6"/>
    <p:sldLayoutId id="2147484381" r:id="rId7"/>
    <p:sldLayoutId id="2147484382" r:id="rId8"/>
    <p:sldLayoutId id="2147484383" r:id="rId9"/>
    <p:sldLayoutId id="2147484384" r:id="rId10"/>
    <p:sldLayoutId id="2147484385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Ø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v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Courier New" pitchFamily="49" charset="0"/>
        <a:buChar char="o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343400" y="0"/>
            <a:ext cx="5197475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</a:t>
            </a: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914400"/>
            <a:ext cx="9069387" cy="5842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</p:txBody>
      </p:sp>
      <p:sp>
        <p:nvSpPr>
          <p:cNvPr id="11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ln w="54720"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defRPr sz="1400">
                <a:solidFill>
                  <a:srgbClr val="000000"/>
                </a:solidFill>
                <a:latin typeface="Times New Roman" pitchFamily="18" charset="0"/>
                <a:ea typeface="ＭＳ Ｐゴシック" charset="-128"/>
                <a:cs typeface="Times New Roman" pitchFamily="18" charset="0"/>
              </a:defRPr>
            </a:lvl1pPr>
          </a:lstStyle>
          <a:p>
            <a:pPr>
              <a:defRPr/>
            </a:pPr>
            <a:fld id="{779B0FFF-52D7-4B48-8273-CB03D59A2296}" type="datetime1">
              <a:rPr lang="en-US"/>
              <a:pPr>
                <a:defRPr/>
              </a:pPr>
              <a:t>1/25/2018</a:t>
            </a:fld>
            <a:r>
              <a:rPr lang="en-US"/>
              <a:t>© Ravi  Sandhu</a:t>
            </a:r>
            <a:endParaRPr lang="en-GB"/>
          </a:p>
        </p:txBody>
      </p:sp>
      <p:sp>
        <p:nvSpPr>
          <p:cNvPr id="12" name="Rectangle 4"/>
          <p:cNvSpPr>
            <a:spLocks noGrp="1" noChangeArrowheads="1"/>
          </p:cNvSpPr>
          <p:nvPr>
            <p:ph type="ftr" idx="3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ln w="54720"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defRPr sz="1400">
                <a:solidFill>
                  <a:srgbClr val="000000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13" name="Rectangle 5"/>
          <p:cNvSpPr>
            <a:spLocks noGrp="1" noChangeArrowheads="1"/>
          </p:cNvSpPr>
          <p:nvPr>
            <p:ph type="sldNum" idx="4"/>
          </p:nvPr>
        </p:nvSpPr>
        <p:spPr bwMode="auto">
          <a:xfrm>
            <a:off x="7226300" y="6886575"/>
            <a:ext cx="2346325" cy="519113"/>
          </a:xfrm>
          <a:prstGeom prst="rect">
            <a:avLst/>
          </a:prstGeom>
          <a:ln w="54720"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defRPr sz="1400">
                <a:solidFill>
                  <a:srgbClr val="000000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7084A2E2-4245-4880-AA04-A3886BD21EE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86" r:id="rId1"/>
  </p:sldLayoutIdLst>
  <p:hf hdr="0" ftr="0" dt="0"/>
  <p:txStyles>
    <p:titleStyle>
      <a:lvl1pPr algn="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3200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1pPr>
      <a:lvl2pPr algn="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3200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2pPr>
      <a:lvl3pPr algn="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3200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3pPr>
      <a:lvl4pPr algn="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3200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4pPr>
      <a:lvl5pPr algn="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3200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5pPr>
      <a:lvl6pPr marL="1536700" indent="-215900" algn="r" defTabSz="457200" rtl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3200">
          <a:solidFill>
            <a:srgbClr val="000000"/>
          </a:solidFill>
          <a:latin typeface="Bitstream Charter" pitchFamily="16" charset="0"/>
        </a:defRPr>
      </a:lvl6pPr>
      <a:lvl7pPr marL="1993900" indent="-215900" algn="r" defTabSz="457200" rtl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3200">
          <a:solidFill>
            <a:srgbClr val="000000"/>
          </a:solidFill>
          <a:latin typeface="Bitstream Charter" pitchFamily="16" charset="0"/>
        </a:defRPr>
      </a:lvl7pPr>
      <a:lvl8pPr marL="2451100" indent="-215900" algn="r" defTabSz="457200" rtl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3200">
          <a:solidFill>
            <a:srgbClr val="000000"/>
          </a:solidFill>
          <a:latin typeface="Bitstream Charter" pitchFamily="16" charset="0"/>
        </a:defRPr>
      </a:lvl8pPr>
      <a:lvl9pPr marL="2908300" indent="-215900" algn="r" defTabSz="457200" rtl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3200">
          <a:solidFill>
            <a:srgbClr val="000000"/>
          </a:solidFill>
          <a:latin typeface="Bitstream Charter" pitchFamily="16" charset="0"/>
        </a:defRPr>
      </a:lvl9pPr>
    </p:titleStyle>
    <p:bodyStyle>
      <a:lvl1pPr marL="431800" indent="-32385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buChar char=""/>
        <a:defRPr sz="2800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1pPr>
      <a:lvl2pPr marL="863600" indent="-287338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75000"/>
        <a:buFont typeface="Symbol" pitchFamily="18" charset="2"/>
        <a:buChar char=""/>
        <a:defRPr sz="2400">
          <a:solidFill>
            <a:srgbClr val="000000"/>
          </a:solidFill>
          <a:latin typeface="Arial" charset="0"/>
          <a:ea typeface="ＭＳ Ｐゴシック" charset="-128"/>
        </a:defRPr>
      </a:lvl2pPr>
      <a:lvl3pPr marL="1295400" indent="-215900" algn="l" defTabSz="457200" rtl="0" eaLnBrk="0" fontAlgn="base" hangingPunct="0">
        <a:spcBef>
          <a:spcPct val="0"/>
        </a:spcBef>
        <a:spcAft>
          <a:spcPts val="850"/>
        </a:spcAft>
        <a:buClr>
          <a:srgbClr val="000000"/>
        </a:buClr>
        <a:buSzPct val="45000"/>
        <a:buFont typeface="Wingdings" pitchFamily="2" charset="2"/>
        <a:buChar char=""/>
        <a:defRPr sz="2400">
          <a:solidFill>
            <a:srgbClr val="000000"/>
          </a:solidFill>
          <a:latin typeface="Arial" charset="0"/>
          <a:ea typeface="ＭＳ Ｐゴシック" charset="-128"/>
        </a:defRPr>
      </a:lvl3pPr>
      <a:lvl4pPr marL="1727200" indent="-215900" algn="l" defTabSz="457200" rtl="0" eaLnBrk="0" fontAlgn="base" hangingPunct="0">
        <a:spcBef>
          <a:spcPct val="0"/>
        </a:spcBef>
        <a:spcAft>
          <a:spcPts val="575"/>
        </a:spcAft>
        <a:buClr>
          <a:srgbClr val="000000"/>
        </a:buClr>
        <a:buSzPct val="75000"/>
        <a:buFont typeface="Symbol" pitchFamily="18" charset="2"/>
        <a:buChar char=""/>
        <a:defRPr sz="2000">
          <a:solidFill>
            <a:srgbClr val="000000"/>
          </a:solidFill>
          <a:latin typeface="Arial" charset="0"/>
          <a:ea typeface="ＭＳ Ｐゴシック" charset="-128"/>
        </a:defRPr>
      </a:lvl4pPr>
      <a:lvl5pPr marL="2159000" indent="-215900" algn="l" defTabSz="457200" rtl="0" eaLnBrk="0" fontAlgn="base" hangingPunct="0"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pitchFamily="2" charset="2"/>
        <a:buChar char=""/>
        <a:defRPr sz="2000">
          <a:solidFill>
            <a:srgbClr val="000000"/>
          </a:solidFill>
          <a:latin typeface="Arial" charset="0"/>
          <a:ea typeface="ＭＳ Ｐゴシック" charset="-128"/>
        </a:defRPr>
      </a:lvl5pPr>
      <a:lvl6pPr marL="2616200" indent="-215900" algn="l" defTabSz="457200" rtl="0" fontAlgn="base" hangingPunct="0"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charset="2"/>
        <a:buChar char=""/>
        <a:defRPr sz="2000">
          <a:solidFill>
            <a:srgbClr val="000000"/>
          </a:solidFill>
          <a:latin typeface="+mn-lt"/>
        </a:defRPr>
      </a:lvl6pPr>
      <a:lvl7pPr marL="3073400" indent="-215900" algn="l" defTabSz="457200" rtl="0" fontAlgn="base" hangingPunct="0"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charset="2"/>
        <a:buChar char=""/>
        <a:defRPr sz="2000">
          <a:solidFill>
            <a:srgbClr val="000000"/>
          </a:solidFill>
          <a:latin typeface="+mn-lt"/>
        </a:defRPr>
      </a:lvl7pPr>
      <a:lvl8pPr marL="3530600" indent="-215900" algn="l" defTabSz="457200" rtl="0" fontAlgn="base" hangingPunct="0"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charset="2"/>
        <a:buChar char=""/>
        <a:defRPr sz="2000">
          <a:solidFill>
            <a:srgbClr val="000000"/>
          </a:solidFill>
          <a:latin typeface="+mn-lt"/>
        </a:defRPr>
      </a:lvl8pPr>
      <a:lvl9pPr marL="3987800" indent="-215900" algn="l" defTabSz="457200" rtl="0" fontAlgn="base" hangingPunct="0"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charset="2"/>
        <a:buChar char=""/>
        <a:defRPr sz="2000"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5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6AD3DE2-BC5C-4E6B-AED0-00F882A9EDD7}" type="slidenum">
              <a:rPr lang="en-GB" smtClean="0">
                <a:latin typeface="Arial" charset="0"/>
                <a:ea typeface="ＭＳ Ｐゴシック" pitchFamily="34" charset="-128"/>
              </a:rPr>
              <a:pPr/>
              <a:t>1</a:t>
            </a:fld>
            <a:endParaRPr lang="en-GB" dirty="0" smtClean="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18435" name="Text Box 1"/>
          <p:cNvSpPr txBox="1">
            <a:spLocks noChangeArrowheads="1"/>
          </p:cNvSpPr>
          <p:nvPr/>
        </p:nvSpPr>
        <p:spPr bwMode="auto">
          <a:xfrm>
            <a:off x="392113" y="1112838"/>
            <a:ext cx="9144000" cy="1828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3200" dirty="0" smtClean="0"/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3200" dirty="0" smtClean="0"/>
              <a:t>Asymmetric Cryptography</a:t>
            </a: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3200" dirty="0" smtClean="0"/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400" dirty="0" smtClean="0">
                <a:solidFill>
                  <a:schemeClr val="tx2"/>
                </a:solidFill>
              </a:rPr>
              <a:t>Prof</a:t>
            </a:r>
            <a:r>
              <a:rPr lang="en-US" sz="2400" dirty="0">
                <a:solidFill>
                  <a:schemeClr val="tx2"/>
                </a:solidFill>
              </a:rPr>
              <a:t>. Ravi Sandhu</a:t>
            </a: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400" dirty="0">
                <a:solidFill>
                  <a:schemeClr val="tx2"/>
                </a:solidFill>
              </a:rPr>
              <a:t>Executive Director </a:t>
            </a:r>
            <a:r>
              <a:rPr lang="en-US" sz="2400" dirty="0" smtClean="0">
                <a:solidFill>
                  <a:schemeClr val="tx2"/>
                </a:solidFill>
              </a:rPr>
              <a:t>and Endowed Chair</a:t>
            </a: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2400" dirty="0" smtClean="0">
              <a:solidFill>
                <a:schemeClr val="tx2"/>
              </a:solidFill>
            </a:endParaRP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000" dirty="0" smtClean="0">
                <a:solidFill>
                  <a:schemeClr val="tx2"/>
                </a:solidFill>
              </a:rPr>
              <a:t>Lecture 3</a:t>
            </a:r>
            <a:endParaRPr lang="en-US" sz="2000" b="1" dirty="0" smtClean="0">
              <a:solidFill>
                <a:schemeClr val="tx2"/>
              </a:solidFill>
            </a:endParaRP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2000" dirty="0">
              <a:solidFill>
                <a:schemeClr val="tx2"/>
              </a:solidFill>
            </a:endParaRP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1600" dirty="0" smtClean="0">
                <a:solidFill>
                  <a:schemeClr val="tx2"/>
                </a:solidFill>
              </a:rPr>
              <a:t>ravi.utsa@gmail.com</a:t>
            </a:r>
            <a:endParaRPr lang="en-US" sz="1600" dirty="0">
              <a:solidFill>
                <a:schemeClr val="tx2"/>
              </a:solidFill>
            </a:endParaRP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1600" dirty="0" smtClean="0">
                <a:solidFill>
                  <a:schemeClr val="tx2"/>
                </a:solidFill>
              </a:rPr>
              <a:t>www.profsandhu.com</a:t>
            </a: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1600" dirty="0" smtClean="0">
              <a:solidFill>
                <a:schemeClr val="tx2"/>
              </a:solidFill>
            </a:endParaRP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2000" dirty="0">
              <a:solidFill>
                <a:schemeClr val="tx2"/>
              </a:solidFill>
            </a:endParaRP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400" dirty="0">
                <a:solidFill>
                  <a:schemeClr val="tx2"/>
                </a:solidFill>
              </a:rPr>
              <a:t> </a:t>
            </a:r>
            <a:endParaRPr lang="en-GB" sz="2400" dirty="0">
              <a:solidFill>
                <a:schemeClr val="tx2"/>
              </a:solidFill>
            </a:endParaRPr>
          </a:p>
        </p:txBody>
      </p:sp>
      <p:sp>
        <p:nvSpPr>
          <p:cNvPr id="18436" name="Text Box 2"/>
          <p:cNvSpPr txBox="1">
            <a:spLocks noChangeArrowheads="1"/>
          </p:cNvSpPr>
          <p:nvPr/>
        </p:nvSpPr>
        <p:spPr bwMode="auto">
          <a:xfrm>
            <a:off x="5029200" y="6172200"/>
            <a:ext cx="1588" cy="346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endParaRPr lang="en-US"/>
          </a:p>
        </p:txBody>
      </p:sp>
      <p:sp>
        <p:nvSpPr>
          <p:cNvPr id="18437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noFill/>
            <a:round/>
            <a:headEnd/>
            <a:tailEnd/>
          </a:ln>
        </p:spPr>
        <p:txBody>
          <a:bodyPr lIns="0" tIns="0" rIns="0" bIns="0"/>
          <a:lstStyle/>
          <a:p>
            <a:pPr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723900" algn="l"/>
                <a:tab pos="1447800" algn="l"/>
                <a:tab pos="2171700" algn="l"/>
              </a:tabLst>
            </a:pPr>
            <a:r>
              <a:rPr lang="en-US" sz="1400">
                <a:solidFill>
                  <a:srgbClr val="000000"/>
                </a:solidFill>
              </a:rPr>
              <a:t>© Ravi  Sandhu</a:t>
            </a:r>
            <a:endParaRPr lang="en-GB" sz="1400">
              <a:solidFill>
                <a:srgbClr val="000000"/>
              </a:solidFill>
            </a:endParaRPr>
          </a:p>
        </p:txBody>
      </p:sp>
      <p:sp>
        <p:nvSpPr>
          <p:cNvPr id="18438" name="TextBox 41"/>
          <p:cNvSpPr txBox="1">
            <a:spLocks noChangeArrowheads="1"/>
          </p:cNvSpPr>
          <p:nvPr/>
        </p:nvSpPr>
        <p:spPr bwMode="auto">
          <a:xfrm>
            <a:off x="26019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1600" i="1"/>
              <a:t>World-Leading Research with Real-World Impact!</a:t>
            </a:r>
          </a:p>
        </p:txBody>
      </p:sp>
      <p:sp>
        <p:nvSpPr>
          <p:cNvPr id="18439" name="Title 1"/>
          <p:cNvSpPr>
            <a:spLocks/>
          </p:cNvSpPr>
          <p:nvPr/>
        </p:nvSpPr>
        <p:spPr bwMode="auto">
          <a:xfrm>
            <a:off x="2601913" y="1588"/>
            <a:ext cx="5197475" cy="6842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2800" dirty="0" smtClean="0">
                <a:solidFill>
                  <a:srgbClr val="131F49"/>
                </a:solidFill>
              </a:rPr>
              <a:t>CS 5323</a:t>
            </a:r>
            <a:endParaRPr lang="en-US" sz="2400" dirty="0">
              <a:solidFill>
                <a:srgbClr val="131F49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/>
          </p:cNvSpPr>
          <p:nvPr>
            <p:ph idx="4294967295"/>
          </p:nvPr>
        </p:nvSpPr>
        <p:spPr>
          <a:xfrm>
            <a:off x="190500" y="1403184"/>
            <a:ext cx="9705975" cy="4102266"/>
          </a:xfrm>
        </p:spPr>
        <p:txBody>
          <a:bodyPr/>
          <a:lstStyle/>
          <a:p>
            <a:pPr marL="622300" indent="-514350">
              <a:buSzPct val="100000"/>
              <a:buFont typeface="Wingdings" pitchFamily="2" charset="2"/>
              <a:buChar char="Ø"/>
            </a:pPr>
            <a:r>
              <a:rPr lang="en-US" sz="3200" dirty="0"/>
              <a:t>choose 2 large </a:t>
            </a:r>
            <a:r>
              <a:rPr lang="en-US" sz="3200" dirty="0" smtClean="0"/>
              <a:t>prime </a:t>
            </a:r>
            <a:r>
              <a:rPr lang="en-US" sz="3200" dirty="0"/>
              <a:t>numbers p and q</a:t>
            </a:r>
          </a:p>
          <a:p>
            <a:pPr marL="622300" indent="-514350">
              <a:buSzPct val="100000"/>
              <a:buFont typeface="Wingdings" pitchFamily="2" charset="2"/>
              <a:buChar char="Ø"/>
            </a:pPr>
            <a:r>
              <a:rPr lang="en-US" sz="3200" dirty="0"/>
              <a:t>compute n = p * q</a:t>
            </a:r>
          </a:p>
          <a:p>
            <a:pPr marL="622300" indent="-514350">
              <a:buSzPct val="100000"/>
              <a:buFont typeface="Wingdings" pitchFamily="2" charset="2"/>
              <a:buChar char="Ø"/>
            </a:pPr>
            <a:r>
              <a:rPr lang="en-US" sz="3200" dirty="0"/>
              <a:t>pick e relatively prime to (p-1)*(q-1)</a:t>
            </a:r>
          </a:p>
          <a:p>
            <a:pPr marL="622300" indent="-514350">
              <a:buSzPct val="100000"/>
              <a:buFont typeface="Wingdings" pitchFamily="2" charset="2"/>
              <a:buChar char="Ø"/>
            </a:pPr>
            <a:r>
              <a:rPr lang="en-US" sz="3200" dirty="0"/>
              <a:t>compute d, e*d = 1 mod (p-1)*(q-1)</a:t>
            </a:r>
          </a:p>
          <a:p>
            <a:pPr marL="622300" indent="-514350">
              <a:buSzPct val="100000"/>
              <a:buFont typeface="Wingdings" pitchFamily="2" charset="2"/>
              <a:buChar char="Ø"/>
            </a:pPr>
            <a:r>
              <a:rPr lang="en-US" sz="3200" dirty="0"/>
              <a:t>publish (</a:t>
            </a:r>
            <a:r>
              <a:rPr lang="en-US" sz="3200" dirty="0" err="1"/>
              <a:t>n,e</a:t>
            </a:r>
            <a:r>
              <a:rPr lang="en-US" sz="3200" dirty="0"/>
              <a:t>)</a:t>
            </a:r>
          </a:p>
          <a:p>
            <a:pPr marL="622300" indent="-514350">
              <a:buSzPct val="100000"/>
              <a:buFont typeface="Wingdings" pitchFamily="2" charset="2"/>
              <a:buChar char="Ø"/>
            </a:pPr>
            <a:r>
              <a:rPr lang="en-US" sz="3200" dirty="0"/>
              <a:t>keep d </a:t>
            </a:r>
            <a:r>
              <a:rPr lang="en-US" sz="3200" dirty="0" smtClean="0"/>
              <a:t>private (and </a:t>
            </a:r>
            <a:r>
              <a:rPr lang="en-US" sz="3200" dirty="0"/>
              <a:t>discard p, q)</a:t>
            </a:r>
          </a:p>
          <a:p>
            <a:pPr marL="622300" indent="-514350">
              <a:buSzPct val="100000"/>
              <a:buFont typeface="Wingdings" pitchFamily="2" charset="2"/>
              <a:buChar char="Ø"/>
            </a:pPr>
            <a:endParaRPr lang="en-US" sz="3200" dirty="0" smtClean="0"/>
          </a:p>
          <a:p>
            <a:pPr marL="622300" indent="-514350">
              <a:buSzPct val="100000"/>
              <a:buFont typeface="Wingdings" pitchFamily="2" charset="2"/>
              <a:buChar char="Ø"/>
              <a:defRPr/>
            </a:pPr>
            <a:endParaRPr lang="en-US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622300" indent="-514350">
              <a:buSzPct val="100000"/>
              <a:buFont typeface="Wingdings" pitchFamily="2" charset="2"/>
              <a:buChar char="Ø"/>
              <a:defRPr/>
            </a:pPr>
            <a:endParaRPr lang="en-US" sz="32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1090612" lvl="1" indent="-514350">
              <a:buSzPct val="100000"/>
              <a:buFont typeface="Wingdings" pitchFamily="2" charset="2"/>
              <a:buChar char="Ø"/>
              <a:defRPr/>
            </a:pPr>
            <a:endParaRPr lang="en-US" sz="32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1090612" lvl="1" indent="-514350">
              <a:buSzPct val="100000"/>
              <a:buFont typeface="Wingdings" pitchFamily="2" charset="2"/>
              <a:buChar char="Ø"/>
              <a:defRPr/>
            </a:pPr>
            <a:endParaRPr lang="en-US" sz="32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1090612" lvl="1" indent="-514350">
              <a:buSzPct val="100000"/>
              <a:buFont typeface="Wingdings" pitchFamily="2" charset="2"/>
              <a:buChar char="Ø"/>
              <a:defRPr/>
            </a:pPr>
            <a:endParaRPr lang="en-US" sz="32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1090612" lvl="1" indent="-514350">
              <a:buSzPct val="100000"/>
              <a:buFont typeface="Wingdings" pitchFamily="2" charset="2"/>
              <a:buChar char="Ø"/>
              <a:defRPr/>
            </a:pPr>
            <a:endParaRPr lang="en-US" sz="32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1090612" lvl="1" indent="-514350">
              <a:buSzPct val="100000"/>
              <a:buFont typeface="Wingdings" pitchFamily="2" charset="2"/>
              <a:buChar char="Ø"/>
              <a:defRPr/>
            </a:pPr>
            <a:endParaRPr lang="en-US" sz="32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919162" lvl="1" indent="-342900">
              <a:buSzPct val="100000"/>
              <a:buFont typeface="Wingdings" pitchFamily="2" charset="2"/>
              <a:buChar char="Ø"/>
              <a:defRPr/>
            </a:pPr>
            <a:endParaRPr lang="en-US" sz="18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919162" lvl="1" indent="-342900">
              <a:buSzPct val="100000"/>
              <a:buFont typeface="Wingdings" pitchFamily="2" charset="2"/>
              <a:buChar char="Ø"/>
              <a:defRPr/>
            </a:pPr>
            <a:endParaRPr lang="en-US" sz="18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565150" indent="-457200">
              <a:buSzPct val="100000"/>
              <a:buFont typeface="Wingdings" pitchFamily="2" charset="2"/>
              <a:buChar char="Ø"/>
              <a:defRPr/>
            </a:pP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565150" indent="-457200">
              <a:buSzPct val="100000"/>
              <a:buFont typeface="Wingdings" pitchFamily="2" charset="2"/>
              <a:buChar char="Ø"/>
              <a:defRPr/>
            </a:pP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565150" indent="-457200">
              <a:buSzPct val="100000"/>
              <a:buFont typeface="Wingdings" pitchFamily="2" charset="2"/>
              <a:buChar char="Ø"/>
              <a:defRPr/>
            </a:pP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565150" indent="-457200">
              <a:buSzPct val="100000"/>
              <a:buFont typeface="Wingdings" pitchFamily="2" charset="2"/>
              <a:buChar char="Ø"/>
              <a:defRPr/>
            </a:pP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</p:txBody>
      </p:sp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C55B82BF-3B5A-457C-B93A-3BCFAEB56B4A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>
                <a:lnSpc>
                  <a:spcPct val="101000"/>
                </a:lnSpc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10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dirty="0"/>
              <a:t>World-Leadi</a:t>
            </a:r>
            <a:r>
              <a:rPr lang="en-US" sz="1600" i="1" dirty="0"/>
              <a:t>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4000" kern="0" dirty="0" smtClean="0">
                <a:solidFill>
                  <a:srgbClr val="131F49"/>
                </a:solidFill>
                <a:ea typeface="ＭＳ Ｐゴシック" charset="-128"/>
                <a:cs typeface="ＭＳ Ｐゴシック" charset="-128"/>
              </a:rPr>
              <a:t>RSA Key Generation</a:t>
            </a:r>
            <a:endParaRPr lang="en-US" sz="4000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50002" y="4926839"/>
            <a:ext cx="1781176" cy="1015663"/>
          </a:xfrm>
          <a:prstGeom prst="rect">
            <a:avLst/>
          </a:prstGeom>
          <a:noFill/>
          <a:ln w="254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</a:rPr>
              <a:t>X</a:t>
            </a:r>
          </a:p>
          <a:p>
            <a:pPr algn="ctr"/>
            <a:r>
              <a:rPr lang="en-US" sz="2000" b="1" dirty="0" smtClean="0">
                <a:solidFill>
                  <a:srgbClr val="FF0000"/>
                </a:solidFill>
              </a:rPr>
              <a:t>Not covered in lecture</a:t>
            </a:r>
            <a:endParaRPr lang="en-US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4736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/>
          </p:cNvSpPr>
          <p:nvPr>
            <p:ph idx="4294967295"/>
          </p:nvPr>
        </p:nvSpPr>
        <p:spPr>
          <a:xfrm>
            <a:off x="190500" y="1403184"/>
            <a:ext cx="9705975" cy="4102266"/>
          </a:xfrm>
        </p:spPr>
        <p:txBody>
          <a:bodyPr/>
          <a:lstStyle/>
          <a:p>
            <a:pPr marL="622300" indent="-514350">
              <a:buSzPct val="100000"/>
              <a:buFont typeface="Wingdings" pitchFamily="2" charset="2"/>
              <a:buChar char="Ø"/>
            </a:pPr>
            <a:r>
              <a:rPr lang="en-US" sz="3200" dirty="0"/>
              <a:t>compute d, e*d = 1 mod (p-1)*(q-1)</a:t>
            </a:r>
          </a:p>
          <a:p>
            <a:pPr marL="622300" indent="-514350">
              <a:buSzPct val="100000"/>
              <a:buFont typeface="Wingdings" pitchFamily="2" charset="2"/>
              <a:buChar char="Ø"/>
            </a:pPr>
            <a:r>
              <a:rPr lang="en-US" sz="3200" dirty="0"/>
              <a:t>if factorization of n into p*q is known, this is easy to do</a:t>
            </a:r>
          </a:p>
          <a:p>
            <a:pPr marL="622300" indent="-514350">
              <a:buSzPct val="100000"/>
              <a:buFont typeface="Wingdings" pitchFamily="2" charset="2"/>
              <a:buChar char="Ø"/>
            </a:pPr>
            <a:r>
              <a:rPr lang="en-US" sz="3200" dirty="0"/>
              <a:t>security of RSA is no better than the difficulty of factoring n into p, q</a:t>
            </a:r>
          </a:p>
          <a:p>
            <a:pPr marL="622300" indent="-514350">
              <a:buSzPct val="100000"/>
              <a:buFont typeface="Wingdings" pitchFamily="2" charset="2"/>
              <a:buChar char="Ø"/>
            </a:pPr>
            <a:endParaRPr lang="en-US" sz="3200" dirty="0" smtClean="0"/>
          </a:p>
          <a:p>
            <a:pPr marL="622300" indent="-514350">
              <a:buSzPct val="100000"/>
              <a:buFont typeface="Wingdings" pitchFamily="2" charset="2"/>
              <a:buChar char="Ø"/>
              <a:defRPr/>
            </a:pPr>
            <a:endParaRPr lang="en-US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622300" indent="-514350">
              <a:buSzPct val="100000"/>
              <a:buFont typeface="Wingdings" pitchFamily="2" charset="2"/>
              <a:buChar char="Ø"/>
              <a:defRPr/>
            </a:pPr>
            <a:endParaRPr lang="en-US" sz="32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1090612" lvl="1" indent="-514350">
              <a:buSzPct val="100000"/>
              <a:buFont typeface="Wingdings" pitchFamily="2" charset="2"/>
              <a:buChar char="Ø"/>
              <a:defRPr/>
            </a:pPr>
            <a:endParaRPr lang="en-US" sz="32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1090612" lvl="1" indent="-514350">
              <a:buSzPct val="100000"/>
              <a:buFont typeface="Wingdings" pitchFamily="2" charset="2"/>
              <a:buChar char="Ø"/>
              <a:defRPr/>
            </a:pPr>
            <a:endParaRPr lang="en-US" sz="32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1090612" lvl="1" indent="-514350">
              <a:buSzPct val="100000"/>
              <a:buFont typeface="Wingdings" pitchFamily="2" charset="2"/>
              <a:buChar char="Ø"/>
              <a:defRPr/>
            </a:pPr>
            <a:endParaRPr lang="en-US" sz="32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1090612" lvl="1" indent="-514350">
              <a:buSzPct val="100000"/>
              <a:buFont typeface="Wingdings" pitchFamily="2" charset="2"/>
              <a:buChar char="Ø"/>
              <a:defRPr/>
            </a:pPr>
            <a:endParaRPr lang="en-US" sz="32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1090612" lvl="1" indent="-514350">
              <a:buSzPct val="100000"/>
              <a:buFont typeface="Wingdings" pitchFamily="2" charset="2"/>
              <a:buChar char="Ø"/>
              <a:defRPr/>
            </a:pPr>
            <a:endParaRPr lang="en-US" sz="32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919162" lvl="1" indent="-342900">
              <a:buSzPct val="100000"/>
              <a:buFont typeface="Wingdings" pitchFamily="2" charset="2"/>
              <a:buChar char="Ø"/>
              <a:defRPr/>
            </a:pPr>
            <a:endParaRPr lang="en-US" sz="18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919162" lvl="1" indent="-342900">
              <a:buSzPct val="100000"/>
              <a:buFont typeface="Wingdings" pitchFamily="2" charset="2"/>
              <a:buChar char="Ø"/>
              <a:defRPr/>
            </a:pPr>
            <a:endParaRPr lang="en-US" sz="18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565150" indent="-457200">
              <a:buSzPct val="100000"/>
              <a:buFont typeface="Wingdings" pitchFamily="2" charset="2"/>
              <a:buChar char="Ø"/>
              <a:defRPr/>
            </a:pP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565150" indent="-457200">
              <a:buSzPct val="100000"/>
              <a:buFont typeface="Wingdings" pitchFamily="2" charset="2"/>
              <a:buChar char="Ø"/>
              <a:defRPr/>
            </a:pP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565150" indent="-457200">
              <a:buSzPct val="100000"/>
              <a:buFont typeface="Wingdings" pitchFamily="2" charset="2"/>
              <a:buChar char="Ø"/>
              <a:defRPr/>
            </a:pP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565150" indent="-457200">
              <a:buSzPct val="100000"/>
              <a:buFont typeface="Wingdings" pitchFamily="2" charset="2"/>
              <a:buChar char="Ø"/>
              <a:defRPr/>
            </a:pP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</p:txBody>
      </p:sp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C55B82BF-3B5A-457C-B93A-3BCFAEB56B4A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>
                <a:lnSpc>
                  <a:spcPct val="101000"/>
                </a:lnSpc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11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dirty="0"/>
              <a:t>World-Leadi</a:t>
            </a:r>
            <a:r>
              <a:rPr lang="en-US" sz="1600" i="1" dirty="0"/>
              <a:t>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4000" kern="0" dirty="0" smtClean="0">
                <a:solidFill>
                  <a:srgbClr val="131F49"/>
                </a:solidFill>
                <a:ea typeface="ＭＳ Ｐゴシック" charset="-128"/>
                <a:cs typeface="ＭＳ Ｐゴシック" charset="-128"/>
              </a:rPr>
              <a:t>RSA Key Protection</a:t>
            </a:r>
            <a:endParaRPr lang="en-US" sz="4000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309687" y="4505723"/>
            <a:ext cx="1781176" cy="1015663"/>
          </a:xfrm>
          <a:prstGeom prst="rect">
            <a:avLst/>
          </a:prstGeom>
          <a:noFill/>
          <a:ln w="254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</a:rPr>
              <a:t>X</a:t>
            </a:r>
          </a:p>
          <a:p>
            <a:pPr algn="ctr"/>
            <a:r>
              <a:rPr lang="en-US" sz="2000" b="1" dirty="0" smtClean="0">
                <a:solidFill>
                  <a:srgbClr val="FF0000"/>
                </a:solidFill>
              </a:rPr>
              <a:t>Not covered in lecture</a:t>
            </a:r>
            <a:endParaRPr lang="en-US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0049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5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6AD3DE2-BC5C-4E6B-AED0-00F882A9EDD7}" type="slidenum">
              <a:rPr lang="en-GB" smtClean="0">
                <a:latin typeface="Arial" charset="0"/>
                <a:ea typeface="ＭＳ Ｐゴシック" pitchFamily="34" charset="-128"/>
              </a:rPr>
              <a:pPr/>
              <a:t>12</a:t>
            </a:fld>
            <a:endParaRPr lang="en-GB" dirty="0" smtClean="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18435" name="Text Box 1"/>
          <p:cNvSpPr txBox="1">
            <a:spLocks noChangeArrowheads="1"/>
          </p:cNvSpPr>
          <p:nvPr/>
        </p:nvSpPr>
        <p:spPr bwMode="auto">
          <a:xfrm>
            <a:off x="392113" y="1789113"/>
            <a:ext cx="9144000" cy="1828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5400" dirty="0" smtClean="0">
              <a:solidFill>
                <a:srgbClr val="000000"/>
              </a:solidFill>
            </a:endParaRP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5400" dirty="0" smtClean="0">
                <a:solidFill>
                  <a:srgbClr val="000000"/>
                </a:solidFill>
              </a:rPr>
              <a:t>Asymmetric Digital Signatures</a:t>
            </a: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3200" dirty="0" smtClean="0">
              <a:solidFill>
                <a:srgbClr val="000000"/>
              </a:solidFill>
            </a:endParaRP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3200" dirty="0" smtClean="0">
              <a:solidFill>
                <a:srgbClr val="000000"/>
              </a:solidFill>
            </a:endParaRP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4000" dirty="0">
              <a:solidFill>
                <a:srgbClr val="000000"/>
              </a:solidFill>
            </a:endParaRP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4400" dirty="0">
                <a:solidFill>
                  <a:srgbClr val="000000"/>
                </a:solidFill>
              </a:rPr>
              <a:t> </a:t>
            </a:r>
            <a:endParaRPr lang="en-GB" sz="4400" dirty="0">
              <a:solidFill>
                <a:srgbClr val="000000"/>
              </a:solidFill>
            </a:endParaRPr>
          </a:p>
        </p:txBody>
      </p:sp>
      <p:sp>
        <p:nvSpPr>
          <p:cNvPr id="18436" name="Text Box 2"/>
          <p:cNvSpPr txBox="1">
            <a:spLocks noChangeArrowheads="1"/>
          </p:cNvSpPr>
          <p:nvPr/>
        </p:nvSpPr>
        <p:spPr bwMode="auto">
          <a:xfrm>
            <a:off x="5029200" y="6172200"/>
            <a:ext cx="1588" cy="346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8437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noFill/>
            <a:round/>
            <a:headEnd/>
            <a:tailEnd/>
          </a:ln>
        </p:spPr>
        <p:txBody>
          <a:bodyPr lIns="0" tIns="0" rIns="0" bIns="0"/>
          <a:lstStyle/>
          <a:p>
            <a:pPr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723900" algn="l"/>
                <a:tab pos="1447800" algn="l"/>
                <a:tab pos="2171700" algn="l"/>
              </a:tabLst>
            </a:pPr>
            <a:r>
              <a:rPr lang="en-US" sz="1400">
                <a:solidFill>
                  <a:srgbClr val="000000"/>
                </a:solidFill>
              </a:rPr>
              <a:t>© Ravi  Sandhu</a:t>
            </a:r>
            <a:endParaRPr lang="en-GB" sz="1400">
              <a:solidFill>
                <a:srgbClr val="000000"/>
              </a:solidFill>
            </a:endParaRPr>
          </a:p>
        </p:txBody>
      </p:sp>
      <p:sp>
        <p:nvSpPr>
          <p:cNvPr id="18438" name="TextBox 41"/>
          <p:cNvSpPr txBox="1">
            <a:spLocks noChangeArrowheads="1"/>
          </p:cNvSpPr>
          <p:nvPr/>
        </p:nvSpPr>
        <p:spPr bwMode="auto">
          <a:xfrm>
            <a:off x="26019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1600" i="1">
                <a:solidFill>
                  <a:srgbClr val="000000"/>
                </a:solidFill>
              </a:rPr>
              <a:t>World-Leading Research with Real-World Impact!</a:t>
            </a:r>
          </a:p>
        </p:txBody>
      </p:sp>
      <p:sp>
        <p:nvSpPr>
          <p:cNvPr id="18439" name="Title 1"/>
          <p:cNvSpPr>
            <a:spLocks/>
          </p:cNvSpPr>
          <p:nvPr/>
        </p:nvSpPr>
        <p:spPr bwMode="auto">
          <a:xfrm>
            <a:off x="2601913" y="1588"/>
            <a:ext cx="5197475" cy="6842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endParaRPr lang="en-US" sz="2400" dirty="0">
              <a:solidFill>
                <a:srgbClr val="131F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456458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C55B82BF-3B5A-457C-B93A-3BCFAEB56B4A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>
                <a:lnSpc>
                  <a:spcPct val="101000"/>
                </a:lnSpc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13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3600" kern="0" dirty="0" smtClean="0">
                <a:solidFill>
                  <a:srgbClr val="131F49"/>
                </a:solidFill>
                <a:ea typeface="ＭＳ Ｐゴシック" charset="-128"/>
                <a:cs typeface="ＭＳ Ｐゴシック" charset="-128"/>
              </a:rPr>
              <a:t>Public-Key Digital Signature</a:t>
            </a:r>
            <a:endParaRPr lang="en-US" sz="3600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33" name="Rectangle 3"/>
          <p:cNvSpPr>
            <a:spLocks noChangeArrowheads="1"/>
          </p:cNvSpPr>
          <p:nvPr/>
        </p:nvSpPr>
        <p:spPr bwMode="auto">
          <a:xfrm>
            <a:off x="2103969" y="2481633"/>
            <a:ext cx="1930400" cy="944563"/>
          </a:xfrm>
          <a:prstGeom prst="rect">
            <a:avLst/>
          </a:prstGeom>
          <a:noFill/>
          <a:ln w="50800">
            <a:solidFill>
              <a:srgbClr val="063DE8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 anchor="ctr"/>
          <a:lstStyle>
            <a:lvl1pPr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47675"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895350"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344613"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249488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706688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163888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621088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b="1" dirty="0" smtClean="0">
                <a:solidFill>
                  <a:schemeClr val="tx2"/>
                </a:solidFill>
                <a:latin typeface="Arial" panose="020B0604020202020204" pitchFamily="34" charset="0"/>
              </a:rPr>
              <a:t>Signature</a:t>
            </a:r>
            <a:endParaRPr lang="en-US" altLang="en-US" b="1" dirty="0">
              <a:solidFill>
                <a:schemeClr val="tx2"/>
              </a:solidFill>
              <a:latin typeface="Arial" panose="020B0604020202020204" pitchFamily="34" charset="0"/>
            </a:endParaRPr>
          </a:p>
          <a:p>
            <a:pPr algn="ctr"/>
            <a:r>
              <a:rPr lang="en-US" altLang="en-US" b="1" dirty="0">
                <a:solidFill>
                  <a:schemeClr val="tx2"/>
                </a:solidFill>
                <a:latin typeface="Arial" panose="020B0604020202020204" pitchFamily="34" charset="0"/>
              </a:rPr>
              <a:t>Algorithm S</a:t>
            </a:r>
          </a:p>
        </p:txBody>
      </p:sp>
      <p:sp>
        <p:nvSpPr>
          <p:cNvPr id="34" name="Rectangle 4"/>
          <p:cNvSpPr>
            <a:spLocks noChangeArrowheads="1"/>
          </p:cNvSpPr>
          <p:nvPr/>
        </p:nvSpPr>
        <p:spPr bwMode="auto">
          <a:xfrm>
            <a:off x="6218769" y="2481633"/>
            <a:ext cx="1930400" cy="944563"/>
          </a:xfrm>
          <a:prstGeom prst="rect">
            <a:avLst/>
          </a:prstGeom>
          <a:noFill/>
          <a:ln w="50800">
            <a:solidFill>
              <a:srgbClr val="063DE8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 anchor="ctr"/>
          <a:lstStyle>
            <a:lvl1pPr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47675"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895350"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344613"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249488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706688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163888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621088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b="1" dirty="0" smtClean="0">
                <a:solidFill>
                  <a:schemeClr val="tx2"/>
                </a:solidFill>
                <a:latin typeface="Arial" panose="020B0604020202020204" pitchFamily="34" charset="0"/>
              </a:rPr>
              <a:t>Verification</a:t>
            </a:r>
            <a:endParaRPr lang="en-US" altLang="en-US" b="1" dirty="0">
              <a:solidFill>
                <a:schemeClr val="tx2"/>
              </a:solidFill>
              <a:latin typeface="Arial" panose="020B0604020202020204" pitchFamily="34" charset="0"/>
            </a:endParaRPr>
          </a:p>
          <a:p>
            <a:pPr algn="ctr"/>
            <a:r>
              <a:rPr lang="en-US" altLang="en-US" b="1" dirty="0">
                <a:solidFill>
                  <a:schemeClr val="tx2"/>
                </a:solidFill>
                <a:latin typeface="Arial" panose="020B0604020202020204" pitchFamily="34" charset="0"/>
              </a:rPr>
              <a:t>Algorithm </a:t>
            </a:r>
            <a:r>
              <a:rPr lang="en-US" altLang="en-US" b="1" dirty="0" smtClean="0">
                <a:solidFill>
                  <a:schemeClr val="tx2"/>
                </a:solidFill>
                <a:latin typeface="Arial" panose="020B0604020202020204" pitchFamily="34" charset="0"/>
              </a:rPr>
              <a:t>V</a:t>
            </a:r>
            <a:endParaRPr lang="en-US" altLang="en-US" b="1" dirty="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sp>
        <p:nvSpPr>
          <p:cNvPr id="35" name="Line 5"/>
          <p:cNvSpPr>
            <a:spLocks noChangeShapeType="1"/>
          </p:cNvSpPr>
          <p:nvPr/>
        </p:nvSpPr>
        <p:spPr bwMode="auto">
          <a:xfrm>
            <a:off x="1127656" y="2953121"/>
            <a:ext cx="900113" cy="0"/>
          </a:xfrm>
          <a:prstGeom prst="line">
            <a:avLst/>
          </a:prstGeom>
          <a:noFill/>
          <a:ln w="50800">
            <a:solidFill>
              <a:srgbClr val="063DE8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" name="Line 6"/>
          <p:cNvSpPr>
            <a:spLocks noChangeShapeType="1"/>
          </p:cNvSpPr>
          <p:nvPr/>
        </p:nvSpPr>
        <p:spPr bwMode="auto">
          <a:xfrm>
            <a:off x="4088344" y="2953121"/>
            <a:ext cx="2054225" cy="0"/>
          </a:xfrm>
          <a:prstGeom prst="line">
            <a:avLst/>
          </a:prstGeom>
          <a:noFill/>
          <a:ln w="50800">
            <a:solidFill>
              <a:srgbClr val="063DE8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" name="Line 7"/>
          <p:cNvSpPr>
            <a:spLocks noChangeShapeType="1"/>
          </p:cNvSpPr>
          <p:nvPr/>
        </p:nvSpPr>
        <p:spPr bwMode="auto">
          <a:xfrm>
            <a:off x="8226956" y="2953121"/>
            <a:ext cx="900113" cy="0"/>
          </a:xfrm>
          <a:prstGeom prst="line">
            <a:avLst/>
          </a:prstGeom>
          <a:noFill/>
          <a:ln w="50800">
            <a:solidFill>
              <a:srgbClr val="063DE8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" name="Rectangle 8"/>
          <p:cNvSpPr>
            <a:spLocks noChangeArrowheads="1"/>
          </p:cNvSpPr>
          <p:nvPr/>
        </p:nvSpPr>
        <p:spPr bwMode="auto">
          <a:xfrm>
            <a:off x="1018119" y="2002208"/>
            <a:ext cx="965200" cy="698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1912" tIns="25400" rIns="61912" bIns="25400">
            <a:spAutoFit/>
          </a:bodyPr>
          <a:lstStyle>
            <a:lvl1pPr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47675"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895350"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344613"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249488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706688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163888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621088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87000"/>
              </a:lnSpc>
            </a:pPr>
            <a:r>
              <a:rPr lang="en-US" altLang="en-US" b="1">
                <a:solidFill>
                  <a:schemeClr val="tx2"/>
                </a:solidFill>
                <a:latin typeface="Arial" panose="020B0604020202020204" pitchFamily="34" charset="0"/>
              </a:rPr>
              <a:t>Plain-</a:t>
            </a:r>
          </a:p>
          <a:p>
            <a:pPr algn="ctr">
              <a:lnSpc>
                <a:spcPct val="87000"/>
              </a:lnSpc>
            </a:pPr>
            <a:r>
              <a:rPr lang="en-US" altLang="en-US" b="1">
                <a:solidFill>
                  <a:schemeClr val="tx2"/>
                </a:solidFill>
                <a:latin typeface="Arial" panose="020B0604020202020204" pitchFamily="34" charset="0"/>
              </a:rPr>
              <a:t>text</a:t>
            </a:r>
          </a:p>
        </p:txBody>
      </p:sp>
      <p:sp>
        <p:nvSpPr>
          <p:cNvPr id="39" name="Rectangle 9"/>
          <p:cNvSpPr>
            <a:spLocks noChangeArrowheads="1"/>
          </p:cNvSpPr>
          <p:nvPr/>
        </p:nvSpPr>
        <p:spPr bwMode="auto">
          <a:xfrm>
            <a:off x="8200434" y="1976808"/>
            <a:ext cx="1151596" cy="3726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1912" tIns="25400" rIns="61912" bIns="25400">
            <a:spAutoFit/>
          </a:bodyPr>
          <a:lstStyle>
            <a:lvl1pPr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47675"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895350"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344613"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249488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706688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163888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621088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87000"/>
              </a:lnSpc>
            </a:pPr>
            <a:r>
              <a:rPr lang="en-US" altLang="en-US" b="1" dirty="0" smtClean="0">
                <a:solidFill>
                  <a:schemeClr val="tx2"/>
                </a:solidFill>
                <a:latin typeface="Arial" panose="020B0604020202020204" pitchFamily="34" charset="0"/>
              </a:rPr>
              <a:t>Yes/No</a:t>
            </a:r>
            <a:endParaRPr lang="en-US" altLang="en-US" b="1" dirty="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sp>
        <p:nvSpPr>
          <p:cNvPr id="40" name="Rectangle 10"/>
          <p:cNvSpPr>
            <a:spLocks noChangeArrowheads="1"/>
          </p:cNvSpPr>
          <p:nvPr/>
        </p:nvSpPr>
        <p:spPr bwMode="auto">
          <a:xfrm>
            <a:off x="3703855" y="1951838"/>
            <a:ext cx="3175548" cy="3726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1912" tIns="25400" rIns="61912" bIns="25400">
            <a:spAutoFit/>
          </a:bodyPr>
          <a:lstStyle>
            <a:lvl1pPr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47675"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895350"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344613"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249488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706688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163888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621088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87000"/>
              </a:lnSpc>
            </a:pPr>
            <a:r>
              <a:rPr lang="en-US" altLang="en-US" b="1" dirty="0" smtClean="0">
                <a:solidFill>
                  <a:schemeClr val="tx2"/>
                </a:solidFill>
                <a:latin typeface="Arial" panose="020B0604020202020204" pitchFamily="34" charset="0"/>
              </a:rPr>
              <a:t>Plaintext + Signature</a:t>
            </a:r>
            <a:endParaRPr lang="en-US" altLang="en-US" b="1" dirty="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sp>
        <p:nvSpPr>
          <p:cNvPr id="41" name="Rectangle 11"/>
          <p:cNvSpPr>
            <a:spLocks noChangeArrowheads="1"/>
          </p:cNvSpPr>
          <p:nvPr/>
        </p:nvSpPr>
        <p:spPr bwMode="auto">
          <a:xfrm>
            <a:off x="3434294" y="1292596"/>
            <a:ext cx="32893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1912" tIns="25400" rIns="61912" bIns="25400">
            <a:spAutoFit/>
          </a:bodyPr>
          <a:lstStyle>
            <a:lvl1pPr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47675"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895350"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344613"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249488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706688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163888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621088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87000"/>
              </a:lnSpc>
            </a:pPr>
            <a:r>
              <a:rPr lang="en-US" altLang="en-US" b="1" dirty="0">
                <a:solidFill>
                  <a:schemeClr val="tx2"/>
                </a:solidFill>
                <a:latin typeface="Arial" panose="020B0604020202020204" pitchFamily="34" charset="0"/>
              </a:rPr>
              <a:t>INSECURE CHANNEL</a:t>
            </a:r>
          </a:p>
        </p:txBody>
      </p:sp>
      <p:sp>
        <p:nvSpPr>
          <p:cNvPr id="42" name="Line 12"/>
          <p:cNvSpPr>
            <a:spLocks noChangeShapeType="1"/>
          </p:cNvSpPr>
          <p:nvPr/>
        </p:nvSpPr>
        <p:spPr bwMode="auto">
          <a:xfrm flipV="1">
            <a:off x="3081869" y="3375396"/>
            <a:ext cx="0" cy="1171575"/>
          </a:xfrm>
          <a:prstGeom prst="line">
            <a:avLst/>
          </a:prstGeom>
          <a:noFill/>
          <a:ln w="50800">
            <a:solidFill>
              <a:srgbClr val="063DE8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" name="Line 13"/>
          <p:cNvSpPr>
            <a:spLocks noChangeShapeType="1"/>
          </p:cNvSpPr>
          <p:nvPr/>
        </p:nvSpPr>
        <p:spPr bwMode="auto">
          <a:xfrm flipV="1">
            <a:off x="7196669" y="3375396"/>
            <a:ext cx="0" cy="1171575"/>
          </a:xfrm>
          <a:prstGeom prst="line">
            <a:avLst/>
          </a:prstGeom>
          <a:noFill/>
          <a:ln w="50800">
            <a:solidFill>
              <a:srgbClr val="063DE8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" name="Rectangle 14"/>
          <p:cNvSpPr>
            <a:spLocks noChangeArrowheads="1"/>
          </p:cNvSpPr>
          <p:nvPr/>
        </p:nvSpPr>
        <p:spPr bwMode="auto">
          <a:xfrm>
            <a:off x="2078569" y="4727946"/>
            <a:ext cx="2356413" cy="3726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1912" tIns="25400" rIns="61912" bIns="25400">
            <a:spAutoFit/>
          </a:bodyPr>
          <a:lstStyle>
            <a:lvl1pPr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47675"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895350"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344613"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249488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706688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163888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621088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87000"/>
              </a:lnSpc>
            </a:pPr>
            <a:r>
              <a:rPr lang="en-US" altLang="en-US" b="1" dirty="0" smtClean="0">
                <a:solidFill>
                  <a:schemeClr val="tx2"/>
                </a:solidFill>
                <a:latin typeface="Arial" panose="020B0604020202020204" pitchFamily="34" charset="0"/>
              </a:rPr>
              <a:t>A's Private </a:t>
            </a:r>
            <a:r>
              <a:rPr lang="en-US" altLang="en-US" b="1" dirty="0">
                <a:solidFill>
                  <a:schemeClr val="tx2"/>
                </a:solidFill>
                <a:latin typeface="Arial" panose="020B0604020202020204" pitchFamily="34" charset="0"/>
              </a:rPr>
              <a:t>Key</a:t>
            </a:r>
          </a:p>
        </p:txBody>
      </p:sp>
      <p:sp>
        <p:nvSpPr>
          <p:cNvPr id="45" name="Rectangle 15"/>
          <p:cNvSpPr>
            <a:spLocks noChangeArrowheads="1"/>
          </p:cNvSpPr>
          <p:nvPr/>
        </p:nvSpPr>
        <p:spPr bwMode="auto">
          <a:xfrm>
            <a:off x="6093356" y="4678733"/>
            <a:ext cx="2250615" cy="3726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1912" tIns="25400" rIns="61912" bIns="25400">
            <a:spAutoFit/>
          </a:bodyPr>
          <a:lstStyle>
            <a:lvl1pPr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47675"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895350"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344613"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249488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706688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163888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621088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87000"/>
              </a:lnSpc>
            </a:pPr>
            <a:r>
              <a:rPr lang="en-US" altLang="en-US" b="1" dirty="0" smtClean="0">
                <a:solidFill>
                  <a:schemeClr val="tx2"/>
                </a:solidFill>
                <a:latin typeface="Arial" panose="020B0604020202020204" pitchFamily="34" charset="0"/>
              </a:rPr>
              <a:t>A's Public </a:t>
            </a:r>
            <a:r>
              <a:rPr lang="en-US" altLang="en-US" b="1" dirty="0">
                <a:solidFill>
                  <a:schemeClr val="tx2"/>
                </a:solidFill>
                <a:latin typeface="Arial" panose="020B0604020202020204" pitchFamily="34" charset="0"/>
              </a:rPr>
              <a:t>Key</a:t>
            </a:r>
          </a:p>
        </p:txBody>
      </p:sp>
      <p:sp>
        <p:nvSpPr>
          <p:cNvPr id="48" name="Rectangle 18"/>
          <p:cNvSpPr>
            <a:spLocks noChangeArrowheads="1"/>
          </p:cNvSpPr>
          <p:nvPr/>
        </p:nvSpPr>
        <p:spPr bwMode="auto">
          <a:xfrm>
            <a:off x="924456" y="3599233"/>
            <a:ext cx="606425" cy="746125"/>
          </a:xfrm>
          <a:prstGeom prst="rect">
            <a:avLst/>
          </a:prstGeom>
          <a:solidFill>
            <a:schemeClr val="bg1"/>
          </a:solidFill>
          <a:ln w="50800">
            <a:solidFill>
              <a:srgbClr val="063DE8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lIns="61912" tIns="25400" rIns="61912" bIns="25400">
            <a:spAutoFit/>
          </a:bodyPr>
          <a:lstStyle>
            <a:lvl1pPr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47675"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895350"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344613"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249488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706688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163888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621088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US" sz="4700" b="1">
                <a:solidFill>
                  <a:schemeClr val="tx2"/>
                </a:solidFill>
                <a:latin typeface="Arial" panose="020B0604020202020204" pitchFamily="34" charset="0"/>
              </a:rPr>
              <a:t>A</a:t>
            </a:r>
          </a:p>
        </p:txBody>
      </p:sp>
      <p:sp>
        <p:nvSpPr>
          <p:cNvPr id="49" name="Rectangle 19"/>
          <p:cNvSpPr>
            <a:spLocks noChangeArrowheads="1"/>
          </p:cNvSpPr>
          <p:nvPr/>
        </p:nvSpPr>
        <p:spPr bwMode="auto">
          <a:xfrm>
            <a:off x="8627006" y="3599233"/>
            <a:ext cx="606425" cy="746125"/>
          </a:xfrm>
          <a:prstGeom prst="rect">
            <a:avLst/>
          </a:prstGeom>
          <a:solidFill>
            <a:schemeClr val="bg1"/>
          </a:solidFill>
          <a:ln w="50800">
            <a:solidFill>
              <a:srgbClr val="063DE8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lIns="61912" tIns="25400" rIns="61912" bIns="25400">
            <a:spAutoFit/>
          </a:bodyPr>
          <a:lstStyle>
            <a:lvl1pPr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47675"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895350"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344613"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249488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706688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163888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621088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US" sz="4700" b="1">
                <a:solidFill>
                  <a:schemeClr val="tx2"/>
                </a:solidFill>
                <a:latin typeface="Arial" panose="020B0604020202020204" pitchFamily="34" charset="0"/>
              </a:rPr>
              <a:t>B</a:t>
            </a:r>
          </a:p>
        </p:txBody>
      </p:sp>
      <p:sp>
        <p:nvSpPr>
          <p:cNvPr id="50" name="Rectangle 18"/>
          <p:cNvSpPr>
            <a:spLocks noChangeArrowheads="1"/>
          </p:cNvSpPr>
          <p:nvPr/>
        </p:nvSpPr>
        <p:spPr bwMode="auto">
          <a:xfrm>
            <a:off x="4213647" y="5856436"/>
            <a:ext cx="2292247" cy="77942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8239" tIns="27995" rIns="68239" bIns="27995">
            <a:spAutoFit/>
          </a:bodyPr>
          <a:lstStyle/>
          <a:p>
            <a:pPr algn="ctr" defTabSz="986842">
              <a:lnSpc>
                <a:spcPct val="87000"/>
              </a:lnSpc>
            </a:pPr>
            <a:r>
              <a:rPr lang="en-US" b="1" dirty="0">
                <a:solidFill>
                  <a:schemeClr val="tx2"/>
                </a:solidFill>
                <a:latin typeface="Arial" charset="0"/>
              </a:rPr>
              <a:t>SECURE </a:t>
            </a:r>
            <a:r>
              <a:rPr lang="en-US" b="1" dirty="0" smtClean="0">
                <a:solidFill>
                  <a:schemeClr val="tx2"/>
                </a:solidFill>
                <a:latin typeface="Arial" charset="0"/>
              </a:rPr>
              <a:t>CHANNEL</a:t>
            </a:r>
          </a:p>
          <a:p>
            <a:pPr algn="ctr" defTabSz="986842">
              <a:lnSpc>
                <a:spcPct val="87000"/>
              </a:lnSpc>
            </a:pPr>
            <a:r>
              <a:rPr lang="en-US" b="1" strike="sngStrike" dirty="0" smtClean="0">
                <a:solidFill>
                  <a:schemeClr val="tx2"/>
                </a:solidFill>
              </a:rPr>
              <a:t>Confidentiality</a:t>
            </a:r>
          </a:p>
          <a:p>
            <a:pPr algn="ctr" defTabSz="986842">
              <a:lnSpc>
                <a:spcPct val="87000"/>
              </a:lnSpc>
            </a:pPr>
            <a:r>
              <a:rPr lang="en-US" b="1" dirty="0" smtClean="0">
                <a:solidFill>
                  <a:schemeClr val="tx2"/>
                </a:solidFill>
                <a:latin typeface="Arial" charset="0"/>
              </a:rPr>
              <a:t>Integrity</a:t>
            </a:r>
            <a:endParaRPr lang="en-US" b="1" dirty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51" name="Line 19"/>
          <p:cNvSpPr>
            <a:spLocks noChangeShapeType="1"/>
          </p:cNvSpPr>
          <p:nvPr/>
        </p:nvSpPr>
        <p:spPr bwMode="auto">
          <a:xfrm flipV="1">
            <a:off x="5266003" y="5183097"/>
            <a:ext cx="1804752" cy="576849"/>
          </a:xfrm>
          <a:prstGeom prst="line">
            <a:avLst/>
          </a:prstGeom>
          <a:noFill/>
          <a:ln w="76200" cmpd="tri">
            <a:solidFill>
              <a:srgbClr val="063DE8"/>
            </a:solidFill>
            <a:prstDash val="dash"/>
            <a:round/>
            <a:headEnd/>
            <a:tailEnd type="triangle" w="med" len="med"/>
          </a:ln>
          <a:effectLst/>
        </p:spPr>
        <p:txBody>
          <a:bodyPr wrap="none" lIns="100783" tIns="50392" rIns="100783" bIns="50392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907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C55B82BF-3B5A-457C-B93A-3BCFAEB56B4A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>
                <a:lnSpc>
                  <a:spcPct val="101000"/>
                </a:lnSpc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14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3200" kern="0" dirty="0" smtClean="0">
                <a:solidFill>
                  <a:srgbClr val="131F49"/>
                </a:solidFill>
                <a:ea typeface="ＭＳ Ｐゴシック" charset="-128"/>
                <a:cs typeface="ＭＳ Ｐゴシック" charset="-128"/>
              </a:rPr>
              <a:t>Compare Public-Key Encryption</a:t>
            </a:r>
            <a:endParaRPr lang="en-US" sz="3200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33" name="Rectangle 3"/>
          <p:cNvSpPr>
            <a:spLocks noChangeArrowheads="1"/>
          </p:cNvSpPr>
          <p:nvPr/>
        </p:nvSpPr>
        <p:spPr bwMode="auto">
          <a:xfrm>
            <a:off x="2103969" y="2481633"/>
            <a:ext cx="1930400" cy="944563"/>
          </a:xfrm>
          <a:prstGeom prst="rect">
            <a:avLst/>
          </a:prstGeom>
          <a:noFill/>
          <a:ln w="50800">
            <a:solidFill>
              <a:srgbClr val="063DE8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 anchor="ctr"/>
          <a:lstStyle>
            <a:lvl1pPr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47675"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895350"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344613"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249488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706688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163888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621088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b="1">
                <a:solidFill>
                  <a:schemeClr val="tx2"/>
                </a:solidFill>
                <a:latin typeface="Arial" panose="020B0604020202020204" pitchFamily="34" charset="0"/>
              </a:rPr>
              <a:t>Encryption</a:t>
            </a:r>
          </a:p>
          <a:p>
            <a:pPr algn="ctr"/>
            <a:r>
              <a:rPr lang="en-US" altLang="en-US" b="1">
                <a:solidFill>
                  <a:schemeClr val="tx2"/>
                </a:solidFill>
                <a:latin typeface="Arial" panose="020B0604020202020204" pitchFamily="34" charset="0"/>
              </a:rPr>
              <a:t>Algorithm E</a:t>
            </a:r>
          </a:p>
        </p:txBody>
      </p:sp>
      <p:sp>
        <p:nvSpPr>
          <p:cNvPr id="34" name="Rectangle 4"/>
          <p:cNvSpPr>
            <a:spLocks noChangeArrowheads="1"/>
          </p:cNvSpPr>
          <p:nvPr/>
        </p:nvSpPr>
        <p:spPr bwMode="auto">
          <a:xfrm>
            <a:off x="6218769" y="2481633"/>
            <a:ext cx="1930400" cy="944563"/>
          </a:xfrm>
          <a:prstGeom prst="rect">
            <a:avLst/>
          </a:prstGeom>
          <a:noFill/>
          <a:ln w="50800">
            <a:solidFill>
              <a:srgbClr val="063DE8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 anchor="ctr"/>
          <a:lstStyle>
            <a:lvl1pPr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47675"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895350"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344613"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249488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706688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163888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621088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b="1">
                <a:solidFill>
                  <a:schemeClr val="tx2"/>
                </a:solidFill>
                <a:latin typeface="Arial" panose="020B0604020202020204" pitchFamily="34" charset="0"/>
              </a:rPr>
              <a:t>Decryption</a:t>
            </a:r>
          </a:p>
          <a:p>
            <a:pPr algn="ctr"/>
            <a:r>
              <a:rPr lang="en-US" altLang="en-US" b="1">
                <a:solidFill>
                  <a:schemeClr val="tx2"/>
                </a:solidFill>
                <a:latin typeface="Arial" panose="020B0604020202020204" pitchFamily="34" charset="0"/>
              </a:rPr>
              <a:t>Algorithm D</a:t>
            </a:r>
          </a:p>
        </p:txBody>
      </p:sp>
      <p:sp>
        <p:nvSpPr>
          <p:cNvPr id="35" name="Line 5"/>
          <p:cNvSpPr>
            <a:spLocks noChangeShapeType="1"/>
          </p:cNvSpPr>
          <p:nvPr/>
        </p:nvSpPr>
        <p:spPr bwMode="auto">
          <a:xfrm>
            <a:off x="1127656" y="2953121"/>
            <a:ext cx="900113" cy="0"/>
          </a:xfrm>
          <a:prstGeom prst="line">
            <a:avLst/>
          </a:prstGeom>
          <a:noFill/>
          <a:ln w="50800">
            <a:solidFill>
              <a:srgbClr val="063DE8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" name="Line 6"/>
          <p:cNvSpPr>
            <a:spLocks noChangeShapeType="1"/>
          </p:cNvSpPr>
          <p:nvPr/>
        </p:nvSpPr>
        <p:spPr bwMode="auto">
          <a:xfrm>
            <a:off x="4088344" y="2953121"/>
            <a:ext cx="2054225" cy="0"/>
          </a:xfrm>
          <a:prstGeom prst="line">
            <a:avLst/>
          </a:prstGeom>
          <a:noFill/>
          <a:ln w="50800">
            <a:solidFill>
              <a:srgbClr val="063DE8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" name="Line 7"/>
          <p:cNvSpPr>
            <a:spLocks noChangeShapeType="1"/>
          </p:cNvSpPr>
          <p:nvPr/>
        </p:nvSpPr>
        <p:spPr bwMode="auto">
          <a:xfrm>
            <a:off x="8226956" y="2953121"/>
            <a:ext cx="900113" cy="0"/>
          </a:xfrm>
          <a:prstGeom prst="line">
            <a:avLst/>
          </a:prstGeom>
          <a:noFill/>
          <a:ln w="50800">
            <a:solidFill>
              <a:srgbClr val="063DE8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" name="Rectangle 8"/>
          <p:cNvSpPr>
            <a:spLocks noChangeArrowheads="1"/>
          </p:cNvSpPr>
          <p:nvPr/>
        </p:nvSpPr>
        <p:spPr bwMode="auto">
          <a:xfrm>
            <a:off x="1018119" y="2002208"/>
            <a:ext cx="965200" cy="698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1912" tIns="25400" rIns="61912" bIns="25400">
            <a:spAutoFit/>
          </a:bodyPr>
          <a:lstStyle>
            <a:lvl1pPr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47675"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895350"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344613"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249488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706688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163888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621088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87000"/>
              </a:lnSpc>
            </a:pPr>
            <a:r>
              <a:rPr lang="en-US" altLang="en-US" b="1">
                <a:solidFill>
                  <a:schemeClr val="tx2"/>
                </a:solidFill>
                <a:latin typeface="Arial" panose="020B0604020202020204" pitchFamily="34" charset="0"/>
              </a:rPr>
              <a:t>Plain-</a:t>
            </a:r>
          </a:p>
          <a:p>
            <a:pPr algn="ctr">
              <a:lnSpc>
                <a:spcPct val="87000"/>
              </a:lnSpc>
            </a:pPr>
            <a:r>
              <a:rPr lang="en-US" altLang="en-US" b="1">
                <a:solidFill>
                  <a:schemeClr val="tx2"/>
                </a:solidFill>
                <a:latin typeface="Arial" panose="020B0604020202020204" pitchFamily="34" charset="0"/>
              </a:rPr>
              <a:t>text</a:t>
            </a:r>
          </a:p>
        </p:txBody>
      </p:sp>
      <p:sp>
        <p:nvSpPr>
          <p:cNvPr id="39" name="Rectangle 9"/>
          <p:cNvSpPr>
            <a:spLocks noChangeArrowheads="1"/>
          </p:cNvSpPr>
          <p:nvPr/>
        </p:nvSpPr>
        <p:spPr bwMode="auto">
          <a:xfrm>
            <a:off x="8293631" y="1976808"/>
            <a:ext cx="965200" cy="698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1912" tIns="25400" rIns="61912" bIns="25400">
            <a:spAutoFit/>
          </a:bodyPr>
          <a:lstStyle>
            <a:lvl1pPr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47675"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895350"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344613"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249488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706688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163888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621088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87000"/>
              </a:lnSpc>
            </a:pPr>
            <a:r>
              <a:rPr lang="en-US" altLang="en-US" b="1">
                <a:solidFill>
                  <a:schemeClr val="tx2"/>
                </a:solidFill>
                <a:latin typeface="Arial" panose="020B0604020202020204" pitchFamily="34" charset="0"/>
              </a:rPr>
              <a:t>Plain-</a:t>
            </a:r>
          </a:p>
          <a:p>
            <a:pPr algn="ctr">
              <a:lnSpc>
                <a:spcPct val="87000"/>
              </a:lnSpc>
            </a:pPr>
            <a:r>
              <a:rPr lang="en-US" altLang="en-US" b="1">
                <a:solidFill>
                  <a:schemeClr val="tx2"/>
                </a:solidFill>
                <a:latin typeface="Arial" panose="020B0604020202020204" pitchFamily="34" charset="0"/>
              </a:rPr>
              <a:t>text</a:t>
            </a:r>
          </a:p>
        </p:txBody>
      </p:sp>
      <p:sp>
        <p:nvSpPr>
          <p:cNvPr id="40" name="Rectangle 10"/>
          <p:cNvSpPr>
            <a:spLocks noChangeArrowheads="1"/>
          </p:cNvSpPr>
          <p:nvPr/>
        </p:nvSpPr>
        <p:spPr bwMode="auto">
          <a:xfrm>
            <a:off x="4337581" y="2051421"/>
            <a:ext cx="163195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1912" tIns="25400" rIns="61912" bIns="25400">
            <a:spAutoFit/>
          </a:bodyPr>
          <a:lstStyle>
            <a:lvl1pPr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47675"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895350"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344613"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249488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706688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163888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621088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87000"/>
              </a:lnSpc>
            </a:pPr>
            <a:r>
              <a:rPr lang="en-US" altLang="en-US" b="1">
                <a:solidFill>
                  <a:schemeClr val="tx2"/>
                </a:solidFill>
                <a:latin typeface="Arial" panose="020B0604020202020204" pitchFamily="34" charset="0"/>
              </a:rPr>
              <a:t>Ciphertext</a:t>
            </a:r>
          </a:p>
        </p:txBody>
      </p:sp>
      <p:sp>
        <p:nvSpPr>
          <p:cNvPr id="41" name="Rectangle 11"/>
          <p:cNvSpPr>
            <a:spLocks noChangeArrowheads="1"/>
          </p:cNvSpPr>
          <p:nvPr/>
        </p:nvSpPr>
        <p:spPr bwMode="auto">
          <a:xfrm>
            <a:off x="3434294" y="1292596"/>
            <a:ext cx="32893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1912" tIns="25400" rIns="61912" bIns="25400">
            <a:spAutoFit/>
          </a:bodyPr>
          <a:lstStyle>
            <a:lvl1pPr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47675"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895350"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344613"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249488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706688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163888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621088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87000"/>
              </a:lnSpc>
            </a:pPr>
            <a:r>
              <a:rPr lang="en-US" altLang="en-US" b="1" dirty="0">
                <a:solidFill>
                  <a:schemeClr val="tx2"/>
                </a:solidFill>
                <a:latin typeface="Arial" panose="020B0604020202020204" pitchFamily="34" charset="0"/>
              </a:rPr>
              <a:t>INSECURE CHANNEL</a:t>
            </a:r>
          </a:p>
        </p:txBody>
      </p:sp>
      <p:sp>
        <p:nvSpPr>
          <p:cNvPr id="42" name="Line 12"/>
          <p:cNvSpPr>
            <a:spLocks noChangeShapeType="1"/>
          </p:cNvSpPr>
          <p:nvPr/>
        </p:nvSpPr>
        <p:spPr bwMode="auto">
          <a:xfrm flipV="1">
            <a:off x="3081869" y="3375396"/>
            <a:ext cx="0" cy="1171575"/>
          </a:xfrm>
          <a:prstGeom prst="line">
            <a:avLst/>
          </a:prstGeom>
          <a:noFill/>
          <a:ln w="50800">
            <a:solidFill>
              <a:srgbClr val="063DE8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" name="Line 13"/>
          <p:cNvSpPr>
            <a:spLocks noChangeShapeType="1"/>
          </p:cNvSpPr>
          <p:nvPr/>
        </p:nvSpPr>
        <p:spPr bwMode="auto">
          <a:xfrm flipV="1">
            <a:off x="7196669" y="3375396"/>
            <a:ext cx="0" cy="1171575"/>
          </a:xfrm>
          <a:prstGeom prst="line">
            <a:avLst/>
          </a:prstGeom>
          <a:noFill/>
          <a:ln w="50800">
            <a:solidFill>
              <a:srgbClr val="063DE8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" name="Rectangle 14"/>
          <p:cNvSpPr>
            <a:spLocks noChangeArrowheads="1"/>
          </p:cNvSpPr>
          <p:nvPr/>
        </p:nvSpPr>
        <p:spPr bwMode="auto">
          <a:xfrm>
            <a:off x="2078569" y="4727946"/>
            <a:ext cx="224155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1912" tIns="25400" rIns="61912" bIns="25400">
            <a:spAutoFit/>
          </a:bodyPr>
          <a:lstStyle>
            <a:lvl1pPr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47675"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895350"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344613"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249488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706688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163888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621088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87000"/>
              </a:lnSpc>
            </a:pPr>
            <a:r>
              <a:rPr lang="en-US" altLang="en-US" b="1">
                <a:solidFill>
                  <a:schemeClr val="tx2"/>
                </a:solidFill>
                <a:latin typeface="Arial" panose="020B0604020202020204" pitchFamily="34" charset="0"/>
              </a:rPr>
              <a:t>B's Public Key</a:t>
            </a:r>
          </a:p>
        </p:txBody>
      </p:sp>
      <p:sp>
        <p:nvSpPr>
          <p:cNvPr id="45" name="Rectangle 15"/>
          <p:cNvSpPr>
            <a:spLocks noChangeArrowheads="1"/>
          </p:cNvSpPr>
          <p:nvPr/>
        </p:nvSpPr>
        <p:spPr bwMode="auto">
          <a:xfrm>
            <a:off x="6093356" y="4678733"/>
            <a:ext cx="2346325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1912" tIns="25400" rIns="61912" bIns="25400">
            <a:spAutoFit/>
          </a:bodyPr>
          <a:lstStyle>
            <a:lvl1pPr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47675"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895350"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344613"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249488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706688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163888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621088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87000"/>
              </a:lnSpc>
            </a:pPr>
            <a:r>
              <a:rPr lang="en-US" altLang="en-US" b="1">
                <a:solidFill>
                  <a:schemeClr val="tx2"/>
                </a:solidFill>
                <a:latin typeface="Arial" panose="020B0604020202020204" pitchFamily="34" charset="0"/>
              </a:rPr>
              <a:t>B's Private Key</a:t>
            </a:r>
          </a:p>
        </p:txBody>
      </p:sp>
      <p:sp>
        <p:nvSpPr>
          <p:cNvPr id="48" name="Rectangle 18"/>
          <p:cNvSpPr>
            <a:spLocks noChangeArrowheads="1"/>
          </p:cNvSpPr>
          <p:nvPr/>
        </p:nvSpPr>
        <p:spPr bwMode="auto">
          <a:xfrm>
            <a:off x="924456" y="3599233"/>
            <a:ext cx="606425" cy="746125"/>
          </a:xfrm>
          <a:prstGeom prst="rect">
            <a:avLst/>
          </a:prstGeom>
          <a:solidFill>
            <a:schemeClr val="bg1"/>
          </a:solidFill>
          <a:ln w="50800">
            <a:solidFill>
              <a:srgbClr val="063DE8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lIns="61912" tIns="25400" rIns="61912" bIns="25400">
            <a:spAutoFit/>
          </a:bodyPr>
          <a:lstStyle>
            <a:lvl1pPr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47675"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895350"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344613"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249488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706688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163888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621088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US" sz="4700" b="1">
                <a:solidFill>
                  <a:schemeClr val="tx2"/>
                </a:solidFill>
                <a:latin typeface="Arial" panose="020B0604020202020204" pitchFamily="34" charset="0"/>
              </a:rPr>
              <a:t>A</a:t>
            </a:r>
          </a:p>
        </p:txBody>
      </p:sp>
      <p:sp>
        <p:nvSpPr>
          <p:cNvPr id="49" name="Rectangle 19"/>
          <p:cNvSpPr>
            <a:spLocks noChangeArrowheads="1"/>
          </p:cNvSpPr>
          <p:nvPr/>
        </p:nvSpPr>
        <p:spPr bwMode="auto">
          <a:xfrm>
            <a:off x="8627006" y="3599233"/>
            <a:ext cx="606425" cy="746125"/>
          </a:xfrm>
          <a:prstGeom prst="rect">
            <a:avLst/>
          </a:prstGeom>
          <a:solidFill>
            <a:schemeClr val="bg1"/>
          </a:solidFill>
          <a:ln w="50800">
            <a:solidFill>
              <a:srgbClr val="063DE8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lIns="61912" tIns="25400" rIns="61912" bIns="25400">
            <a:spAutoFit/>
          </a:bodyPr>
          <a:lstStyle>
            <a:lvl1pPr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47675"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895350"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344613"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249488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706688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163888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621088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US" sz="4700" b="1">
                <a:solidFill>
                  <a:schemeClr val="tx2"/>
                </a:solidFill>
                <a:latin typeface="Arial" panose="020B0604020202020204" pitchFamily="34" charset="0"/>
              </a:rPr>
              <a:t>B</a:t>
            </a:r>
          </a:p>
        </p:txBody>
      </p:sp>
      <p:sp>
        <p:nvSpPr>
          <p:cNvPr id="50" name="Rectangle 18"/>
          <p:cNvSpPr>
            <a:spLocks noChangeArrowheads="1"/>
          </p:cNvSpPr>
          <p:nvPr/>
        </p:nvSpPr>
        <p:spPr bwMode="auto">
          <a:xfrm>
            <a:off x="4213647" y="5856436"/>
            <a:ext cx="2292247" cy="77942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8239" tIns="27995" rIns="68239" bIns="27995">
            <a:spAutoFit/>
          </a:bodyPr>
          <a:lstStyle/>
          <a:p>
            <a:pPr algn="ctr" defTabSz="986842">
              <a:lnSpc>
                <a:spcPct val="87000"/>
              </a:lnSpc>
            </a:pPr>
            <a:r>
              <a:rPr lang="en-US" b="1" dirty="0">
                <a:solidFill>
                  <a:schemeClr val="tx2"/>
                </a:solidFill>
                <a:latin typeface="Arial" charset="0"/>
              </a:rPr>
              <a:t>SECURE </a:t>
            </a:r>
            <a:r>
              <a:rPr lang="en-US" b="1" dirty="0" smtClean="0">
                <a:solidFill>
                  <a:schemeClr val="tx2"/>
                </a:solidFill>
                <a:latin typeface="Arial" charset="0"/>
              </a:rPr>
              <a:t>CHANNEL</a:t>
            </a:r>
          </a:p>
          <a:p>
            <a:pPr algn="ctr" defTabSz="986842">
              <a:lnSpc>
                <a:spcPct val="87000"/>
              </a:lnSpc>
            </a:pPr>
            <a:r>
              <a:rPr lang="en-US" b="1" strike="sngStrike" dirty="0" smtClean="0">
                <a:solidFill>
                  <a:schemeClr val="tx2"/>
                </a:solidFill>
              </a:rPr>
              <a:t>Confidentiality</a:t>
            </a:r>
          </a:p>
          <a:p>
            <a:pPr algn="ctr" defTabSz="986842">
              <a:lnSpc>
                <a:spcPct val="87000"/>
              </a:lnSpc>
            </a:pPr>
            <a:r>
              <a:rPr lang="en-US" b="1" dirty="0" smtClean="0">
                <a:solidFill>
                  <a:schemeClr val="tx2"/>
                </a:solidFill>
                <a:latin typeface="Arial" charset="0"/>
              </a:rPr>
              <a:t>Integrity</a:t>
            </a:r>
            <a:endParaRPr lang="en-US" b="1" dirty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51" name="Line 19"/>
          <p:cNvSpPr>
            <a:spLocks noChangeShapeType="1"/>
          </p:cNvSpPr>
          <p:nvPr/>
        </p:nvSpPr>
        <p:spPr bwMode="auto">
          <a:xfrm flipH="1" flipV="1">
            <a:off x="3081869" y="5156222"/>
            <a:ext cx="2184135" cy="603725"/>
          </a:xfrm>
          <a:prstGeom prst="line">
            <a:avLst/>
          </a:prstGeom>
          <a:noFill/>
          <a:ln w="76200" cmpd="tri">
            <a:solidFill>
              <a:srgbClr val="063DE8"/>
            </a:solidFill>
            <a:prstDash val="dash"/>
            <a:round/>
            <a:headEnd/>
            <a:tailEnd type="triangle" w="med" len="med"/>
          </a:ln>
          <a:effectLst/>
        </p:spPr>
        <p:txBody>
          <a:bodyPr wrap="none" lIns="100783" tIns="50392" rIns="100783" bIns="50392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02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C55B82BF-3B5A-457C-B93A-3BCFAEB56B4A}" type="slidenum">
              <a:rPr lang="en-GB" sz="1400">
                <a:solidFill>
                  <a:srgbClr val="000000"/>
                </a:solidFill>
                <a:ea typeface="ＭＳ Ｐゴシック" charset="-128"/>
              </a:rPr>
              <a:pPr algn="r">
                <a:lnSpc>
                  <a:spcPct val="101000"/>
                </a:lnSpc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15</a:t>
            </a:fld>
            <a:endParaRPr lang="en-GB" sz="1400" dirty="0">
              <a:solidFill>
                <a:srgbClr val="000000"/>
              </a:solidFill>
              <a:ea typeface="ＭＳ Ｐゴシック" charset="-128"/>
            </a:endParaRP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>
                <a:solidFill>
                  <a:srgbClr val="000000"/>
                </a:solidFill>
              </a:rPr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3200" kern="0" dirty="0" smtClean="0">
                <a:solidFill>
                  <a:srgbClr val="131F49"/>
                </a:solidFill>
                <a:ea typeface="ＭＳ Ｐゴシック" charset="-128"/>
                <a:cs typeface="ＭＳ Ｐゴシック" charset="-128"/>
              </a:rPr>
              <a:t>Compare Symmetric Key MAC</a:t>
            </a:r>
            <a:endParaRPr lang="en-US" sz="3200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7" name="Rectangle 3"/>
          <p:cNvSpPr>
            <a:spLocks noChangeArrowheads="1"/>
          </p:cNvSpPr>
          <p:nvPr/>
        </p:nvSpPr>
        <p:spPr bwMode="auto">
          <a:xfrm>
            <a:off x="2154238" y="2635250"/>
            <a:ext cx="1930400" cy="944563"/>
          </a:xfrm>
          <a:prstGeom prst="rect">
            <a:avLst/>
          </a:prstGeom>
          <a:noFill/>
          <a:ln w="50800">
            <a:solidFill>
              <a:srgbClr val="063DE8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algn="ctr" defTabSz="895350"/>
            <a:r>
              <a:rPr lang="en-US" b="1">
                <a:solidFill>
                  <a:srgbClr val="000000"/>
                </a:solidFill>
              </a:rPr>
              <a:t>MAC</a:t>
            </a:r>
          </a:p>
          <a:p>
            <a:pPr algn="ctr" defTabSz="895350"/>
            <a:r>
              <a:rPr lang="en-US" b="1">
                <a:solidFill>
                  <a:srgbClr val="000000"/>
                </a:solidFill>
              </a:rPr>
              <a:t>Algorithm M</a:t>
            </a:r>
          </a:p>
        </p:txBody>
      </p:sp>
      <p:sp>
        <p:nvSpPr>
          <p:cNvPr id="28" name="Rectangle 4"/>
          <p:cNvSpPr>
            <a:spLocks noChangeArrowheads="1"/>
          </p:cNvSpPr>
          <p:nvPr/>
        </p:nvSpPr>
        <p:spPr bwMode="auto">
          <a:xfrm>
            <a:off x="6269038" y="2635250"/>
            <a:ext cx="1930400" cy="944563"/>
          </a:xfrm>
          <a:prstGeom prst="rect">
            <a:avLst/>
          </a:prstGeom>
          <a:noFill/>
          <a:ln w="50800">
            <a:solidFill>
              <a:srgbClr val="063DE8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algn="ctr" defTabSz="895350"/>
            <a:r>
              <a:rPr lang="en-US" b="1">
                <a:solidFill>
                  <a:srgbClr val="000000"/>
                </a:solidFill>
              </a:rPr>
              <a:t>Verification</a:t>
            </a:r>
          </a:p>
          <a:p>
            <a:pPr algn="ctr" defTabSz="895350"/>
            <a:r>
              <a:rPr lang="en-US" b="1">
                <a:solidFill>
                  <a:srgbClr val="000000"/>
                </a:solidFill>
              </a:rPr>
              <a:t>Algorithm V</a:t>
            </a:r>
          </a:p>
        </p:txBody>
      </p:sp>
      <p:sp>
        <p:nvSpPr>
          <p:cNvPr id="29" name="Line 5"/>
          <p:cNvSpPr>
            <a:spLocks noChangeShapeType="1"/>
          </p:cNvSpPr>
          <p:nvPr/>
        </p:nvSpPr>
        <p:spPr bwMode="auto">
          <a:xfrm>
            <a:off x="1177925" y="3106738"/>
            <a:ext cx="900113" cy="0"/>
          </a:xfrm>
          <a:prstGeom prst="line">
            <a:avLst/>
          </a:prstGeom>
          <a:noFill/>
          <a:ln w="50800">
            <a:solidFill>
              <a:srgbClr val="063DE8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0" name="Line 6"/>
          <p:cNvSpPr>
            <a:spLocks noChangeShapeType="1"/>
          </p:cNvSpPr>
          <p:nvPr/>
        </p:nvSpPr>
        <p:spPr bwMode="auto">
          <a:xfrm>
            <a:off x="4138613" y="3106738"/>
            <a:ext cx="2054225" cy="0"/>
          </a:xfrm>
          <a:prstGeom prst="line">
            <a:avLst/>
          </a:prstGeom>
          <a:noFill/>
          <a:ln w="50800">
            <a:solidFill>
              <a:srgbClr val="063DE8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1" name="Line 7"/>
          <p:cNvSpPr>
            <a:spLocks noChangeShapeType="1"/>
          </p:cNvSpPr>
          <p:nvPr/>
        </p:nvSpPr>
        <p:spPr bwMode="auto">
          <a:xfrm>
            <a:off x="8277225" y="3106738"/>
            <a:ext cx="900113" cy="0"/>
          </a:xfrm>
          <a:prstGeom prst="line">
            <a:avLst/>
          </a:prstGeom>
          <a:noFill/>
          <a:ln w="50800">
            <a:solidFill>
              <a:srgbClr val="063DE8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2" name="Rectangle 8"/>
          <p:cNvSpPr>
            <a:spLocks noChangeArrowheads="1"/>
          </p:cNvSpPr>
          <p:nvPr/>
        </p:nvSpPr>
        <p:spPr bwMode="auto">
          <a:xfrm>
            <a:off x="1068388" y="2155825"/>
            <a:ext cx="965200" cy="698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1912" tIns="25400" rIns="61912" bIns="25400">
            <a:spAutoFit/>
          </a:bodyPr>
          <a:lstStyle/>
          <a:p>
            <a:pPr algn="ctr" defTabSz="895350">
              <a:lnSpc>
                <a:spcPct val="87000"/>
              </a:lnSpc>
            </a:pPr>
            <a:r>
              <a:rPr lang="en-US" b="1">
                <a:solidFill>
                  <a:srgbClr val="000000"/>
                </a:solidFill>
              </a:rPr>
              <a:t>Plain-</a:t>
            </a:r>
          </a:p>
          <a:p>
            <a:pPr algn="ctr" defTabSz="895350">
              <a:lnSpc>
                <a:spcPct val="87000"/>
              </a:lnSpc>
            </a:pPr>
            <a:r>
              <a:rPr lang="en-US" b="1">
                <a:solidFill>
                  <a:srgbClr val="000000"/>
                </a:solidFill>
              </a:rPr>
              <a:t>text</a:t>
            </a:r>
          </a:p>
        </p:txBody>
      </p:sp>
      <p:sp>
        <p:nvSpPr>
          <p:cNvPr id="33" name="Rectangle 9"/>
          <p:cNvSpPr>
            <a:spLocks noChangeArrowheads="1"/>
          </p:cNvSpPr>
          <p:nvPr/>
        </p:nvSpPr>
        <p:spPr bwMode="auto">
          <a:xfrm>
            <a:off x="8242300" y="2130425"/>
            <a:ext cx="1169988" cy="381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1912" tIns="25400" rIns="61912" bIns="25400">
            <a:spAutoFit/>
          </a:bodyPr>
          <a:lstStyle/>
          <a:p>
            <a:pPr algn="ctr" defTabSz="895350">
              <a:lnSpc>
                <a:spcPct val="87000"/>
              </a:lnSpc>
            </a:pPr>
            <a:r>
              <a:rPr lang="en-US" b="1">
                <a:solidFill>
                  <a:srgbClr val="000000"/>
                </a:solidFill>
              </a:rPr>
              <a:t>Yes/No</a:t>
            </a:r>
          </a:p>
        </p:txBody>
      </p:sp>
      <p:sp>
        <p:nvSpPr>
          <p:cNvPr id="34" name="Rectangle 10"/>
          <p:cNvSpPr>
            <a:spLocks noChangeArrowheads="1"/>
          </p:cNvSpPr>
          <p:nvPr/>
        </p:nvSpPr>
        <p:spPr bwMode="auto">
          <a:xfrm>
            <a:off x="4240670" y="2057241"/>
            <a:ext cx="1875512" cy="2922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1912" tIns="25400" rIns="61912" bIns="25400">
            <a:spAutoFit/>
          </a:bodyPr>
          <a:lstStyle/>
          <a:p>
            <a:pPr algn="ctr" defTabSz="895350">
              <a:lnSpc>
                <a:spcPct val="87000"/>
              </a:lnSpc>
            </a:pPr>
            <a:r>
              <a:rPr lang="en-US" b="1" dirty="0">
                <a:solidFill>
                  <a:srgbClr val="000000"/>
                </a:solidFill>
              </a:rPr>
              <a:t>Plaintext + MAC</a:t>
            </a:r>
          </a:p>
        </p:txBody>
      </p:sp>
      <p:sp>
        <p:nvSpPr>
          <p:cNvPr id="35" name="Rectangle 11"/>
          <p:cNvSpPr>
            <a:spLocks noChangeArrowheads="1"/>
          </p:cNvSpPr>
          <p:nvPr/>
        </p:nvSpPr>
        <p:spPr bwMode="auto">
          <a:xfrm>
            <a:off x="3840163" y="1539795"/>
            <a:ext cx="2676526" cy="2922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61912" tIns="25400" rIns="61912" bIns="25400">
            <a:spAutoFit/>
          </a:bodyPr>
          <a:lstStyle/>
          <a:p>
            <a:pPr algn="ctr" defTabSz="895350">
              <a:lnSpc>
                <a:spcPct val="87000"/>
              </a:lnSpc>
            </a:pPr>
            <a:r>
              <a:rPr lang="en-US" b="1" dirty="0">
                <a:solidFill>
                  <a:srgbClr val="000000"/>
                </a:solidFill>
              </a:rPr>
              <a:t>INSECURE CHANNEL</a:t>
            </a:r>
          </a:p>
        </p:txBody>
      </p:sp>
      <p:sp>
        <p:nvSpPr>
          <p:cNvPr id="36" name="Line 12"/>
          <p:cNvSpPr>
            <a:spLocks noChangeShapeType="1"/>
          </p:cNvSpPr>
          <p:nvPr/>
        </p:nvSpPr>
        <p:spPr bwMode="auto">
          <a:xfrm flipV="1">
            <a:off x="3132138" y="3529013"/>
            <a:ext cx="0" cy="1171575"/>
          </a:xfrm>
          <a:prstGeom prst="line">
            <a:avLst/>
          </a:prstGeom>
          <a:noFill/>
          <a:ln w="50800">
            <a:solidFill>
              <a:srgbClr val="063DE8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7" name="Line 13"/>
          <p:cNvSpPr>
            <a:spLocks noChangeShapeType="1"/>
          </p:cNvSpPr>
          <p:nvPr/>
        </p:nvSpPr>
        <p:spPr bwMode="auto">
          <a:xfrm flipV="1">
            <a:off x="7246938" y="3529013"/>
            <a:ext cx="0" cy="1171575"/>
          </a:xfrm>
          <a:prstGeom prst="line">
            <a:avLst/>
          </a:prstGeom>
          <a:noFill/>
          <a:ln w="50800">
            <a:solidFill>
              <a:srgbClr val="063DE8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8" name="Rectangle 14"/>
          <p:cNvSpPr>
            <a:spLocks noChangeArrowheads="1"/>
          </p:cNvSpPr>
          <p:nvPr/>
        </p:nvSpPr>
        <p:spPr bwMode="auto">
          <a:xfrm>
            <a:off x="7005638" y="4881563"/>
            <a:ext cx="357187" cy="381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1912" tIns="25400" rIns="61912" bIns="25400">
            <a:spAutoFit/>
          </a:bodyPr>
          <a:lstStyle/>
          <a:p>
            <a:pPr defTabSz="895350">
              <a:lnSpc>
                <a:spcPct val="87000"/>
              </a:lnSpc>
            </a:pPr>
            <a:r>
              <a:rPr lang="en-US" b="1">
                <a:solidFill>
                  <a:srgbClr val="000000"/>
                </a:solidFill>
              </a:rPr>
              <a:t>K</a:t>
            </a:r>
          </a:p>
        </p:txBody>
      </p:sp>
      <p:sp>
        <p:nvSpPr>
          <p:cNvPr id="39" name="Rectangle 15"/>
          <p:cNvSpPr>
            <a:spLocks noChangeArrowheads="1"/>
          </p:cNvSpPr>
          <p:nvPr/>
        </p:nvSpPr>
        <p:spPr bwMode="auto">
          <a:xfrm>
            <a:off x="974725" y="3752850"/>
            <a:ext cx="606425" cy="746125"/>
          </a:xfrm>
          <a:prstGeom prst="rect">
            <a:avLst/>
          </a:prstGeom>
          <a:solidFill>
            <a:schemeClr val="bg1"/>
          </a:solidFill>
          <a:ln w="50800">
            <a:solidFill>
              <a:srgbClr val="063DE8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lIns="61912" tIns="25400" rIns="61912" bIns="25400">
            <a:spAutoFit/>
          </a:bodyPr>
          <a:lstStyle/>
          <a:p>
            <a:pPr defTabSz="895350">
              <a:lnSpc>
                <a:spcPct val="90000"/>
              </a:lnSpc>
            </a:pPr>
            <a:r>
              <a:rPr lang="en-US" sz="4700" b="1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48" name="Rectangle 16"/>
          <p:cNvSpPr>
            <a:spLocks noChangeArrowheads="1"/>
          </p:cNvSpPr>
          <p:nvPr/>
        </p:nvSpPr>
        <p:spPr bwMode="auto">
          <a:xfrm>
            <a:off x="8677275" y="3752850"/>
            <a:ext cx="606425" cy="746125"/>
          </a:xfrm>
          <a:prstGeom prst="rect">
            <a:avLst/>
          </a:prstGeom>
          <a:solidFill>
            <a:schemeClr val="bg1"/>
          </a:solidFill>
          <a:ln w="50800">
            <a:solidFill>
              <a:srgbClr val="063DE8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lIns="61912" tIns="25400" rIns="61912" bIns="25400">
            <a:spAutoFit/>
          </a:bodyPr>
          <a:lstStyle/>
          <a:p>
            <a:pPr defTabSz="895350">
              <a:lnSpc>
                <a:spcPct val="90000"/>
              </a:lnSpc>
            </a:pPr>
            <a:r>
              <a:rPr lang="en-US" sz="4700" b="1">
                <a:solidFill>
                  <a:srgbClr val="000000"/>
                </a:solidFill>
              </a:rPr>
              <a:t>B</a:t>
            </a:r>
          </a:p>
        </p:txBody>
      </p:sp>
      <p:sp>
        <p:nvSpPr>
          <p:cNvPr id="49" name="Rectangle 17"/>
          <p:cNvSpPr>
            <a:spLocks noChangeArrowheads="1"/>
          </p:cNvSpPr>
          <p:nvPr/>
        </p:nvSpPr>
        <p:spPr bwMode="auto">
          <a:xfrm>
            <a:off x="2967038" y="4881563"/>
            <a:ext cx="357187" cy="381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1912" tIns="25400" rIns="61912" bIns="25400">
            <a:spAutoFit/>
          </a:bodyPr>
          <a:lstStyle/>
          <a:p>
            <a:pPr defTabSz="895350">
              <a:lnSpc>
                <a:spcPct val="87000"/>
              </a:lnSpc>
            </a:pPr>
            <a:r>
              <a:rPr lang="en-US" b="1">
                <a:solidFill>
                  <a:srgbClr val="000000"/>
                </a:solidFill>
              </a:rPr>
              <a:t>K</a:t>
            </a:r>
          </a:p>
        </p:txBody>
      </p:sp>
      <p:sp>
        <p:nvSpPr>
          <p:cNvPr id="21" name="Line 17"/>
          <p:cNvSpPr>
            <a:spLocks noChangeShapeType="1"/>
          </p:cNvSpPr>
          <p:nvPr/>
        </p:nvSpPr>
        <p:spPr bwMode="auto">
          <a:xfrm flipV="1">
            <a:off x="5360584" y="4989270"/>
            <a:ext cx="1601349" cy="713969"/>
          </a:xfrm>
          <a:prstGeom prst="line">
            <a:avLst/>
          </a:prstGeom>
          <a:noFill/>
          <a:ln w="76200" cmpd="tri">
            <a:solidFill>
              <a:srgbClr val="063DE8"/>
            </a:solidFill>
            <a:prstDash val="dash"/>
            <a:round/>
            <a:headEnd/>
            <a:tailEnd type="triangle" w="med" len="med"/>
          </a:ln>
          <a:effectLst/>
        </p:spPr>
        <p:txBody>
          <a:bodyPr wrap="none" lIns="100783" tIns="50392" rIns="100783" bIns="50392" anchor="ctr"/>
          <a:lstStyle/>
          <a:p>
            <a:endParaRPr lang="en-US"/>
          </a:p>
        </p:txBody>
      </p:sp>
      <p:sp>
        <p:nvSpPr>
          <p:cNvPr id="22" name="Rectangle 18"/>
          <p:cNvSpPr>
            <a:spLocks noChangeArrowheads="1"/>
          </p:cNvSpPr>
          <p:nvPr/>
        </p:nvSpPr>
        <p:spPr bwMode="auto">
          <a:xfrm>
            <a:off x="4213647" y="5856436"/>
            <a:ext cx="2292247" cy="77942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8239" tIns="27995" rIns="68239" bIns="27995">
            <a:spAutoFit/>
          </a:bodyPr>
          <a:lstStyle/>
          <a:p>
            <a:pPr algn="ctr" defTabSz="986842">
              <a:lnSpc>
                <a:spcPct val="87000"/>
              </a:lnSpc>
            </a:pPr>
            <a:r>
              <a:rPr lang="en-US" b="1" dirty="0">
                <a:solidFill>
                  <a:schemeClr val="tx2"/>
                </a:solidFill>
                <a:latin typeface="Arial" charset="0"/>
              </a:rPr>
              <a:t>SECURE </a:t>
            </a:r>
            <a:r>
              <a:rPr lang="en-US" b="1" dirty="0" smtClean="0">
                <a:solidFill>
                  <a:schemeClr val="tx2"/>
                </a:solidFill>
                <a:latin typeface="Arial" charset="0"/>
              </a:rPr>
              <a:t>CHANNEL</a:t>
            </a:r>
          </a:p>
          <a:p>
            <a:pPr algn="ctr" defTabSz="986842">
              <a:lnSpc>
                <a:spcPct val="87000"/>
              </a:lnSpc>
            </a:pPr>
            <a:r>
              <a:rPr lang="en-US" b="1" dirty="0" smtClean="0">
                <a:solidFill>
                  <a:schemeClr val="tx2"/>
                </a:solidFill>
              </a:rPr>
              <a:t>Confidentiality</a:t>
            </a:r>
          </a:p>
          <a:p>
            <a:pPr algn="ctr" defTabSz="986842">
              <a:lnSpc>
                <a:spcPct val="87000"/>
              </a:lnSpc>
            </a:pPr>
            <a:r>
              <a:rPr lang="en-US" b="1" dirty="0" smtClean="0">
                <a:solidFill>
                  <a:schemeClr val="tx2"/>
                </a:solidFill>
                <a:latin typeface="Arial" charset="0"/>
              </a:rPr>
              <a:t>Integrity</a:t>
            </a:r>
            <a:endParaRPr lang="en-US" b="1" dirty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23" name="Line 19"/>
          <p:cNvSpPr>
            <a:spLocks noChangeShapeType="1"/>
          </p:cNvSpPr>
          <p:nvPr/>
        </p:nvSpPr>
        <p:spPr bwMode="auto">
          <a:xfrm flipH="1" flipV="1">
            <a:off x="3200949" y="5101266"/>
            <a:ext cx="2184135" cy="603725"/>
          </a:xfrm>
          <a:prstGeom prst="line">
            <a:avLst/>
          </a:prstGeom>
          <a:noFill/>
          <a:ln w="76200" cmpd="tri">
            <a:solidFill>
              <a:srgbClr val="063DE8"/>
            </a:solidFill>
            <a:prstDash val="dash"/>
            <a:round/>
            <a:headEnd/>
            <a:tailEnd type="triangle" w="med" len="med"/>
          </a:ln>
          <a:effectLst/>
        </p:spPr>
        <p:txBody>
          <a:bodyPr wrap="none" lIns="100783" tIns="50392" rIns="100783" bIns="50392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683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/>
          </p:cNvSpPr>
          <p:nvPr>
            <p:ph idx="4294967295"/>
          </p:nvPr>
        </p:nvSpPr>
        <p:spPr>
          <a:xfrm>
            <a:off x="190500" y="1403184"/>
            <a:ext cx="9705975" cy="4102266"/>
          </a:xfrm>
        </p:spPr>
        <p:txBody>
          <a:bodyPr/>
          <a:lstStyle/>
          <a:p>
            <a:pPr marL="622300" indent="-514350">
              <a:buSzPct val="100000"/>
              <a:buFont typeface="Wingdings" pitchFamily="2" charset="2"/>
              <a:buChar char="Ø"/>
            </a:pPr>
            <a:r>
              <a:rPr lang="en-US" sz="3200" dirty="0"/>
              <a:t>RSA has a unique property, not shared by other public key systems</a:t>
            </a:r>
          </a:p>
          <a:p>
            <a:pPr marL="622300" indent="-514350">
              <a:buSzPct val="100000"/>
              <a:buFont typeface="Wingdings" pitchFamily="2" charset="2"/>
              <a:buChar char="Ø"/>
            </a:pPr>
            <a:r>
              <a:rPr lang="en-US" sz="3200" dirty="0"/>
              <a:t>Encryption and decryption commute</a:t>
            </a:r>
          </a:p>
          <a:p>
            <a:pPr marL="622300" indent="-514350">
              <a:buSzPct val="100000"/>
              <a:buFont typeface="Wingdings" pitchFamily="2" charset="2"/>
              <a:buChar char="Ø"/>
            </a:pPr>
            <a:r>
              <a:rPr lang="en-US" sz="3200" dirty="0"/>
              <a:t>(M</a:t>
            </a:r>
            <a:r>
              <a:rPr lang="en-US" sz="3200" normalizeH="1" baseline="30000" dirty="0"/>
              <a:t>e</a:t>
            </a:r>
            <a:r>
              <a:rPr lang="en-US" sz="3200" dirty="0"/>
              <a:t> mod n)</a:t>
            </a:r>
            <a:r>
              <a:rPr lang="en-US" sz="3200" normalizeH="1" baseline="30000" dirty="0"/>
              <a:t>d</a:t>
            </a:r>
            <a:r>
              <a:rPr lang="en-US" sz="3200" dirty="0"/>
              <a:t> mod n = M	encryption</a:t>
            </a:r>
          </a:p>
          <a:p>
            <a:pPr marL="622300" indent="-514350">
              <a:buSzPct val="100000"/>
              <a:buFont typeface="Wingdings" pitchFamily="2" charset="2"/>
              <a:buChar char="Ø"/>
            </a:pPr>
            <a:r>
              <a:rPr lang="en-US" sz="3200" dirty="0"/>
              <a:t>(</a:t>
            </a:r>
            <a:r>
              <a:rPr lang="en-US" sz="3200" dirty="0" err="1"/>
              <a:t>M</a:t>
            </a:r>
            <a:r>
              <a:rPr lang="en-US" sz="3200" normalizeH="1" baseline="30000" dirty="0" err="1"/>
              <a:t>d</a:t>
            </a:r>
            <a:r>
              <a:rPr lang="en-US" sz="3200" dirty="0"/>
              <a:t> mod n)</a:t>
            </a:r>
            <a:r>
              <a:rPr lang="en-US" sz="3200" normalizeH="1" baseline="30000" dirty="0"/>
              <a:t>e</a:t>
            </a:r>
            <a:r>
              <a:rPr lang="en-US" sz="3200" dirty="0"/>
              <a:t> mod n = M	signature</a:t>
            </a:r>
          </a:p>
          <a:p>
            <a:pPr marL="622300" indent="-514350">
              <a:buSzPct val="100000"/>
              <a:buFont typeface="Wingdings" pitchFamily="2" charset="2"/>
              <a:buChar char="Ø"/>
            </a:pPr>
            <a:r>
              <a:rPr lang="en-US" sz="3200" dirty="0"/>
              <a:t>Same public key can be use for encryption and </a:t>
            </a:r>
            <a:r>
              <a:rPr lang="en-US" sz="3200" dirty="0" smtClean="0"/>
              <a:t>signature</a:t>
            </a:r>
          </a:p>
          <a:p>
            <a:pPr marL="1054100" lvl="1" indent="-514350">
              <a:buSzPct val="100000"/>
              <a:buFont typeface="Wingdings" panose="05000000000000000000" pitchFamily="2" charset="2"/>
              <a:buChar char="v"/>
            </a:pPr>
            <a:r>
              <a:rPr lang="en-US" sz="2800" dirty="0" smtClean="0"/>
              <a:t>But not recommended</a:t>
            </a:r>
            <a:endParaRPr lang="en-US" sz="2800" dirty="0"/>
          </a:p>
          <a:p>
            <a:pPr marL="622300" indent="-514350">
              <a:buSzPct val="100000"/>
              <a:buFont typeface="Wingdings" pitchFamily="2" charset="2"/>
              <a:buChar char="Ø"/>
            </a:pPr>
            <a:endParaRPr lang="en-US" sz="3200" dirty="0" smtClean="0"/>
          </a:p>
          <a:p>
            <a:pPr marL="622300" indent="-514350">
              <a:buSzPct val="100000"/>
              <a:buFont typeface="Wingdings" pitchFamily="2" charset="2"/>
              <a:buChar char="Ø"/>
              <a:defRPr/>
            </a:pPr>
            <a:endParaRPr lang="en-US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622300" indent="-514350">
              <a:buSzPct val="100000"/>
              <a:buFont typeface="Wingdings" pitchFamily="2" charset="2"/>
              <a:buChar char="Ø"/>
              <a:defRPr/>
            </a:pPr>
            <a:endParaRPr lang="en-US" sz="32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1090612" lvl="1" indent="-514350">
              <a:buSzPct val="100000"/>
              <a:buFont typeface="Wingdings" pitchFamily="2" charset="2"/>
              <a:buChar char="Ø"/>
              <a:defRPr/>
            </a:pPr>
            <a:endParaRPr lang="en-US" sz="32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1090612" lvl="1" indent="-514350">
              <a:buSzPct val="100000"/>
              <a:buFont typeface="Wingdings" pitchFamily="2" charset="2"/>
              <a:buChar char="Ø"/>
              <a:defRPr/>
            </a:pPr>
            <a:endParaRPr lang="en-US" sz="32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1090612" lvl="1" indent="-514350">
              <a:buSzPct val="100000"/>
              <a:buFont typeface="Wingdings" pitchFamily="2" charset="2"/>
              <a:buChar char="Ø"/>
              <a:defRPr/>
            </a:pPr>
            <a:endParaRPr lang="en-US" sz="32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1090612" lvl="1" indent="-514350">
              <a:buSzPct val="100000"/>
              <a:buFont typeface="Wingdings" pitchFamily="2" charset="2"/>
              <a:buChar char="Ø"/>
              <a:defRPr/>
            </a:pPr>
            <a:endParaRPr lang="en-US" sz="32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1090612" lvl="1" indent="-514350">
              <a:buSzPct val="100000"/>
              <a:buFont typeface="Wingdings" pitchFamily="2" charset="2"/>
              <a:buChar char="Ø"/>
              <a:defRPr/>
            </a:pPr>
            <a:endParaRPr lang="en-US" sz="32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919162" lvl="1" indent="-342900">
              <a:buSzPct val="100000"/>
              <a:buFont typeface="Wingdings" pitchFamily="2" charset="2"/>
              <a:buChar char="Ø"/>
              <a:defRPr/>
            </a:pPr>
            <a:endParaRPr lang="en-US" sz="18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919162" lvl="1" indent="-342900">
              <a:buSzPct val="100000"/>
              <a:buFont typeface="Wingdings" pitchFamily="2" charset="2"/>
              <a:buChar char="Ø"/>
              <a:defRPr/>
            </a:pPr>
            <a:endParaRPr lang="en-US" sz="18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565150" indent="-457200">
              <a:buSzPct val="100000"/>
              <a:buFont typeface="Wingdings" pitchFamily="2" charset="2"/>
              <a:buChar char="Ø"/>
              <a:defRPr/>
            </a:pP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565150" indent="-457200">
              <a:buSzPct val="100000"/>
              <a:buFont typeface="Wingdings" pitchFamily="2" charset="2"/>
              <a:buChar char="Ø"/>
              <a:defRPr/>
            </a:pP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565150" indent="-457200">
              <a:buSzPct val="100000"/>
              <a:buFont typeface="Wingdings" pitchFamily="2" charset="2"/>
              <a:buChar char="Ø"/>
              <a:defRPr/>
            </a:pP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565150" indent="-457200">
              <a:buSzPct val="100000"/>
              <a:buFont typeface="Wingdings" pitchFamily="2" charset="2"/>
              <a:buChar char="Ø"/>
              <a:defRPr/>
            </a:pP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</p:txBody>
      </p:sp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C55B82BF-3B5A-457C-B93A-3BCFAEB56B4A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>
                <a:lnSpc>
                  <a:spcPct val="101000"/>
                </a:lnSpc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16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dirty="0"/>
              <a:t>World-Leadi</a:t>
            </a:r>
            <a:r>
              <a:rPr lang="en-US" sz="1600" i="1" dirty="0"/>
              <a:t>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4000" kern="0" dirty="0" smtClean="0">
                <a:solidFill>
                  <a:srgbClr val="131F49"/>
                </a:solidFill>
                <a:ea typeface="ＭＳ Ｐゴシック" charset="-128"/>
                <a:cs typeface="ＭＳ Ｐゴシック" charset="-128"/>
              </a:rPr>
              <a:t>Digital Signatures in RSA</a:t>
            </a:r>
            <a:endParaRPr lang="en-US" sz="4000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226300" y="4792556"/>
            <a:ext cx="1781176" cy="1015663"/>
          </a:xfrm>
          <a:prstGeom prst="rect">
            <a:avLst/>
          </a:prstGeom>
          <a:noFill/>
          <a:ln w="254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</a:rPr>
              <a:t>X</a:t>
            </a:r>
          </a:p>
          <a:p>
            <a:pPr algn="ctr"/>
            <a:r>
              <a:rPr lang="en-US" sz="2000" b="1" dirty="0" smtClean="0">
                <a:solidFill>
                  <a:srgbClr val="FF0000"/>
                </a:solidFill>
              </a:rPr>
              <a:t>Not covered in lecture</a:t>
            </a:r>
            <a:endParaRPr lang="en-US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9792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5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6AD3DE2-BC5C-4E6B-AED0-00F882A9EDD7}" type="slidenum">
              <a:rPr lang="en-GB" smtClean="0">
                <a:latin typeface="Arial" charset="0"/>
                <a:ea typeface="ＭＳ Ｐゴシック" pitchFamily="34" charset="-128"/>
              </a:rPr>
              <a:pPr/>
              <a:t>17</a:t>
            </a:fld>
            <a:endParaRPr lang="en-GB" dirty="0" smtClean="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18435" name="Text Box 1"/>
          <p:cNvSpPr txBox="1">
            <a:spLocks noChangeArrowheads="1"/>
          </p:cNvSpPr>
          <p:nvPr/>
        </p:nvSpPr>
        <p:spPr bwMode="auto">
          <a:xfrm>
            <a:off x="392113" y="1789113"/>
            <a:ext cx="9144000" cy="1828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5400" dirty="0" smtClean="0">
              <a:solidFill>
                <a:srgbClr val="000000"/>
              </a:solidFill>
            </a:endParaRP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5400" dirty="0" smtClean="0">
                <a:solidFill>
                  <a:srgbClr val="000000"/>
                </a:solidFill>
              </a:rPr>
              <a:t>Message Digest</a:t>
            </a: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3200" dirty="0" smtClean="0">
              <a:solidFill>
                <a:srgbClr val="000000"/>
              </a:solidFill>
            </a:endParaRP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3200" dirty="0" smtClean="0">
              <a:solidFill>
                <a:srgbClr val="000000"/>
              </a:solidFill>
            </a:endParaRP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4000" dirty="0">
              <a:solidFill>
                <a:srgbClr val="000000"/>
              </a:solidFill>
            </a:endParaRP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4400" dirty="0">
                <a:solidFill>
                  <a:srgbClr val="000000"/>
                </a:solidFill>
              </a:rPr>
              <a:t> </a:t>
            </a:r>
            <a:endParaRPr lang="en-GB" sz="4400" dirty="0">
              <a:solidFill>
                <a:srgbClr val="000000"/>
              </a:solidFill>
            </a:endParaRPr>
          </a:p>
        </p:txBody>
      </p:sp>
      <p:sp>
        <p:nvSpPr>
          <p:cNvPr id="18436" name="Text Box 2"/>
          <p:cNvSpPr txBox="1">
            <a:spLocks noChangeArrowheads="1"/>
          </p:cNvSpPr>
          <p:nvPr/>
        </p:nvSpPr>
        <p:spPr bwMode="auto">
          <a:xfrm>
            <a:off x="5029200" y="6172200"/>
            <a:ext cx="1588" cy="346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8437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noFill/>
            <a:round/>
            <a:headEnd/>
            <a:tailEnd/>
          </a:ln>
        </p:spPr>
        <p:txBody>
          <a:bodyPr lIns="0" tIns="0" rIns="0" bIns="0"/>
          <a:lstStyle/>
          <a:p>
            <a:pPr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723900" algn="l"/>
                <a:tab pos="1447800" algn="l"/>
                <a:tab pos="2171700" algn="l"/>
              </a:tabLst>
            </a:pPr>
            <a:r>
              <a:rPr lang="en-US" sz="1400">
                <a:solidFill>
                  <a:srgbClr val="000000"/>
                </a:solidFill>
              </a:rPr>
              <a:t>© Ravi  Sandhu</a:t>
            </a:r>
            <a:endParaRPr lang="en-GB" sz="1400">
              <a:solidFill>
                <a:srgbClr val="000000"/>
              </a:solidFill>
            </a:endParaRPr>
          </a:p>
        </p:txBody>
      </p:sp>
      <p:sp>
        <p:nvSpPr>
          <p:cNvPr id="18438" name="TextBox 41"/>
          <p:cNvSpPr txBox="1">
            <a:spLocks noChangeArrowheads="1"/>
          </p:cNvSpPr>
          <p:nvPr/>
        </p:nvSpPr>
        <p:spPr bwMode="auto">
          <a:xfrm>
            <a:off x="26019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1600" i="1">
                <a:solidFill>
                  <a:srgbClr val="000000"/>
                </a:solidFill>
              </a:rPr>
              <a:t>World-Leading Research with Real-World Impact!</a:t>
            </a:r>
          </a:p>
        </p:txBody>
      </p:sp>
      <p:sp>
        <p:nvSpPr>
          <p:cNvPr id="18439" name="Title 1"/>
          <p:cNvSpPr>
            <a:spLocks/>
          </p:cNvSpPr>
          <p:nvPr/>
        </p:nvSpPr>
        <p:spPr bwMode="auto">
          <a:xfrm>
            <a:off x="2601913" y="1588"/>
            <a:ext cx="5197475" cy="6842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endParaRPr lang="en-US" sz="2400" dirty="0">
              <a:solidFill>
                <a:srgbClr val="131F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033337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/>
          </p:cNvSpPr>
          <p:nvPr>
            <p:ph idx="4294967295"/>
          </p:nvPr>
        </p:nvSpPr>
        <p:spPr>
          <a:xfrm>
            <a:off x="190500" y="1403184"/>
            <a:ext cx="9705975" cy="4102266"/>
          </a:xfrm>
        </p:spPr>
        <p:txBody>
          <a:bodyPr/>
          <a:lstStyle/>
          <a:p>
            <a:pPr marL="622300" indent="-514350">
              <a:buSzPct val="100000"/>
              <a:buFont typeface="Wingdings" pitchFamily="2" charset="2"/>
              <a:buChar char="Ø"/>
            </a:pPr>
            <a:r>
              <a:rPr lang="en-US" sz="3200" dirty="0" smtClean="0"/>
              <a:t>public </a:t>
            </a:r>
            <a:r>
              <a:rPr lang="en-US" sz="3200" dirty="0"/>
              <a:t>key runs </a:t>
            </a:r>
            <a:r>
              <a:rPr lang="en-US" sz="3200" dirty="0" smtClean="0"/>
              <a:t>1000 times slower than symmetric key</a:t>
            </a:r>
          </a:p>
          <a:p>
            <a:pPr lvl="1">
              <a:buSzPct val="100000"/>
              <a:buFont typeface="Wingdings" panose="05000000000000000000" pitchFamily="2" charset="2"/>
              <a:buChar char="v"/>
            </a:pPr>
            <a:r>
              <a:rPr lang="en-US" sz="2800" dirty="0" smtClean="0"/>
              <a:t> think </a:t>
            </a:r>
            <a:r>
              <a:rPr lang="en-US" sz="2800" dirty="0"/>
              <a:t>2g versus 4g on smartphone</a:t>
            </a:r>
          </a:p>
          <a:p>
            <a:pPr marL="622300" indent="-514350">
              <a:buSzPct val="100000"/>
              <a:buFont typeface="Wingdings" pitchFamily="2" charset="2"/>
              <a:buChar char="Ø"/>
            </a:pPr>
            <a:r>
              <a:rPr lang="en-US" sz="3200" dirty="0" smtClean="0"/>
              <a:t>This </a:t>
            </a:r>
            <a:r>
              <a:rPr lang="en-US" sz="3200" dirty="0"/>
              <a:t>large difference in speed is likely to </a:t>
            </a:r>
            <a:r>
              <a:rPr lang="en-US" sz="3200" dirty="0" smtClean="0"/>
              <a:t>remain</a:t>
            </a:r>
            <a:endParaRPr lang="en-US" sz="3200" dirty="0"/>
          </a:p>
          <a:p>
            <a:pPr lvl="1">
              <a:buSzPct val="100000"/>
              <a:buFont typeface="Wingdings" panose="05000000000000000000" pitchFamily="2" charset="2"/>
              <a:buChar char="v"/>
            </a:pPr>
            <a:r>
              <a:rPr lang="en-US" dirty="0" smtClean="0"/>
              <a:t> </a:t>
            </a:r>
            <a:r>
              <a:rPr lang="en-US" sz="2800" dirty="0" smtClean="0"/>
              <a:t>Maybe reduce to 100 times</a:t>
            </a:r>
          </a:p>
          <a:p>
            <a:pPr lvl="1">
              <a:buSzPct val="100000"/>
              <a:buFont typeface="Wingdings" panose="05000000000000000000" pitchFamily="2" charset="2"/>
              <a:buChar char="v"/>
            </a:pPr>
            <a:endParaRPr lang="en-US" sz="2800" dirty="0" smtClean="0"/>
          </a:p>
          <a:p>
            <a:pPr marL="622300" indent="-514350">
              <a:buSzPct val="100000"/>
              <a:buFont typeface="Wingdings" pitchFamily="2" charset="2"/>
              <a:buChar char="Ø"/>
            </a:pPr>
            <a:r>
              <a:rPr lang="en-US" sz="3200" dirty="0"/>
              <a:t>Use public keys to distribute </a:t>
            </a:r>
            <a:r>
              <a:rPr lang="en-US" sz="3200" dirty="0" smtClean="0"/>
              <a:t>symmetric keys, use symmetric keys to protect data</a:t>
            </a:r>
            <a:endParaRPr lang="en-US" sz="3200" dirty="0"/>
          </a:p>
          <a:p>
            <a:pPr marL="622300" indent="-514350">
              <a:buSzPct val="100000"/>
              <a:buFont typeface="Wingdings" pitchFamily="2" charset="2"/>
              <a:buChar char="Ø"/>
            </a:pPr>
            <a:endParaRPr lang="en-US" sz="3200" dirty="0" smtClean="0"/>
          </a:p>
          <a:p>
            <a:pPr marL="622300" indent="-514350">
              <a:buSzPct val="100000"/>
              <a:buFont typeface="Wingdings" pitchFamily="2" charset="2"/>
              <a:buChar char="Ø"/>
              <a:defRPr/>
            </a:pPr>
            <a:endParaRPr lang="en-US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622300" indent="-514350">
              <a:buSzPct val="100000"/>
              <a:buFont typeface="Wingdings" pitchFamily="2" charset="2"/>
              <a:buChar char="Ø"/>
              <a:defRPr/>
            </a:pPr>
            <a:endParaRPr lang="en-US" sz="32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1090612" lvl="1" indent="-514350">
              <a:buSzPct val="100000"/>
              <a:buFont typeface="Wingdings" pitchFamily="2" charset="2"/>
              <a:buChar char="Ø"/>
              <a:defRPr/>
            </a:pPr>
            <a:endParaRPr lang="en-US" sz="32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1090612" lvl="1" indent="-514350">
              <a:buSzPct val="100000"/>
              <a:buFont typeface="Wingdings" pitchFamily="2" charset="2"/>
              <a:buChar char="Ø"/>
              <a:defRPr/>
            </a:pPr>
            <a:endParaRPr lang="en-US" sz="32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1090612" lvl="1" indent="-514350">
              <a:buSzPct val="100000"/>
              <a:buFont typeface="Wingdings" pitchFamily="2" charset="2"/>
              <a:buChar char="Ø"/>
              <a:defRPr/>
            </a:pPr>
            <a:endParaRPr lang="en-US" sz="32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1090612" lvl="1" indent="-514350">
              <a:buSzPct val="100000"/>
              <a:buFont typeface="Wingdings" pitchFamily="2" charset="2"/>
              <a:buChar char="Ø"/>
              <a:defRPr/>
            </a:pPr>
            <a:endParaRPr lang="en-US" sz="32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1090612" lvl="1" indent="-514350">
              <a:buSzPct val="100000"/>
              <a:buFont typeface="Wingdings" pitchFamily="2" charset="2"/>
              <a:buChar char="Ø"/>
              <a:defRPr/>
            </a:pPr>
            <a:endParaRPr lang="en-US" sz="32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919162" lvl="1" indent="-342900">
              <a:buSzPct val="100000"/>
              <a:buFont typeface="Wingdings" pitchFamily="2" charset="2"/>
              <a:buChar char="Ø"/>
              <a:defRPr/>
            </a:pPr>
            <a:endParaRPr lang="en-US" sz="18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919162" lvl="1" indent="-342900">
              <a:buSzPct val="100000"/>
              <a:buFont typeface="Wingdings" pitchFamily="2" charset="2"/>
              <a:buChar char="Ø"/>
              <a:defRPr/>
            </a:pPr>
            <a:endParaRPr lang="en-US" sz="18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565150" indent="-457200">
              <a:buSzPct val="100000"/>
              <a:buFont typeface="Wingdings" pitchFamily="2" charset="2"/>
              <a:buChar char="Ø"/>
              <a:defRPr/>
            </a:pP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565150" indent="-457200">
              <a:buSzPct val="100000"/>
              <a:buFont typeface="Wingdings" pitchFamily="2" charset="2"/>
              <a:buChar char="Ø"/>
              <a:defRPr/>
            </a:pP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565150" indent="-457200">
              <a:buSzPct val="100000"/>
              <a:buFont typeface="Wingdings" pitchFamily="2" charset="2"/>
              <a:buChar char="Ø"/>
              <a:defRPr/>
            </a:pP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565150" indent="-457200">
              <a:buSzPct val="100000"/>
              <a:buFont typeface="Wingdings" pitchFamily="2" charset="2"/>
              <a:buChar char="Ø"/>
              <a:defRPr/>
            </a:pP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</p:txBody>
      </p:sp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C55B82BF-3B5A-457C-B93A-3BCFAEB56B4A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>
                <a:lnSpc>
                  <a:spcPct val="101000"/>
                </a:lnSpc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18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dirty="0"/>
              <a:t>World-Leadi</a:t>
            </a:r>
            <a:r>
              <a:rPr lang="en-US" sz="1600" i="1" dirty="0"/>
              <a:t>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3600" kern="0" dirty="0" smtClean="0">
                <a:solidFill>
                  <a:srgbClr val="131F49"/>
                </a:solidFill>
                <a:ea typeface="ＭＳ Ｐゴシック" charset="-128"/>
                <a:cs typeface="ＭＳ Ｐゴシック" charset="-128"/>
              </a:rPr>
              <a:t>Encryption Speed Revisited</a:t>
            </a:r>
            <a:endParaRPr lang="en-US" sz="3600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00228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/>
          </p:cNvSpPr>
          <p:nvPr>
            <p:ph idx="4294967295"/>
          </p:nvPr>
        </p:nvSpPr>
        <p:spPr>
          <a:xfrm>
            <a:off x="190500" y="1403184"/>
            <a:ext cx="9705975" cy="4102266"/>
          </a:xfrm>
        </p:spPr>
        <p:txBody>
          <a:bodyPr/>
          <a:lstStyle/>
          <a:p>
            <a:pPr marL="622300" indent="-514350">
              <a:buSzPct val="100000"/>
              <a:buFont typeface="Wingdings" pitchFamily="2" charset="2"/>
              <a:buChar char="Ø"/>
            </a:pPr>
            <a:r>
              <a:rPr lang="en-US" sz="3200" dirty="0" smtClean="0"/>
              <a:t>public </a:t>
            </a:r>
            <a:r>
              <a:rPr lang="en-US" sz="3200" dirty="0"/>
              <a:t>key runs </a:t>
            </a:r>
            <a:r>
              <a:rPr lang="en-US" sz="3200" dirty="0" smtClean="0"/>
              <a:t>1000 times slower than symmetric key</a:t>
            </a:r>
          </a:p>
          <a:p>
            <a:pPr lvl="1">
              <a:buSzPct val="100000"/>
              <a:buFont typeface="Wingdings" panose="05000000000000000000" pitchFamily="2" charset="2"/>
              <a:buChar char="v"/>
            </a:pPr>
            <a:r>
              <a:rPr lang="en-US" sz="2800" dirty="0" smtClean="0"/>
              <a:t> think </a:t>
            </a:r>
            <a:r>
              <a:rPr lang="en-US" sz="2800" dirty="0"/>
              <a:t>2g versus 4g on smartphone</a:t>
            </a:r>
          </a:p>
          <a:p>
            <a:pPr marL="622300" indent="-514350">
              <a:buSzPct val="100000"/>
              <a:buFont typeface="Wingdings" pitchFamily="2" charset="2"/>
              <a:buChar char="Ø"/>
            </a:pPr>
            <a:r>
              <a:rPr lang="en-US" sz="3200" dirty="0" smtClean="0"/>
              <a:t>This </a:t>
            </a:r>
            <a:r>
              <a:rPr lang="en-US" sz="3200" dirty="0"/>
              <a:t>large difference in speed is likely to </a:t>
            </a:r>
            <a:r>
              <a:rPr lang="en-US" sz="3200" dirty="0" smtClean="0"/>
              <a:t>remain</a:t>
            </a:r>
            <a:endParaRPr lang="en-US" sz="3200" dirty="0"/>
          </a:p>
          <a:p>
            <a:pPr lvl="1">
              <a:buSzPct val="100000"/>
              <a:buFont typeface="Wingdings" panose="05000000000000000000" pitchFamily="2" charset="2"/>
              <a:buChar char="v"/>
            </a:pPr>
            <a:r>
              <a:rPr lang="en-US" dirty="0" smtClean="0"/>
              <a:t> </a:t>
            </a:r>
            <a:r>
              <a:rPr lang="en-US" sz="2800" dirty="0" smtClean="0"/>
              <a:t>Maybe reduce to 100 times</a:t>
            </a:r>
          </a:p>
          <a:p>
            <a:pPr lvl="1">
              <a:buSzPct val="100000"/>
              <a:buFont typeface="Wingdings" panose="05000000000000000000" pitchFamily="2" charset="2"/>
              <a:buChar char="v"/>
            </a:pPr>
            <a:endParaRPr lang="en-US" sz="2800" dirty="0" smtClean="0"/>
          </a:p>
          <a:p>
            <a:pPr marL="622300" indent="-514350">
              <a:buSzPct val="100000"/>
              <a:buFont typeface="Wingdings" pitchFamily="2" charset="2"/>
              <a:buChar char="Ø"/>
            </a:pPr>
            <a:r>
              <a:rPr lang="en-US" sz="3200" dirty="0" smtClean="0"/>
              <a:t>Sign the message digest (or hash) not the message</a:t>
            </a:r>
            <a:endParaRPr lang="en-US" sz="2800" dirty="0"/>
          </a:p>
          <a:p>
            <a:pPr marL="1054100" lvl="1" indent="-514350">
              <a:buSzPct val="100000"/>
              <a:buFont typeface="Wingdings" pitchFamily="2" charset="2"/>
              <a:buChar char="Ø"/>
            </a:pPr>
            <a:endParaRPr lang="en-US" dirty="0"/>
          </a:p>
          <a:p>
            <a:pPr marL="622300" indent="-514350">
              <a:buSzPct val="100000"/>
              <a:buFont typeface="Wingdings" pitchFamily="2" charset="2"/>
              <a:buChar char="Ø"/>
            </a:pPr>
            <a:endParaRPr lang="en-US" sz="3200" dirty="0" smtClean="0"/>
          </a:p>
          <a:p>
            <a:pPr marL="622300" indent="-514350">
              <a:buSzPct val="100000"/>
              <a:buFont typeface="Wingdings" pitchFamily="2" charset="2"/>
              <a:buChar char="Ø"/>
              <a:defRPr/>
            </a:pPr>
            <a:endParaRPr lang="en-US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622300" indent="-514350">
              <a:buSzPct val="100000"/>
              <a:buFont typeface="Wingdings" pitchFamily="2" charset="2"/>
              <a:buChar char="Ø"/>
              <a:defRPr/>
            </a:pPr>
            <a:endParaRPr lang="en-US" sz="32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1090612" lvl="1" indent="-514350">
              <a:buSzPct val="100000"/>
              <a:buFont typeface="Wingdings" pitchFamily="2" charset="2"/>
              <a:buChar char="Ø"/>
              <a:defRPr/>
            </a:pPr>
            <a:endParaRPr lang="en-US" sz="32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1090612" lvl="1" indent="-514350">
              <a:buSzPct val="100000"/>
              <a:buFont typeface="Wingdings" pitchFamily="2" charset="2"/>
              <a:buChar char="Ø"/>
              <a:defRPr/>
            </a:pPr>
            <a:endParaRPr lang="en-US" sz="32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1090612" lvl="1" indent="-514350">
              <a:buSzPct val="100000"/>
              <a:buFont typeface="Wingdings" pitchFamily="2" charset="2"/>
              <a:buChar char="Ø"/>
              <a:defRPr/>
            </a:pPr>
            <a:endParaRPr lang="en-US" sz="32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1090612" lvl="1" indent="-514350">
              <a:buSzPct val="100000"/>
              <a:buFont typeface="Wingdings" pitchFamily="2" charset="2"/>
              <a:buChar char="Ø"/>
              <a:defRPr/>
            </a:pPr>
            <a:endParaRPr lang="en-US" sz="32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1090612" lvl="1" indent="-514350">
              <a:buSzPct val="100000"/>
              <a:buFont typeface="Wingdings" pitchFamily="2" charset="2"/>
              <a:buChar char="Ø"/>
              <a:defRPr/>
            </a:pPr>
            <a:endParaRPr lang="en-US" sz="32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919162" lvl="1" indent="-342900">
              <a:buSzPct val="100000"/>
              <a:buFont typeface="Wingdings" pitchFamily="2" charset="2"/>
              <a:buChar char="Ø"/>
              <a:defRPr/>
            </a:pPr>
            <a:endParaRPr lang="en-US" sz="18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919162" lvl="1" indent="-342900">
              <a:buSzPct val="100000"/>
              <a:buFont typeface="Wingdings" pitchFamily="2" charset="2"/>
              <a:buChar char="Ø"/>
              <a:defRPr/>
            </a:pPr>
            <a:endParaRPr lang="en-US" sz="18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565150" indent="-457200">
              <a:buSzPct val="100000"/>
              <a:buFont typeface="Wingdings" pitchFamily="2" charset="2"/>
              <a:buChar char="Ø"/>
              <a:defRPr/>
            </a:pP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565150" indent="-457200">
              <a:buSzPct val="100000"/>
              <a:buFont typeface="Wingdings" pitchFamily="2" charset="2"/>
              <a:buChar char="Ø"/>
              <a:defRPr/>
            </a:pP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565150" indent="-457200">
              <a:buSzPct val="100000"/>
              <a:buFont typeface="Wingdings" pitchFamily="2" charset="2"/>
              <a:buChar char="Ø"/>
              <a:defRPr/>
            </a:pP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565150" indent="-457200">
              <a:buSzPct val="100000"/>
              <a:buFont typeface="Wingdings" pitchFamily="2" charset="2"/>
              <a:buChar char="Ø"/>
              <a:defRPr/>
            </a:pP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</p:txBody>
      </p:sp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C55B82BF-3B5A-457C-B93A-3BCFAEB56B4A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>
                <a:lnSpc>
                  <a:spcPct val="101000"/>
                </a:lnSpc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19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dirty="0"/>
              <a:t>World-Leadi</a:t>
            </a:r>
            <a:r>
              <a:rPr lang="en-US" sz="1600" i="1" dirty="0"/>
              <a:t>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4000" kern="0" dirty="0" smtClean="0">
                <a:solidFill>
                  <a:srgbClr val="131F49"/>
                </a:solidFill>
                <a:ea typeface="ＭＳ Ｐゴシック" charset="-128"/>
                <a:cs typeface="ＭＳ Ｐゴシック" charset="-128"/>
              </a:rPr>
              <a:t>Digital Signature Speed</a:t>
            </a:r>
            <a:endParaRPr lang="en-US" sz="4000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42768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5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6AD3DE2-BC5C-4E6B-AED0-00F882A9EDD7}" type="slidenum">
              <a:rPr lang="en-GB" smtClean="0">
                <a:latin typeface="Arial" charset="0"/>
                <a:ea typeface="ＭＳ Ｐゴシック" pitchFamily="34" charset="-128"/>
              </a:rPr>
              <a:pPr/>
              <a:t>2</a:t>
            </a:fld>
            <a:endParaRPr lang="en-GB" dirty="0" smtClean="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18435" name="Text Box 1"/>
          <p:cNvSpPr txBox="1">
            <a:spLocks noChangeArrowheads="1"/>
          </p:cNvSpPr>
          <p:nvPr/>
        </p:nvSpPr>
        <p:spPr bwMode="auto">
          <a:xfrm>
            <a:off x="392113" y="1789113"/>
            <a:ext cx="9144000" cy="1828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5400" dirty="0" smtClean="0">
              <a:solidFill>
                <a:srgbClr val="000000"/>
              </a:solidFill>
            </a:endParaRP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5400" dirty="0" smtClean="0">
                <a:solidFill>
                  <a:srgbClr val="000000"/>
                </a:solidFill>
              </a:rPr>
              <a:t>Asymmetric Encryption</a:t>
            </a: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3200" dirty="0" smtClean="0">
              <a:solidFill>
                <a:srgbClr val="000000"/>
              </a:solidFill>
            </a:endParaRP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3200" dirty="0" smtClean="0">
              <a:solidFill>
                <a:srgbClr val="000000"/>
              </a:solidFill>
            </a:endParaRP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4000" dirty="0">
              <a:solidFill>
                <a:srgbClr val="000000"/>
              </a:solidFill>
            </a:endParaRP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4400" dirty="0">
                <a:solidFill>
                  <a:srgbClr val="000000"/>
                </a:solidFill>
              </a:rPr>
              <a:t> </a:t>
            </a:r>
            <a:endParaRPr lang="en-GB" sz="4400" dirty="0">
              <a:solidFill>
                <a:srgbClr val="000000"/>
              </a:solidFill>
            </a:endParaRPr>
          </a:p>
        </p:txBody>
      </p:sp>
      <p:sp>
        <p:nvSpPr>
          <p:cNvPr id="18436" name="Text Box 2"/>
          <p:cNvSpPr txBox="1">
            <a:spLocks noChangeArrowheads="1"/>
          </p:cNvSpPr>
          <p:nvPr/>
        </p:nvSpPr>
        <p:spPr bwMode="auto">
          <a:xfrm>
            <a:off x="5029200" y="6172200"/>
            <a:ext cx="1588" cy="346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8437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noFill/>
            <a:round/>
            <a:headEnd/>
            <a:tailEnd/>
          </a:ln>
        </p:spPr>
        <p:txBody>
          <a:bodyPr lIns="0" tIns="0" rIns="0" bIns="0"/>
          <a:lstStyle/>
          <a:p>
            <a:pPr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723900" algn="l"/>
                <a:tab pos="1447800" algn="l"/>
                <a:tab pos="2171700" algn="l"/>
              </a:tabLst>
            </a:pPr>
            <a:r>
              <a:rPr lang="en-US" sz="1400">
                <a:solidFill>
                  <a:srgbClr val="000000"/>
                </a:solidFill>
              </a:rPr>
              <a:t>© Ravi  Sandhu</a:t>
            </a:r>
            <a:endParaRPr lang="en-GB" sz="1400">
              <a:solidFill>
                <a:srgbClr val="000000"/>
              </a:solidFill>
            </a:endParaRPr>
          </a:p>
        </p:txBody>
      </p:sp>
      <p:sp>
        <p:nvSpPr>
          <p:cNvPr id="18438" name="TextBox 41"/>
          <p:cNvSpPr txBox="1">
            <a:spLocks noChangeArrowheads="1"/>
          </p:cNvSpPr>
          <p:nvPr/>
        </p:nvSpPr>
        <p:spPr bwMode="auto">
          <a:xfrm>
            <a:off x="26019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1600" i="1">
                <a:solidFill>
                  <a:srgbClr val="000000"/>
                </a:solidFill>
              </a:rPr>
              <a:t>World-Leading Research with Real-World Impact!</a:t>
            </a:r>
          </a:p>
        </p:txBody>
      </p:sp>
      <p:sp>
        <p:nvSpPr>
          <p:cNvPr id="18439" name="Title 1"/>
          <p:cNvSpPr>
            <a:spLocks/>
          </p:cNvSpPr>
          <p:nvPr/>
        </p:nvSpPr>
        <p:spPr bwMode="auto">
          <a:xfrm>
            <a:off x="2601913" y="1588"/>
            <a:ext cx="5197475" cy="6842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endParaRPr lang="en-US" sz="2400" dirty="0">
              <a:solidFill>
                <a:srgbClr val="131F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311879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C55B82BF-3B5A-457C-B93A-3BCFAEB56B4A}" type="slidenum">
              <a:rPr lang="en-GB" sz="1400">
                <a:solidFill>
                  <a:srgbClr val="000000"/>
                </a:solidFill>
                <a:ea typeface="ＭＳ Ｐゴシック" charset="-128"/>
              </a:rPr>
              <a:pPr algn="r">
                <a:lnSpc>
                  <a:spcPct val="101000"/>
                </a:lnSpc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20</a:t>
            </a:fld>
            <a:endParaRPr lang="en-GB" sz="1400" dirty="0">
              <a:solidFill>
                <a:srgbClr val="000000"/>
              </a:solidFill>
              <a:ea typeface="ＭＳ Ｐゴシック" charset="-128"/>
            </a:endParaRP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>
                <a:solidFill>
                  <a:srgbClr val="000000"/>
                </a:solidFill>
              </a:rPr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3200" kern="0" dirty="0" smtClean="0">
                <a:solidFill>
                  <a:srgbClr val="131F49"/>
                </a:solidFill>
                <a:ea typeface="ＭＳ Ｐゴシック" charset="-128"/>
                <a:cs typeface="ＭＳ Ｐゴシック" charset="-128"/>
              </a:rPr>
              <a:t>Message Digest (Hash)</a:t>
            </a:r>
            <a:endParaRPr lang="en-US" sz="3200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2" name="Rectangle 4"/>
          <p:cNvSpPr>
            <a:spLocks noChangeArrowheads="1"/>
          </p:cNvSpPr>
          <p:nvPr/>
        </p:nvSpPr>
        <p:spPr bwMode="auto">
          <a:xfrm>
            <a:off x="2426011" y="3427336"/>
            <a:ext cx="4891088" cy="746125"/>
          </a:xfrm>
          <a:prstGeom prst="rect">
            <a:avLst/>
          </a:prstGeom>
          <a:noFill/>
          <a:ln w="50800">
            <a:solidFill>
              <a:srgbClr val="063DE8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 anchor="ctr"/>
          <a:lstStyle>
            <a:lvl1pPr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47675"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895350"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344613"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249488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706688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163888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621088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US" b="1" dirty="0">
                <a:solidFill>
                  <a:schemeClr val="tx2"/>
                </a:solidFill>
                <a:latin typeface="Arial" panose="020B0604020202020204" pitchFamily="34" charset="0"/>
              </a:rPr>
              <a:t>message digest </a:t>
            </a:r>
            <a:r>
              <a:rPr lang="en-US" altLang="en-US" b="1" dirty="0" smtClean="0">
                <a:solidFill>
                  <a:schemeClr val="tx2"/>
                </a:solidFill>
                <a:latin typeface="Arial" panose="020B0604020202020204" pitchFamily="34" charset="0"/>
              </a:rPr>
              <a:t>algorithm</a:t>
            </a:r>
          </a:p>
          <a:p>
            <a:pPr algn="ctr">
              <a:lnSpc>
                <a:spcPct val="90000"/>
              </a:lnSpc>
            </a:pPr>
            <a:r>
              <a:rPr lang="en-US" altLang="en-US" b="1" dirty="0">
                <a:solidFill>
                  <a:schemeClr val="tx2"/>
                </a:solidFill>
                <a:latin typeface="Arial" panose="020B0604020202020204" pitchFamily="34" charset="0"/>
              </a:rPr>
              <a:t>H</a:t>
            </a:r>
          </a:p>
        </p:txBody>
      </p:sp>
      <p:sp>
        <p:nvSpPr>
          <p:cNvPr id="23" name="Oval 5"/>
          <p:cNvSpPr>
            <a:spLocks noChangeArrowheads="1"/>
          </p:cNvSpPr>
          <p:nvPr/>
        </p:nvSpPr>
        <p:spPr bwMode="auto">
          <a:xfrm>
            <a:off x="1108386" y="1311198"/>
            <a:ext cx="7524750" cy="1243013"/>
          </a:xfrm>
          <a:prstGeom prst="ellipse">
            <a:avLst/>
          </a:prstGeom>
          <a:noFill/>
          <a:ln w="50800">
            <a:solidFill>
              <a:srgbClr val="063DE8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 anchor="ctr"/>
          <a:lstStyle>
            <a:lvl1pPr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47675"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895350"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344613"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249488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706688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163888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621088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US" b="1" dirty="0">
                <a:solidFill>
                  <a:schemeClr val="tx2"/>
                </a:solidFill>
                <a:latin typeface="Arial" panose="020B0604020202020204" pitchFamily="34" charset="0"/>
              </a:rPr>
              <a:t>original message</a:t>
            </a:r>
          </a:p>
          <a:p>
            <a:pPr algn="ctr">
              <a:lnSpc>
                <a:spcPct val="90000"/>
              </a:lnSpc>
            </a:pPr>
            <a:r>
              <a:rPr lang="en-US" altLang="en-US" b="1" dirty="0">
                <a:solidFill>
                  <a:schemeClr val="tx2"/>
                </a:solidFill>
                <a:latin typeface="Arial" panose="020B0604020202020204" pitchFamily="34" charset="0"/>
              </a:rPr>
              <a:t>no practical limit to </a:t>
            </a:r>
            <a:r>
              <a:rPr lang="en-US" altLang="en-US" b="1" dirty="0" smtClean="0">
                <a:solidFill>
                  <a:schemeClr val="tx2"/>
                </a:solidFill>
                <a:latin typeface="Arial" panose="020B0604020202020204" pitchFamily="34" charset="0"/>
              </a:rPr>
              <a:t>size</a:t>
            </a:r>
          </a:p>
          <a:p>
            <a:pPr algn="ctr">
              <a:lnSpc>
                <a:spcPct val="90000"/>
              </a:lnSpc>
            </a:pPr>
            <a:r>
              <a:rPr lang="en-US" altLang="en-US" b="1" dirty="0">
                <a:solidFill>
                  <a:schemeClr val="tx2"/>
                </a:solidFill>
                <a:latin typeface="Arial" panose="020B0604020202020204" pitchFamily="34" charset="0"/>
              </a:rPr>
              <a:t>M</a:t>
            </a:r>
          </a:p>
        </p:txBody>
      </p:sp>
      <p:sp>
        <p:nvSpPr>
          <p:cNvPr id="24" name="Oval 6"/>
          <p:cNvSpPr>
            <a:spLocks noChangeArrowheads="1"/>
          </p:cNvSpPr>
          <p:nvPr/>
        </p:nvSpPr>
        <p:spPr bwMode="auto">
          <a:xfrm>
            <a:off x="3340411" y="4995785"/>
            <a:ext cx="3060700" cy="1486487"/>
          </a:xfrm>
          <a:prstGeom prst="ellipse">
            <a:avLst/>
          </a:prstGeom>
          <a:noFill/>
          <a:ln w="50800">
            <a:solidFill>
              <a:srgbClr val="063DE8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 anchor="ctr"/>
          <a:lstStyle>
            <a:lvl1pPr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47675"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895350"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344613"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249488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706688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163888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621088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US" b="1" dirty="0">
                <a:solidFill>
                  <a:schemeClr val="tx2"/>
                </a:solidFill>
                <a:latin typeface="Arial" panose="020B0604020202020204" pitchFamily="34" charset="0"/>
              </a:rPr>
              <a:t>message digest</a:t>
            </a:r>
          </a:p>
          <a:p>
            <a:pPr algn="ctr">
              <a:lnSpc>
                <a:spcPct val="90000"/>
              </a:lnSpc>
            </a:pPr>
            <a:r>
              <a:rPr lang="en-US" altLang="en-US" b="1" dirty="0" smtClean="0">
                <a:solidFill>
                  <a:schemeClr val="tx2"/>
                </a:solidFill>
                <a:latin typeface="Arial" panose="020B0604020202020204" pitchFamily="34" charset="0"/>
              </a:rPr>
              <a:t>256 bit</a:t>
            </a:r>
          </a:p>
          <a:p>
            <a:pPr algn="ctr">
              <a:lnSpc>
                <a:spcPct val="90000"/>
              </a:lnSpc>
            </a:pPr>
            <a:r>
              <a:rPr lang="en-US" altLang="en-US" b="1" dirty="0">
                <a:solidFill>
                  <a:schemeClr val="tx2"/>
                </a:solidFill>
                <a:latin typeface="Arial" panose="020B0604020202020204" pitchFamily="34" charset="0"/>
              </a:rPr>
              <a:t>m</a:t>
            </a:r>
          </a:p>
        </p:txBody>
      </p:sp>
      <p:sp>
        <p:nvSpPr>
          <p:cNvPr id="25" name="Line 7"/>
          <p:cNvSpPr>
            <a:spLocks noChangeShapeType="1"/>
          </p:cNvSpPr>
          <p:nvPr/>
        </p:nvSpPr>
        <p:spPr bwMode="auto">
          <a:xfrm>
            <a:off x="4870761" y="2608186"/>
            <a:ext cx="0" cy="792163"/>
          </a:xfrm>
          <a:prstGeom prst="line">
            <a:avLst/>
          </a:prstGeom>
          <a:noFill/>
          <a:ln w="50800">
            <a:solidFill>
              <a:srgbClr val="063DE8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Line 8"/>
          <p:cNvSpPr>
            <a:spLocks noChangeShapeType="1"/>
          </p:cNvSpPr>
          <p:nvPr/>
        </p:nvSpPr>
        <p:spPr bwMode="auto">
          <a:xfrm>
            <a:off x="4870761" y="4225848"/>
            <a:ext cx="0" cy="717550"/>
          </a:xfrm>
          <a:prstGeom prst="line">
            <a:avLst/>
          </a:prstGeom>
          <a:noFill/>
          <a:ln w="50800">
            <a:solidFill>
              <a:srgbClr val="063DE8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" name="Line 9"/>
          <p:cNvSpPr>
            <a:spLocks noChangeShapeType="1"/>
          </p:cNvSpPr>
          <p:nvPr/>
        </p:nvSpPr>
        <p:spPr bwMode="auto">
          <a:xfrm>
            <a:off x="865499" y="1870598"/>
            <a:ext cx="0" cy="3554412"/>
          </a:xfrm>
          <a:prstGeom prst="line">
            <a:avLst/>
          </a:prstGeom>
          <a:noFill/>
          <a:ln w="50800">
            <a:solidFill>
              <a:srgbClr val="063DE8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" name="Rectangle 10"/>
          <p:cNvSpPr>
            <a:spLocks noChangeArrowheads="1"/>
          </p:cNvSpPr>
          <p:nvPr/>
        </p:nvSpPr>
        <p:spPr bwMode="auto">
          <a:xfrm>
            <a:off x="424174" y="5525023"/>
            <a:ext cx="873125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b="1" dirty="0">
                <a:solidFill>
                  <a:schemeClr val="tx2"/>
                </a:solidFill>
                <a:latin typeface="Arial" panose="020B0604020202020204" pitchFamily="34" charset="0"/>
              </a:rPr>
              <a:t>easy</a:t>
            </a:r>
          </a:p>
        </p:txBody>
      </p:sp>
      <p:sp>
        <p:nvSpPr>
          <p:cNvPr id="42" name="Line 11"/>
          <p:cNvSpPr>
            <a:spLocks noChangeShapeType="1"/>
          </p:cNvSpPr>
          <p:nvPr/>
        </p:nvSpPr>
        <p:spPr bwMode="auto">
          <a:xfrm>
            <a:off x="8942699" y="1870598"/>
            <a:ext cx="0" cy="3554412"/>
          </a:xfrm>
          <a:prstGeom prst="line">
            <a:avLst/>
          </a:prstGeom>
          <a:noFill/>
          <a:ln w="50800">
            <a:solidFill>
              <a:srgbClr val="063DE8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" name="Rectangle 12"/>
          <p:cNvSpPr>
            <a:spLocks noChangeArrowheads="1"/>
          </p:cNvSpPr>
          <p:nvPr/>
        </p:nvSpPr>
        <p:spPr bwMode="auto">
          <a:xfrm>
            <a:off x="8501374" y="5525023"/>
            <a:ext cx="854075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b="1">
                <a:solidFill>
                  <a:schemeClr val="tx2"/>
                </a:solidFill>
                <a:latin typeface="Arial" panose="020B0604020202020204" pitchFamily="34" charset="0"/>
              </a:rPr>
              <a:t>hard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34984" y="6138245"/>
            <a:ext cx="10374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en-US" b="1" dirty="0"/>
              <a:t>m=H(M)</a:t>
            </a:r>
            <a:endParaRPr lang="en-US" b="1" dirty="0"/>
          </a:p>
        </p:txBody>
      </p:sp>
      <p:sp>
        <p:nvSpPr>
          <p:cNvPr id="45" name="TextBox 44"/>
          <p:cNvSpPr txBox="1"/>
          <p:nvPr/>
        </p:nvSpPr>
        <p:spPr>
          <a:xfrm>
            <a:off x="8365902" y="1121988"/>
            <a:ext cx="11737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en-US" b="1" dirty="0" smtClean="0"/>
              <a:t>M=H</a:t>
            </a:r>
            <a:r>
              <a:rPr lang="en-US" altLang="en-US" b="1" baseline="30000" dirty="0" smtClean="0"/>
              <a:t>-1</a:t>
            </a:r>
            <a:r>
              <a:rPr lang="en-US" altLang="en-US" b="1" dirty="0" smtClean="0"/>
              <a:t>(m)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888210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/>
          </p:cNvSpPr>
          <p:nvPr>
            <p:ph idx="4294967295"/>
          </p:nvPr>
        </p:nvSpPr>
        <p:spPr>
          <a:xfrm>
            <a:off x="190500" y="1403184"/>
            <a:ext cx="9705975" cy="4102266"/>
          </a:xfrm>
        </p:spPr>
        <p:txBody>
          <a:bodyPr/>
          <a:lstStyle/>
          <a:p>
            <a:pPr marL="622300" indent="-514350">
              <a:buSzPct val="100000"/>
              <a:buFont typeface="Wingdings" pitchFamily="2" charset="2"/>
              <a:buChar char="Ø"/>
            </a:pPr>
            <a:r>
              <a:rPr lang="en-US" sz="3200" dirty="0"/>
              <a:t>weak hash function</a:t>
            </a:r>
          </a:p>
          <a:p>
            <a:pPr marL="1054100" lvl="1" indent="-514350">
              <a:buSzPct val="100000"/>
              <a:buFont typeface="Wingdings" panose="05000000000000000000" pitchFamily="2" charset="2"/>
              <a:buChar char="v"/>
            </a:pPr>
            <a:r>
              <a:rPr lang="en-US" sz="2800" dirty="0"/>
              <a:t>difficult to find M' such that H(M')=H(M)</a:t>
            </a:r>
          </a:p>
          <a:p>
            <a:pPr marL="622300" indent="-514350">
              <a:buSzPct val="100000"/>
              <a:buFont typeface="Wingdings" pitchFamily="2" charset="2"/>
              <a:buChar char="Ø"/>
            </a:pPr>
            <a:r>
              <a:rPr lang="en-US" sz="3200" dirty="0"/>
              <a:t>given M, m=H(M) try messages at random to find M’ with H(M’)=m</a:t>
            </a:r>
          </a:p>
          <a:p>
            <a:pPr marL="1054100" lvl="1" indent="-514350">
              <a:buSzPct val="100000"/>
              <a:buFont typeface="Wingdings" panose="05000000000000000000" pitchFamily="2" charset="2"/>
              <a:buChar char="v"/>
            </a:pPr>
            <a:r>
              <a:rPr lang="en-US" sz="2800" dirty="0"/>
              <a:t>2</a:t>
            </a:r>
            <a:r>
              <a:rPr lang="en-US" sz="2800" baseline="30000" dirty="0"/>
              <a:t>k</a:t>
            </a:r>
            <a:r>
              <a:rPr lang="en-US" sz="2800" dirty="0"/>
              <a:t> trials on average, </a:t>
            </a:r>
            <a:r>
              <a:rPr lang="en-US" sz="2800" dirty="0" smtClean="0"/>
              <a:t>k=128 </a:t>
            </a:r>
            <a:r>
              <a:rPr lang="en-US" sz="2800" dirty="0"/>
              <a:t>to be safe</a:t>
            </a:r>
          </a:p>
          <a:p>
            <a:pPr marL="1054100" lvl="1" indent="-514350">
              <a:buSzPct val="100000"/>
              <a:buFont typeface="Wingdings" pitchFamily="2" charset="2"/>
              <a:buChar char="Ø"/>
            </a:pPr>
            <a:endParaRPr lang="en-US" dirty="0"/>
          </a:p>
          <a:p>
            <a:pPr marL="622300" indent="-514350">
              <a:buSzPct val="100000"/>
              <a:buFont typeface="Wingdings" pitchFamily="2" charset="2"/>
              <a:buChar char="Ø"/>
            </a:pPr>
            <a:endParaRPr lang="en-US" sz="3200" dirty="0" smtClean="0"/>
          </a:p>
          <a:p>
            <a:pPr marL="622300" indent="-514350">
              <a:buSzPct val="100000"/>
              <a:buFont typeface="Wingdings" pitchFamily="2" charset="2"/>
              <a:buChar char="Ø"/>
              <a:defRPr/>
            </a:pPr>
            <a:endParaRPr lang="en-US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622300" indent="-514350">
              <a:buSzPct val="100000"/>
              <a:buFont typeface="Wingdings" pitchFamily="2" charset="2"/>
              <a:buChar char="Ø"/>
              <a:defRPr/>
            </a:pPr>
            <a:endParaRPr lang="en-US" sz="32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1090612" lvl="1" indent="-514350">
              <a:buSzPct val="100000"/>
              <a:buFont typeface="Wingdings" pitchFamily="2" charset="2"/>
              <a:buChar char="Ø"/>
              <a:defRPr/>
            </a:pPr>
            <a:endParaRPr lang="en-US" sz="32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1090612" lvl="1" indent="-514350">
              <a:buSzPct val="100000"/>
              <a:buFont typeface="Wingdings" pitchFamily="2" charset="2"/>
              <a:buChar char="Ø"/>
              <a:defRPr/>
            </a:pPr>
            <a:endParaRPr lang="en-US" sz="32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1090612" lvl="1" indent="-514350">
              <a:buSzPct val="100000"/>
              <a:buFont typeface="Wingdings" pitchFamily="2" charset="2"/>
              <a:buChar char="Ø"/>
              <a:defRPr/>
            </a:pPr>
            <a:endParaRPr lang="en-US" sz="32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1090612" lvl="1" indent="-514350">
              <a:buSzPct val="100000"/>
              <a:buFont typeface="Wingdings" pitchFamily="2" charset="2"/>
              <a:buChar char="Ø"/>
              <a:defRPr/>
            </a:pPr>
            <a:endParaRPr lang="en-US" sz="32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1090612" lvl="1" indent="-514350">
              <a:buSzPct val="100000"/>
              <a:buFont typeface="Wingdings" pitchFamily="2" charset="2"/>
              <a:buChar char="Ø"/>
              <a:defRPr/>
            </a:pPr>
            <a:endParaRPr lang="en-US" sz="32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919162" lvl="1" indent="-342900">
              <a:buSzPct val="100000"/>
              <a:buFont typeface="Wingdings" pitchFamily="2" charset="2"/>
              <a:buChar char="Ø"/>
              <a:defRPr/>
            </a:pPr>
            <a:endParaRPr lang="en-US" sz="18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919162" lvl="1" indent="-342900">
              <a:buSzPct val="100000"/>
              <a:buFont typeface="Wingdings" pitchFamily="2" charset="2"/>
              <a:buChar char="Ø"/>
              <a:defRPr/>
            </a:pPr>
            <a:endParaRPr lang="en-US" sz="18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565150" indent="-457200">
              <a:buSzPct val="100000"/>
              <a:buFont typeface="Wingdings" pitchFamily="2" charset="2"/>
              <a:buChar char="Ø"/>
              <a:defRPr/>
            </a:pP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565150" indent="-457200">
              <a:buSzPct val="100000"/>
              <a:buFont typeface="Wingdings" pitchFamily="2" charset="2"/>
              <a:buChar char="Ø"/>
              <a:defRPr/>
            </a:pP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565150" indent="-457200">
              <a:buSzPct val="100000"/>
              <a:buFont typeface="Wingdings" pitchFamily="2" charset="2"/>
              <a:buChar char="Ø"/>
              <a:defRPr/>
            </a:pP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565150" indent="-457200">
              <a:buSzPct val="100000"/>
              <a:buFont typeface="Wingdings" pitchFamily="2" charset="2"/>
              <a:buChar char="Ø"/>
              <a:defRPr/>
            </a:pP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</p:txBody>
      </p:sp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C55B82BF-3B5A-457C-B93A-3BCFAEB56B4A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>
                <a:lnSpc>
                  <a:spcPct val="101000"/>
                </a:lnSpc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21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dirty="0"/>
              <a:t>World-Leadi</a:t>
            </a:r>
            <a:r>
              <a:rPr lang="en-US" sz="1600" i="1" dirty="0"/>
              <a:t>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4000" kern="0" dirty="0" smtClean="0">
                <a:solidFill>
                  <a:srgbClr val="131F49"/>
                </a:solidFill>
                <a:ea typeface="ＭＳ Ｐゴシック" charset="-128"/>
                <a:cs typeface="ＭＳ Ｐゴシック" charset="-128"/>
              </a:rPr>
              <a:t>Desired Characteristics</a:t>
            </a:r>
            <a:endParaRPr lang="en-US" sz="4000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03013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/>
          </p:cNvSpPr>
          <p:nvPr>
            <p:ph idx="4294967295"/>
          </p:nvPr>
        </p:nvSpPr>
        <p:spPr>
          <a:xfrm>
            <a:off x="190500" y="1403184"/>
            <a:ext cx="9705975" cy="4102266"/>
          </a:xfrm>
        </p:spPr>
        <p:txBody>
          <a:bodyPr/>
          <a:lstStyle/>
          <a:p>
            <a:pPr marL="622300" indent="-514350">
              <a:buSzPct val="100000"/>
              <a:buFont typeface="Wingdings" pitchFamily="2" charset="2"/>
              <a:buChar char="Ø"/>
            </a:pPr>
            <a:r>
              <a:rPr lang="en-US" sz="3200" dirty="0"/>
              <a:t>strong hash function</a:t>
            </a:r>
          </a:p>
          <a:p>
            <a:pPr marL="1054100" lvl="1" indent="-514350">
              <a:buSzPct val="100000"/>
              <a:buFont typeface="Wingdings" panose="05000000000000000000" pitchFamily="2" charset="2"/>
              <a:buChar char="v"/>
            </a:pPr>
            <a:r>
              <a:rPr lang="en-US" sz="2800" dirty="0"/>
              <a:t>difficult to find any two M and M' such that H(M')=H(M)</a:t>
            </a:r>
          </a:p>
          <a:p>
            <a:pPr marL="622300" indent="-514350">
              <a:buSzPct val="100000"/>
              <a:buFont typeface="Wingdings" pitchFamily="2" charset="2"/>
              <a:buChar char="Ø"/>
            </a:pPr>
            <a:r>
              <a:rPr lang="en-US" sz="3200" dirty="0"/>
              <a:t>try pairs of messages at random to find M and M’ such that H(M’)=H(M)</a:t>
            </a:r>
          </a:p>
          <a:p>
            <a:pPr marL="1054100" lvl="1" indent="-514350">
              <a:buSzPct val="100000"/>
              <a:buFont typeface="Wingdings" panose="05000000000000000000" pitchFamily="2" charset="2"/>
              <a:buChar char="v"/>
            </a:pPr>
            <a:r>
              <a:rPr lang="en-US" sz="2800" dirty="0"/>
              <a:t>2</a:t>
            </a:r>
            <a:r>
              <a:rPr lang="en-US" sz="2800" baseline="30000" dirty="0"/>
              <a:t>k/2</a:t>
            </a:r>
            <a:r>
              <a:rPr lang="en-US" sz="2800" dirty="0"/>
              <a:t> trials on average, </a:t>
            </a:r>
            <a:r>
              <a:rPr lang="en-US" sz="2800" dirty="0" smtClean="0"/>
              <a:t>k=256 </a:t>
            </a:r>
            <a:r>
              <a:rPr lang="en-US" sz="2800" dirty="0"/>
              <a:t>to be safe</a:t>
            </a:r>
          </a:p>
          <a:p>
            <a:pPr marL="539750" lvl="1" indent="0">
              <a:buSzPct val="100000"/>
              <a:buNone/>
            </a:pPr>
            <a:endParaRPr lang="en-US" dirty="0"/>
          </a:p>
          <a:p>
            <a:pPr marL="622300" indent="-514350">
              <a:buSzPct val="100000"/>
              <a:buFont typeface="Wingdings" pitchFamily="2" charset="2"/>
              <a:buChar char="Ø"/>
            </a:pPr>
            <a:endParaRPr lang="en-US" sz="3200" dirty="0" smtClean="0"/>
          </a:p>
          <a:p>
            <a:pPr marL="622300" indent="-514350">
              <a:buSzPct val="100000"/>
              <a:buFont typeface="Wingdings" pitchFamily="2" charset="2"/>
              <a:buChar char="Ø"/>
              <a:defRPr/>
            </a:pPr>
            <a:endParaRPr lang="en-US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622300" indent="-514350">
              <a:buSzPct val="100000"/>
              <a:buFont typeface="Wingdings" pitchFamily="2" charset="2"/>
              <a:buChar char="Ø"/>
              <a:defRPr/>
            </a:pPr>
            <a:endParaRPr lang="en-US" sz="32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1090612" lvl="1" indent="-514350">
              <a:buSzPct val="100000"/>
              <a:buFont typeface="Wingdings" pitchFamily="2" charset="2"/>
              <a:buChar char="Ø"/>
              <a:defRPr/>
            </a:pPr>
            <a:endParaRPr lang="en-US" sz="32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1090612" lvl="1" indent="-514350">
              <a:buSzPct val="100000"/>
              <a:buFont typeface="Wingdings" pitchFamily="2" charset="2"/>
              <a:buChar char="Ø"/>
              <a:defRPr/>
            </a:pPr>
            <a:endParaRPr lang="en-US" sz="32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1090612" lvl="1" indent="-514350">
              <a:buSzPct val="100000"/>
              <a:buFont typeface="Wingdings" pitchFamily="2" charset="2"/>
              <a:buChar char="Ø"/>
              <a:defRPr/>
            </a:pPr>
            <a:endParaRPr lang="en-US" sz="32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1090612" lvl="1" indent="-514350">
              <a:buSzPct val="100000"/>
              <a:buFont typeface="Wingdings" pitchFamily="2" charset="2"/>
              <a:buChar char="Ø"/>
              <a:defRPr/>
            </a:pPr>
            <a:endParaRPr lang="en-US" sz="32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1090612" lvl="1" indent="-514350">
              <a:buSzPct val="100000"/>
              <a:buFont typeface="Wingdings" pitchFamily="2" charset="2"/>
              <a:buChar char="Ø"/>
              <a:defRPr/>
            </a:pPr>
            <a:endParaRPr lang="en-US" sz="32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919162" lvl="1" indent="-342900">
              <a:buSzPct val="100000"/>
              <a:buFont typeface="Wingdings" pitchFamily="2" charset="2"/>
              <a:buChar char="Ø"/>
              <a:defRPr/>
            </a:pPr>
            <a:endParaRPr lang="en-US" sz="18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919162" lvl="1" indent="-342900">
              <a:buSzPct val="100000"/>
              <a:buFont typeface="Wingdings" pitchFamily="2" charset="2"/>
              <a:buChar char="Ø"/>
              <a:defRPr/>
            </a:pPr>
            <a:endParaRPr lang="en-US" sz="18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565150" indent="-457200">
              <a:buSzPct val="100000"/>
              <a:buFont typeface="Wingdings" pitchFamily="2" charset="2"/>
              <a:buChar char="Ø"/>
              <a:defRPr/>
            </a:pP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565150" indent="-457200">
              <a:buSzPct val="100000"/>
              <a:buFont typeface="Wingdings" pitchFamily="2" charset="2"/>
              <a:buChar char="Ø"/>
              <a:defRPr/>
            </a:pP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565150" indent="-457200">
              <a:buSzPct val="100000"/>
              <a:buFont typeface="Wingdings" pitchFamily="2" charset="2"/>
              <a:buChar char="Ø"/>
              <a:defRPr/>
            </a:pP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565150" indent="-457200">
              <a:buSzPct val="100000"/>
              <a:buFont typeface="Wingdings" pitchFamily="2" charset="2"/>
              <a:buChar char="Ø"/>
              <a:defRPr/>
            </a:pP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</p:txBody>
      </p:sp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C55B82BF-3B5A-457C-B93A-3BCFAEB56B4A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>
                <a:lnSpc>
                  <a:spcPct val="101000"/>
                </a:lnSpc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22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dirty="0"/>
              <a:t>World-Leadi</a:t>
            </a:r>
            <a:r>
              <a:rPr lang="en-US" sz="1600" i="1" dirty="0"/>
              <a:t>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4000" kern="0" dirty="0" smtClean="0">
                <a:solidFill>
                  <a:srgbClr val="131F49"/>
                </a:solidFill>
                <a:ea typeface="ＭＳ Ｐゴシック" charset="-128"/>
                <a:cs typeface="ＭＳ Ｐゴシック" charset="-128"/>
              </a:rPr>
              <a:t>Desired Characteristics</a:t>
            </a:r>
            <a:endParaRPr lang="en-US" sz="4000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645241" y="4707031"/>
            <a:ext cx="2281474" cy="400110"/>
          </a:xfrm>
          <a:prstGeom prst="rect">
            <a:avLst/>
          </a:prstGeom>
          <a:noFill/>
          <a:ln w="254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</a:rPr>
              <a:t>Birthday paradox</a:t>
            </a:r>
          </a:p>
        </p:txBody>
      </p:sp>
    </p:spTree>
    <p:extLst>
      <p:ext uri="{BB962C8B-B14F-4D97-AF65-F5344CB8AC3E}">
        <p14:creationId xmlns:p14="http://schemas.microsoft.com/office/powerpoint/2010/main" val="3881998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C55B82BF-3B5A-457C-B93A-3BCFAEB56B4A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>
                <a:lnSpc>
                  <a:spcPct val="101000"/>
                </a:lnSpc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23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3200" kern="0" dirty="0">
                <a:solidFill>
                  <a:srgbClr val="131F49"/>
                </a:solidFill>
                <a:ea typeface="ＭＳ Ｐゴシック" charset="-128"/>
                <a:cs typeface="ＭＳ Ｐゴシック" charset="-128"/>
              </a:rPr>
              <a:t>Message Authentication Code</a:t>
            </a:r>
          </a:p>
        </p:txBody>
      </p:sp>
      <p:sp>
        <p:nvSpPr>
          <p:cNvPr id="8" name="Line 3"/>
          <p:cNvSpPr>
            <a:spLocks noChangeShapeType="1"/>
          </p:cNvSpPr>
          <p:nvPr/>
        </p:nvSpPr>
        <p:spPr bwMode="auto">
          <a:xfrm>
            <a:off x="4981575" y="700088"/>
            <a:ext cx="0" cy="131445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Line 4"/>
          <p:cNvSpPr>
            <a:spLocks noChangeShapeType="1"/>
          </p:cNvSpPr>
          <p:nvPr/>
        </p:nvSpPr>
        <p:spPr bwMode="auto">
          <a:xfrm>
            <a:off x="2487613" y="2027238"/>
            <a:ext cx="5013325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Line 5"/>
          <p:cNvSpPr>
            <a:spLocks noChangeShapeType="1"/>
          </p:cNvSpPr>
          <p:nvPr/>
        </p:nvSpPr>
        <p:spPr bwMode="auto">
          <a:xfrm>
            <a:off x="2501900" y="2017713"/>
            <a:ext cx="0" cy="269875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11" name="Line 6"/>
          <p:cNvSpPr>
            <a:spLocks noChangeShapeType="1"/>
          </p:cNvSpPr>
          <p:nvPr/>
        </p:nvSpPr>
        <p:spPr bwMode="auto">
          <a:xfrm>
            <a:off x="7513638" y="2008188"/>
            <a:ext cx="0" cy="269875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Rectangle 7"/>
          <p:cNvSpPr>
            <a:spLocks noChangeArrowheads="1"/>
          </p:cNvSpPr>
          <p:nvPr/>
        </p:nvSpPr>
        <p:spPr bwMode="auto">
          <a:xfrm>
            <a:off x="337108" y="2682875"/>
            <a:ext cx="4318489" cy="246093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1912" tIns="25400" rIns="61912" bIns="25400">
            <a:spAutoFit/>
          </a:bodyPr>
          <a:lstStyle/>
          <a:p>
            <a:pPr algn="ctr" defTabSz="895350">
              <a:lnSpc>
                <a:spcPct val="87000"/>
              </a:lnSpc>
            </a:pPr>
            <a:r>
              <a:rPr lang="en-US" b="1" dirty="0" smtClean="0">
                <a:solidFill>
                  <a:schemeClr val="tx2"/>
                </a:solidFill>
                <a:latin typeface="Arial" charset="0"/>
              </a:rPr>
              <a:t>Symmetric Encryption</a:t>
            </a:r>
          </a:p>
          <a:p>
            <a:pPr algn="ctr" defTabSz="895350">
              <a:lnSpc>
                <a:spcPct val="87000"/>
              </a:lnSpc>
            </a:pPr>
            <a:r>
              <a:rPr lang="en-US" b="1" dirty="0" smtClean="0">
                <a:solidFill>
                  <a:schemeClr val="tx2"/>
                </a:solidFill>
              </a:rPr>
              <a:t>Based</a:t>
            </a:r>
          </a:p>
          <a:p>
            <a:pPr algn="ctr" defTabSz="895350">
              <a:lnSpc>
                <a:spcPct val="87000"/>
              </a:lnSpc>
            </a:pPr>
            <a:endParaRPr lang="en-US" b="1" dirty="0">
              <a:solidFill>
                <a:schemeClr val="tx2"/>
              </a:solidFill>
              <a:latin typeface="Arial" charset="0"/>
            </a:endParaRPr>
          </a:p>
          <a:p>
            <a:pPr algn="ctr" defTabSz="895350">
              <a:lnSpc>
                <a:spcPct val="87000"/>
              </a:lnSpc>
            </a:pPr>
            <a:r>
              <a:rPr lang="en-US" b="1" dirty="0" smtClean="0">
                <a:solidFill>
                  <a:schemeClr val="tx2"/>
                </a:solidFill>
              </a:rPr>
              <a:t>CBC-MAC</a:t>
            </a:r>
          </a:p>
          <a:p>
            <a:pPr algn="ctr" defTabSz="895350">
              <a:lnSpc>
                <a:spcPct val="87000"/>
              </a:lnSpc>
            </a:pPr>
            <a:endParaRPr lang="en-US" b="1" dirty="0">
              <a:solidFill>
                <a:schemeClr val="tx2"/>
              </a:solidFill>
              <a:latin typeface="Arial" charset="0"/>
            </a:endParaRPr>
          </a:p>
          <a:p>
            <a:pPr algn="ctr" defTabSz="895350">
              <a:lnSpc>
                <a:spcPct val="87000"/>
              </a:lnSpc>
            </a:pPr>
            <a:r>
              <a:rPr lang="en-US" b="1" dirty="0" smtClean="0">
                <a:solidFill>
                  <a:schemeClr val="tx2"/>
                </a:solidFill>
              </a:rPr>
              <a:t>MAC has same size as</a:t>
            </a:r>
          </a:p>
          <a:p>
            <a:pPr algn="ctr" defTabSz="895350">
              <a:lnSpc>
                <a:spcPct val="87000"/>
              </a:lnSpc>
            </a:pPr>
            <a:r>
              <a:rPr lang="en-US" b="1" dirty="0">
                <a:solidFill>
                  <a:schemeClr val="tx2"/>
                </a:solidFill>
              </a:rPr>
              <a:t>b</a:t>
            </a:r>
            <a:r>
              <a:rPr lang="en-US" b="1" dirty="0" smtClean="0">
                <a:solidFill>
                  <a:schemeClr val="tx2"/>
                </a:solidFill>
              </a:rPr>
              <a:t>lock size of underlying cryptosystem</a:t>
            </a:r>
          </a:p>
          <a:p>
            <a:pPr algn="ctr" defTabSz="895350">
              <a:lnSpc>
                <a:spcPct val="87000"/>
              </a:lnSpc>
            </a:pPr>
            <a:endParaRPr lang="en-US" b="1" dirty="0">
              <a:solidFill>
                <a:schemeClr val="tx2"/>
              </a:solidFill>
            </a:endParaRPr>
          </a:p>
          <a:p>
            <a:pPr algn="ctr" defTabSz="895350">
              <a:lnSpc>
                <a:spcPct val="87000"/>
              </a:lnSpc>
            </a:pPr>
            <a:r>
              <a:rPr lang="en-US" b="1" dirty="0" smtClean="0">
                <a:solidFill>
                  <a:schemeClr val="tx2"/>
                </a:solidFill>
              </a:rPr>
              <a:t>CCM mode</a:t>
            </a:r>
          </a:p>
          <a:p>
            <a:pPr algn="ctr" defTabSz="895350">
              <a:lnSpc>
                <a:spcPct val="87000"/>
              </a:lnSpc>
            </a:pPr>
            <a:r>
              <a:rPr lang="en-US" b="1" dirty="0" smtClean="0">
                <a:solidFill>
                  <a:schemeClr val="tx2"/>
                </a:solidFill>
              </a:rPr>
              <a:t>Provides confidentiality and integrity </a:t>
            </a:r>
            <a:endParaRPr lang="en-US" b="1" dirty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13" name="Rectangle 8"/>
          <p:cNvSpPr>
            <a:spLocks noChangeArrowheads="1"/>
          </p:cNvSpPr>
          <p:nvPr/>
        </p:nvSpPr>
        <p:spPr bwMode="auto">
          <a:xfrm>
            <a:off x="6050812" y="2682875"/>
            <a:ext cx="2946318" cy="270189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1912" tIns="25400" rIns="61912" bIns="25400">
            <a:spAutoFit/>
          </a:bodyPr>
          <a:lstStyle/>
          <a:p>
            <a:pPr algn="ctr" defTabSz="895350">
              <a:lnSpc>
                <a:spcPct val="87000"/>
              </a:lnSpc>
            </a:pPr>
            <a:r>
              <a:rPr lang="en-US" b="1" dirty="0" smtClean="0">
                <a:solidFill>
                  <a:schemeClr val="tx2"/>
                </a:solidFill>
                <a:latin typeface="Arial" charset="0"/>
              </a:rPr>
              <a:t>Message-Digest</a:t>
            </a:r>
          </a:p>
          <a:p>
            <a:pPr algn="ctr" defTabSz="895350">
              <a:lnSpc>
                <a:spcPct val="87000"/>
              </a:lnSpc>
            </a:pPr>
            <a:r>
              <a:rPr lang="en-US" b="1" dirty="0" smtClean="0">
                <a:solidFill>
                  <a:schemeClr val="tx2"/>
                </a:solidFill>
              </a:rPr>
              <a:t>Based</a:t>
            </a:r>
          </a:p>
          <a:p>
            <a:pPr algn="ctr" defTabSz="895350">
              <a:lnSpc>
                <a:spcPct val="87000"/>
              </a:lnSpc>
            </a:pPr>
            <a:endParaRPr lang="en-US" b="1" dirty="0">
              <a:solidFill>
                <a:schemeClr val="tx2"/>
              </a:solidFill>
              <a:latin typeface="Arial" charset="0"/>
            </a:endParaRPr>
          </a:p>
          <a:p>
            <a:pPr algn="ctr" defTabSz="895350">
              <a:lnSpc>
                <a:spcPct val="87000"/>
              </a:lnSpc>
            </a:pPr>
            <a:r>
              <a:rPr lang="en-US" b="1" dirty="0" smtClean="0">
                <a:solidFill>
                  <a:schemeClr val="tx2"/>
                </a:solidFill>
              </a:rPr>
              <a:t>HMAC</a:t>
            </a:r>
          </a:p>
          <a:p>
            <a:pPr algn="ctr" defTabSz="895350">
              <a:lnSpc>
                <a:spcPct val="87000"/>
              </a:lnSpc>
            </a:pPr>
            <a:endParaRPr lang="en-US" b="1" dirty="0" smtClean="0">
              <a:solidFill>
                <a:schemeClr val="tx2"/>
              </a:solidFill>
            </a:endParaRPr>
          </a:p>
          <a:p>
            <a:pPr algn="ctr" defTabSz="895350">
              <a:lnSpc>
                <a:spcPct val="87000"/>
              </a:lnSpc>
            </a:pPr>
            <a:r>
              <a:rPr lang="en-US" b="1" dirty="0" smtClean="0">
                <a:solidFill>
                  <a:schemeClr val="tx2"/>
                </a:solidFill>
                <a:latin typeface="Arial" charset="0"/>
              </a:rPr>
              <a:t>Hash the message </a:t>
            </a:r>
          </a:p>
          <a:p>
            <a:pPr algn="ctr" defTabSz="895350">
              <a:lnSpc>
                <a:spcPct val="87000"/>
              </a:lnSpc>
            </a:pPr>
            <a:r>
              <a:rPr lang="en-US" b="1" dirty="0" smtClean="0">
                <a:solidFill>
                  <a:schemeClr val="tx2"/>
                </a:solidFill>
                <a:latin typeface="Arial" charset="0"/>
              </a:rPr>
              <a:t>and a symmetric key</a:t>
            </a:r>
          </a:p>
          <a:p>
            <a:pPr algn="ctr" defTabSz="895350">
              <a:lnSpc>
                <a:spcPct val="87000"/>
              </a:lnSpc>
            </a:pPr>
            <a:endParaRPr lang="en-US" b="1" dirty="0" smtClean="0">
              <a:solidFill>
                <a:schemeClr val="tx2"/>
              </a:solidFill>
              <a:latin typeface="Arial" charset="0"/>
            </a:endParaRPr>
          </a:p>
          <a:p>
            <a:pPr algn="ctr" defTabSz="895350">
              <a:lnSpc>
                <a:spcPct val="87000"/>
              </a:lnSpc>
            </a:pPr>
            <a:r>
              <a:rPr lang="en-US" b="1" dirty="0" smtClean="0">
                <a:solidFill>
                  <a:schemeClr val="tx2"/>
                </a:solidFill>
              </a:rPr>
              <a:t>MAC has same size as </a:t>
            </a:r>
          </a:p>
          <a:p>
            <a:pPr algn="ctr" defTabSz="895350">
              <a:lnSpc>
                <a:spcPct val="87000"/>
              </a:lnSpc>
            </a:pPr>
            <a:r>
              <a:rPr lang="en-US" b="1" dirty="0" smtClean="0">
                <a:solidFill>
                  <a:schemeClr val="tx2"/>
                </a:solidFill>
              </a:rPr>
              <a:t>underlying hash function </a:t>
            </a:r>
          </a:p>
          <a:p>
            <a:pPr algn="ctr" defTabSz="895350">
              <a:lnSpc>
                <a:spcPct val="87000"/>
              </a:lnSpc>
            </a:pPr>
            <a:r>
              <a:rPr lang="en-US" b="1" dirty="0" smtClean="0">
                <a:solidFill>
                  <a:schemeClr val="tx2"/>
                </a:solidFill>
              </a:rPr>
              <a:t>or can truncate</a:t>
            </a:r>
            <a:endParaRPr lang="en-US" b="1" dirty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895112" y="5871057"/>
            <a:ext cx="3206735" cy="584775"/>
          </a:xfrm>
          <a:prstGeom prst="rect">
            <a:avLst/>
          </a:prstGeom>
          <a:noFill/>
          <a:ln w="254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FF0000"/>
                </a:solidFill>
              </a:rPr>
              <a:t>Revisiting after discussing message digests</a:t>
            </a:r>
          </a:p>
        </p:txBody>
      </p:sp>
    </p:spTree>
    <p:extLst>
      <p:ext uri="{BB962C8B-B14F-4D97-AF65-F5344CB8AC3E}">
        <p14:creationId xmlns:p14="http://schemas.microsoft.com/office/powerpoint/2010/main" val="4075080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5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6AD3DE2-BC5C-4E6B-AED0-00F882A9EDD7}" type="slidenum">
              <a:rPr lang="en-GB" smtClean="0">
                <a:latin typeface="Arial" charset="0"/>
                <a:ea typeface="ＭＳ Ｐゴシック" pitchFamily="34" charset="-128"/>
              </a:rPr>
              <a:pPr/>
              <a:t>24</a:t>
            </a:fld>
            <a:endParaRPr lang="en-GB" dirty="0" smtClean="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18435" name="Text Box 1"/>
          <p:cNvSpPr txBox="1">
            <a:spLocks noChangeArrowheads="1"/>
          </p:cNvSpPr>
          <p:nvPr/>
        </p:nvSpPr>
        <p:spPr bwMode="auto">
          <a:xfrm>
            <a:off x="392113" y="1789113"/>
            <a:ext cx="9144000" cy="1828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5400" dirty="0" smtClean="0">
              <a:solidFill>
                <a:srgbClr val="000000"/>
              </a:solidFill>
            </a:endParaRP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5400" dirty="0" smtClean="0">
                <a:solidFill>
                  <a:srgbClr val="000000"/>
                </a:solidFill>
              </a:rPr>
              <a:t>Asymmetric Key Exchange</a:t>
            </a: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3200" dirty="0" smtClean="0">
              <a:solidFill>
                <a:srgbClr val="000000"/>
              </a:solidFill>
            </a:endParaRP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3200" dirty="0" smtClean="0">
              <a:solidFill>
                <a:srgbClr val="000000"/>
              </a:solidFill>
            </a:endParaRP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4000" dirty="0">
              <a:solidFill>
                <a:srgbClr val="000000"/>
              </a:solidFill>
            </a:endParaRP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4400" dirty="0">
                <a:solidFill>
                  <a:srgbClr val="000000"/>
                </a:solidFill>
              </a:rPr>
              <a:t> </a:t>
            </a:r>
            <a:endParaRPr lang="en-GB" sz="4400" dirty="0">
              <a:solidFill>
                <a:srgbClr val="000000"/>
              </a:solidFill>
            </a:endParaRPr>
          </a:p>
        </p:txBody>
      </p:sp>
      <p:sp>
        <p:nvSpPr>
          <p:cNvPr id="18436" name="Text Box 2"/>
          <p:cNvSpPr txBox="1">
            <a:spLocks noChangeArrowheads="1"/>
          </p:cNvSpPr>
          <p:nvPr/>
        </p:nvSpPr>
        <p:spPr bwMode="auto">
          <a:xfrm>
            <a:off x="5029200" y="6172200"/>
            <a:ext cx="1588" cy="346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8437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noFill/>
            <a:round/>
            <a:headEnd/>
            <a:tailEnd/>
          </a:ln>
        </p:spPr>
        <p:txBody>
          <a:bodyPr lIns="0" tIns="0" rIns="0" bIns="0"/>
          <a:lstStyle/>
          <a:p>
            <a:pPr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723900" algn="l"/>
                <a:tab pos="1447800" algn="l"/>
                <a:tab pos="2171700" algn="l"/>
              </a:tabLst>
            </a:pPr>
            <a:r>
              <a:rPr lang="en-US" sz="1400">
                <a:solidFill>
                  <a:srgbClr val="000000"/>
                </a:solidFill>
              </a:rPr>
              <a:t>© Ravi  Sandhu</a:t>
            </a:r>
            <a:endParaRPr lang="en-GB" sz="1400">
              <a:solidFill>
                <a:srgbClr val="000000"/>
              </a:solidFill>
            </a:endParaRPr>
          </a:p>
        </p:txBody>
      </p:sp>
      <p:sp>
        <p:nvSpPr>
          <p:cNvPr id="18438" name="TextBox 41"/>
          <p:cNvSpPr txBox="1">
            <a:spLocks noChangeArrowheads="1"/>
          </p:cNvSpPr>
          <p:nvPr/>
        </p:nvSpPr>
        <p:spPr bwMode="auto">
          <a:xfrm>
            <a:off x="26019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1600" i="1">
                <a:solidFill>
                  <a:srgbClr val="000000"/>
                </a:solidFill>
              </a:rPr>
              <a:t>World-Leading Research with Real-World Impact!</a:t>
            </a:r>
          </a:p>
        </p:txBody>
      </p:sp>
      <p:sp>
        <p:nvSpPr>
          <p:cNvPr id="18439" name="Title 1"/>
          <p:cNvSpPr>
            <a:spLocks/>
          </p:cNvSpPr>
          <p:nvPr/>
        </p:nvSpPr>
        <p:spPr bwMode="auto">
          <a:xfrm>
            <a:off x="2601913" y="1588"/>
            <a:ext cx="5197475" cy="6842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endParaRPr lang="en-US" sz="2400" dirty="0">
              <a:solidFill>
                <a:srgbClr val="131F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16041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C55B82BF-3B5A-457C-B93A-3BCFAEB56B4A}" type="slidenum">
              <a:rPr lang="en-GB" sz="1400">
                <a:solidFill>
                  <a:srgbClr val="000000"/>
                </a:solidFill>
                <a:ea typeface="ＭＳ Ｐゴシック" charset="-128"/>
              </a:rPr>
              <a:pPr algn="r">
                <a:lnSpc>
                  <a:spcPct val="101000"/>
                </a:lnSpc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25</a:t>
            </a:fld>
            <a:endParaRPr lang="en-GB" sz="1400" dirty="0">
              <a:solidFill>
                <a:srgbClr val="000000"/>
              </a:solidFill>
              <a:ea typeface="ＭＳ Ｐゴシック" charset="-128"/>
            </a:endParaRP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>
                <a:solidFill>
                  <a:srgbClr val="000000"/>
                </a:solidFill>
              </a:rPr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3200" kern="0" dirty="0" err="1" smtClean="0">
                <a:solidFill>
                  <a:srgbClr val="131F49"/>
                </a:solidFill>
                <a:ea typeface="ＭＳ Ｐゴシック" charset="-128"/>
                <a:cs typeface="ＭＳ Ｐゴシック" charset="-128"/>
              </a:rPr>
              <a:t>Diffie</a:t>
            </a:r>
            <a:r>
              <a:rPr lang="en-US" sz="3200" kern="0" dirty="0" smtClean="0">
                <a:solidFill>
                  <a:srgbClr val="131F49"/>
                </a:solidFill>
                <a:ea typeface="ＭＳ Ｐゴシック" charset="-128"/>
                <a:cs typeface="ＭＳ Ｐゴシック" charset="-128"/>
              </a:rPr>
              <a:t>-Hellman Key Agreement</a:t>
            </a:r>
            <a:endParaRPr lang="en-US" sz="3200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2" name="Rectangle 3"/>
          <p:cNvSpPr>
            <a:spLocks noChangeArrowheads="1"/>
          </p:cNvSpPr>
          <p:nvPr/>
        </p:nvSpPr>
        <p:spPr bwMode="auto">
          <a:xfrm>
            <a:off x="1858304" y="1679720"/>
            <a:ext cx="561050" cy="70224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50800">
            <a:solidFill>
              <a:srgbClr val="006B61"/>
            </a:solidFill>
            <a:miter lim="800000"/>
            <a:headEnd/>
            <a:tailEnd/>
          </a:ln>
          <a:effectLst>
            <a:outerShdw dist="107763" dir="2700000" algn="ctr" rotWithShape="0">
              <a:srgbClr val="C0C0C0"/>
            </a:outerShdw>
          </a:effectLst>
        </p:spPr>
        <p:txBody>
          <a:bodyPr wrap="none" lIns="61912" tIns="25400" rIns="61912" bIns="25400">
            <a:spAutoFit/>
          </a:bodyPr>
          <a:lstStyle/>
          <a:p>
            <a:pPr defTabSz="895350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en-US" sz="4700" b="1" kern="0" dirty="0">
                <a:solidFill>
                  <a:srgbClr val="006B61"/>
                </a:solidFill>
                <a:latin typeface="Arial" panose="020B0604020202020204" pitchFamily="34" charset="0"/>
                <a:ea typeface="+mn-ea"/>
              </a:rPr>
              <a:t>A</a:t>
            </a:r>
          </a:p>
        </p:txBody>
      </p:sp>
      <p:sp>
        <p:nvSpPr>
          <p:cNvPr id="23" name="Rectangle 4"/>
          <p:cNvSpPr>
            <a:spLocks noChangeArrowheads="1"/>
          </p:cNvSpPr>
          <p:nvPr/>
        </p:nvSpPr>
        <p:spPr bwMode="auto">
          <a:xfrm>
            <a:off x="7801904" y="1679720"/>
            <a:ext cx="606425" cy="74612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50800">
            <a:solidFill>
              <a:srgbClr val="006B61"/>
            </a:solidFill>
            <a:miter lim="800000"/>
            <a:headEnd/>
            <a:tailEnd/>
          </a:ln>
          <a:effectLst>
            <a:outerShdw dist="107763" dir="2700000" algn="ctr" rotWithShape="0">
              <a:srgbClr val="C0C0C0"/>
            </a:outerShdw>
          </a:effectLst>
        </p:spPr>
        <p:txBody>
          <a:bodyPr wrap="none" lIns="61912" tIns="25400" rIns="61912" bIns="25400">
            <a:spAutoFit/>
          </a:bodyPr>
          <a:lstStyle>
            <a:lvl1pPr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47675"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895350"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344613"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249488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706688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163888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621088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defTabSz="89535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700" b="1" i="0" u="none" strike="noStrike" kern="0" cap="none" spc="0" normalizeH="0" baseline="0" noProof="0" smtClean="0">
                <a:ln>
                  <a:noFill/>
                </a:ln>
                <a:solidFill>
                  <a:srgbClr val="006B6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</a:rPr>
              <a:t>B</a:t>
            </a:r>
          </a:p>
        </p:txBody>
      </p:sp>
      <p:sp>
        <p:nvSpPr>
          <p:cNvPr id="24" name="Rectangle 5"/>
          <p:cNvSpPr>
            <a:spLocks noChangeArrowheads="1"/>
          </p:cNvSpPr>
          <p:nvPr/>
        </p:nvSpPr>
        <p:spPr bwMode="auto">
          <a:xfrm>
            <a:off x="2661579" y="1357457"/>
            <a:ext cx="2100262" cy="892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defTabSz="914400" eaLnBrk="0" hangingPunct="0">
              <a:spcBef>
                <a:spcPct val="20000"/>
              </a:spcBef>
            </a:pPr>
            <a:r>
              <a:rPr lang="en-US" altLang="en-US" sz="2400" b="1" smtClean="0">
                <a:solidFill>
                  <a:srgbClr val="006B61"/>
                </a:solidFill>
                <a:latin typeface="Arial" panose="020B0604020202020204" pitchFamily="34" charset="0"/>
                <a:ea typeface="+mn-ea"/>
              </a:rPr>
              <a:t>y</a:t>
            </a:r>
            <a:r>
              <a:rPr lang="en-US" altLang="en-US" sz="2400" b="1" baseline="-25000" smtClean="0">
                <a:solidFill>
                  <a:srgbClr val="006B61"/>
                </a:solidFill>
                <a:latin typeface="Arial" panose="020B0604020202020204" pitchFamily="34" charset="0"/>
                <a:ea typeface="+mn-ea"/>
              </a:rPr>
              <a:t>A</a:t>
            </a:r>
            <a:r>
              <a:rPr lang="en-US" altLang="en-US" sz="2400" b="1" smtClean="0">
                <a:solidFill>
                  <a:srgbClr val="006B61"/>
                </a:solidFill>
                <a:latin typeface="Arial" panose="020B0604020202020204" pitchFamily="34" charset="0"/>
                <a:ea typeface="+mn-ea"/>
              </a:rPr>
              <a:t>=a</a:t>
            </a:r>
            <a:r>
              <a:rPr lang="en-US" altLang="en-US" sz="2400" b="1" baseline="30000" smtClean="0">
                <a:solidFill>
                  <a:srgbClr val="006B61"/>
                </a:solidFill>
                <a:latin typeface="Arial" panose="020B0604020202020204" pitchFamily="34" charset="0"/>
                <a:ea typeface="+mn-ea"/>
              </a:rPr>
              <a:t>x</a:t>
            </a:r>
            <a:r>
              <a:rPr lang="en-US" altLang="en-US" sz="2400" b="1" baseline="10000" smtClean="0">
                <a:solidFill>
                  <a:srgbClr val="006B61"/>
                </a:solidFill>
                <a:latin typeface="Arial" panose="020B0604020202020204" pitchFamily="34" charset="0"/>
                <a:ea typeface="+mn-ea"/>
              </a:rPr>
              <a:t>A</a:t>
            </a:r>
            <a:r>
              <a:rPr lang="en-US" altLang="en-US" sz="2400" b="1" smtClean="0">
                <a:solidFill>
                  <a:srgbClr val="006B61"/>
                </a:solidFill>
                <a:latin typeface="Arial" panose="020B0604020202020204" pitchFamily="34" charset="0"/>
                <a:ea typeface="+mn-ea"/>
              </a:rPr>
              <a:t> mod p</a:t>
            </a:r>
          </a:p>
          <a:p>
            <a:pPr algn="ctr" defTabSz="914400" eaLnBrk="0" hangingPunct="0">
              <a:spcBef>
                <a:spcPct val="20000"/>
              </a:spcBef>
            </a:pPr>
            <a:r>
              <a:rPr lang="en-US" altLang="en-US" sz="2400" b="1" smtClean="0">
                <a:solidFill>
                  <a:srgbClr val="006B61"/>
                </a:solidFill>
                <a:latin typeface="Arial" panose="020B0604020202020204" pitchFamily="34" charset="0"/>
                <a:ea typeface="+mn-ea"/>
              </a:rPr>
              <a:t>public key</a:t>
            </a:r>
          </a:p>
        </p:txBody>
      </p:sp>
      <p:sp>
        <p:nvSpPr>
          <p:cNvPr id="25" name="Rectangle 6"/>
          <p:cNvSpPr>
            <a:spLocks noChangeArrowheads="1"/>
          </p:cNvSpPr>
          <p:nvPr/>
        </p:nvSpPr>
        <p:spPr bwMode="auto">
          <a:xfrm>
            <a:off x="1315379" y="2881457"/>
            <a:ext cx="1774825" cy="819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defTabSz="914400" eaLnBrk="0" hangingPunct="0"/>
            <a:r>
              <a:rPr lang="en-US" altLang="en-US" sz="2400" b="1" smtClean="0">
                <a:solidFill>
                  <a:srgbClr val="006B61"/>
                </a:solidFill>
                <a:latin typeface="Arial" panose="020B0604020202020204" pitchFamily="34" charset="0"/>
                <a:ea typeface="+mn-ea"/>
              </a:rPr>
              <a:t>private key</a:t>
            </a:r>
          </a:p>
          <a:p>
            <a:pPr algn="ctr" defTabSz="914400" eaLnBrk="0" hangingPunct="0"/>
            <a:r>
              <a:rPr lang="en-US" altLang="en-US" sz="2400" b="1" smtClean="0">
                <a:solidFill>
                  <a:srgbClr val="006B61"/>
                </a:solidFill>
                <a:latin typeface="Arial" panose="020B0604020202020204" pitchFamily="34" charset="0"/>
                <a:ea typeface="+mn-ea"/>
              </a:rPr>
              <a:t>x</a:t>
            </a:r>
            <a:r>
              <a:rPr lang="en-US" altLang="en-US" sz="2400" b="1" baseline="-25000" smtClean="0">
                <a:solidFill>
                  <a:srgbClr val="006B61"/>
                </a:solidFill>
                <a:latin typeface="Arial" panose="020B0604020202020204" pitchFamily="34" charset="0"/>
                <a:ea typeface="+mn-ea"/>
              </a:rPr>
              <a:t>A</a:t>
            </a:r>
          </a:p>
        </p:txBody>
      </p:sp>
      <p:sp>
        <p:nvSpPr>
          <p:cNvPr id="26" name="Rectangle 7"/>
          <p:cNvSpPr>
            <a:spLocks noChangeArrowheads="1"/>
          </p:cNvSpPr>
          <p:nvPr/>
        </p:nvSpPr>
        <p:spPr bwMode="auto">
          <a:xfrm>
            <a:off x="7258979" y="2881457"/>
            <a:ext cx="1774825" cy="819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defTabSz="914400" eaLnBrk="0" hangingPunct="0"/>
            <a:r>
              <a:rPr lang="en-US" altLang="en-US" sz="2400" b="1" smtClean="0">
                <a:solidFill>
                  <a:srgbClr val="006B61"/>
                </a:solidFill>
                <a:latin typeface="Arial" panose="020B0604020202020204" pitchFamily="34" charset="0"/>
                <a:ea typeface="+mn-ea"/>
              </a:rPr>
              <a:t>private key</a:t>
            </a:r>
          </a:p>
          <a:p>
            <a:pPr algn="ctr" defTabSz="914400" eaLnBrk="0" hangingPunct="0"/>
            <a:r>
              <a:rPr lang="en-US" altLang="en-US" sz="2400" b="1" smtClean="0">
                <a:solidFill>
                  <a:srgbClr val="006B61"/>
                </a:solidFill>
                <a:latin typeface="Arial" panose="020B0604020202020204" pitchFamily="34" charset="0"/>
                <a:ea typeface="+mn-ea"/>
              </a:rPr>
              <a:t>x</a:t>
            </a:r>
            <a:r>
              <a:rPr lang="en-US" altLang="en-US" sz="2400" b="1" baseline="-25000" smtClean="0">
                <a:solidFill>
                  <a:srgbClr val="006B61"/>
                </a:solidFill>
                <a:latin typeface="Arial" panose="020B0604020202020204" pitchFamily="34" charset="0"/>
                <a:ea typeface="+mn-ea"/>
              </a:rPr>
              <a:t>B</a:t>
            </a:r>
          </a:p>
        </p:txBody>
      </p:sp>
      <p:sp>
        <p:nvSpPr>
          <p:cNvPr id="40" name="Rectangle 8"/>
          <p:cNvSpPr>
            <a:spLocks noChangeArrowheads="1"/>
          </p:cNvSpPr>
          <p:nvPr/>
        </p:nvSpPr>
        <p:spPr bwMode="auto">
          <a:xfrm>
            <a:off x="5469866" y="1357457"/>
            <a:ext cx="2100263" cy="892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defTabSz="914400" eaLnBrk="0" hangingPunct="0">
              <a:spcBef>
                <a:spcPct val="20000"/>
              </a:spcBef>
            </a:pPr>
            <a:r>
              <a:rPr lang="en-US" altLang="en-US" sz="2400" b="1" smtClean="0">
                <a:solidFill>
                  <a:srgbClr val="006B61"/>
                </a:solidFill>
                <a:latin typeface="Arial" panose="020B0604020202020204" pitchFamily="34" charset="0"/>
                <a:ea typeface="+mn-ea"/>
              </a:rPr>
              <a:t>y</a:t>
            </a:r>
            <a:r>
              <a:rPr lang="en-US" altLang="en-US" sz="2400" b="1" baseline="-25000" smtClean="0">
                <a:solidFill>
                  <a:srgbClr val="006B61"/>
                </a:solidFill>
                <a:latin typeface="Arial" panose="020B0604020202020204" pitchFamily="34" charset="0"/>
                <a:ea typeface="+mn-ea"/>
              </a:rPr>
              <a:t>B</a:t>
            </a:r>
            <a:r>
              <a:rPr lang="en-US" altLang="en-US" sz="2400" b="1" smtClean="0">
                <a:solidFill>
                  <a:srgbClr val="006B61"/>
                </a:solidFill>
                <a:latin typeface="Arial" panose="020B0604020202020204" pitchFamily="34" charset="0"/>
                <a:ea typeface="+mn-ea"/>
              </a:rPr>
              <a:t>=a</a:t>
            </a:r>
            <a:r>
              <a:rPr lang="en-US" altLang="en-US" sz="2400" b="1" baseline="30000" smtClean="0">
                <a:solidFill>
                  <a:srgbClr val="006B61"/>
                </a:solidFill>
                <a:latin typeface="Arial" panose="020B0604020202020204" pitchFamily="34" charset="0"/>
                <a:ea typeface="+mn-ea"/>
              </a:rPr>
              <a:t>x</a:t>
            </a:r>
            <a:r>
              <a:rPr lang="en-US" altLang="en-US" sz="2400" b="1" baseline="10000" smtClean="0">
                <a:solidFill>
                  <a:srgbClr val="006B61"/>
                </a:solidFill>
                <a:latin typeface="Arial" panose="020B0604020202020204" pitchFamily="34" charset="0"/>
                <a:ea typeface="+mn-ea"/>
              </a:rPr>
              <a:t>B</a:t>
            </a:r>
            <a:r>
              <a:rPr lang="en-US" altLang="en-US" sz="2400" b="1" smtClean="0">
                <a:solidFill>
                  <a:srgbClr val="006B61"/>
                </a:solidFill>
                <a:latin typeface="Arial" panose="020B0604020202020204" pitchFamily="34" charset="0"/>
                <a:ea typeface="+mn-ea"/>
              </a:rPr>
              <a:t> mod p</a:t>
            </a:r>
          </a:p>
          <a:p>
            <a:pPr algn="ctr" defTabSz="914400" eaLnBrk="0" hangingPunct="0">
              <a:spcBef>
                <a:spcPct val="20000"/>
              </a:spcBef>
            </a:pPr>
            <a:r>
              <a:rPr lang="en-US" altLang="en-US" sz="2400" b="1" smtClean="0">
                <a:solidFill>
                  <a:srgbClr val="006B61"/>
                </a:solidFill>
                <a:latin typeface="Arial" panose="020B0604020202020204" pitchFamily="34" charset="0"/>
                <a:ea typeface="+mn-ea"/>
              </a:rPr>
              <a:t>public key</a:t>
            </a:r>
          </a:p>
        </p:txBody>
      </p:sp>
      <p:sp>
        <p:nvSpPr>
          <p:cNvPr id="41" name="Rectangle 9"/>
          <p:cNvSpPr>
            <a:spLocks noChangeArrowheads="1"/>
          </p:cNvSpPr>
          <p:nvPr/>
        </p:nvSpPr>
        <p:spPr bwMode="auto">
          <a:xfrm>
            <a:off x="962954" y="3933970"/>
            <a:ext cx="8310562" cy="576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defTabSz="914400" eaLnBrk="0" hangingPunct="0">
              <a:spcBef>
                <a:spcPct val="20000"/>
              </a:spcBef>
            </a:pPr>
            <a:r>
              <a:rPr lang="en-US" altLang="en-US" sz="3200" b="1" smtClean="0">
                <a:solidFill>
                  <a:srgbClr val="006B61"/>
                </a:solidFill>
                <a:latin typeface="Arial" panose="020B0604020202020204" pitchFamily="34" charset="0"/>
                <a:ea typeface="+mn-ea"/>
              </a:rPr>
              <a:t>k = y</a:t>
            </a:r>
            <a:r>
              <a:rPr lang="en-US" altLang="en-US" sz="3200" b="1" baseline="-25000" smtClean="0">
                <a:solidFill>
                  <a:srgbClr val="006B61"/>
                </a:solidFill>
                <a:latin typeface="Arial" panose="020B0604020202020204" pitchFamily="34" charset="0"/>
                <a:ea typeface="+mn-ea"/>
              </a:rPr>
              <a:t>B</a:t>
            </a:r>
            <a:r>
              <a:rPr lang="en-US" altLang="en-US" sz="3200" b="1" baseline="30000" smtClean="0">
                <a:solidFill>
                  <a:srgbClr val="006B61"/>
                </a:solidFill>
                <a:latin typeface="Arial" panose="020B0604020202020204" pitchFamily="34" charset="0"/>
                <a:ea typeface="+mn-ea"/>
              </a:rPr>
              <a:t>x</a:t>
            </a:r>
            <a:r>
              <a:rPr lang="en-US" altLang="en-US" sz="3200" b="1" baseline="10000" smtClean="0">
                <a:solidFill>
                  <a:srgbClr val="006B61"/>
                </a:solidFill>
                <a:latin typeface="Arial" panose="020B0604020202020204" pitchFamily="34" charset="0"/>
                <a:ea typeface="+mn-ea"/>
              </a:rPr>
              <a:t>A</a:t>
            </a:r>
            <a:r>
              <a:rPr lang="en-US" altLang="en-US" sz="3200" b="1" smtClean="0">
                <a:solidFill>
                  <a:srgbClr val="006B61"/>
                </a:solidFill>
                <a:latin typeface="Arial" panose="020B0604020202020204" pitchFamily="34" charset="0"/>
                <a:ea typeface="+mn-ea"/>
              </a:rPr>
              <a:t> mod p = y</a:t>
            </a:r>
            <a:r>
              <a:rPr lang="en-US" altLang="en-US" sz="3200" b="1" baseline="-25000" smtClean="0">
                <a:solidFill>
                  <a:srgbClr val="006B61"/>
                </a:solidFill>
                <a:latin typeface="Arial" panose="020B0604020202020204" pitchFamily="34" charset="0"/>
                <a:ea typeface="+mn-ea"/>
              </a:rPr>
              <a:t>A</a:t>
            </a:r>
            <a:r>
              <a:rPr lang="en-US" altLang="en-US" sz="3200" b="1" baseline="30000" smtClean="0">
                <a:solidFill>
                  <a:srgbClr val="006B61"/>
                </a:solidFill>
                <a:latin typeface="Arial" panose="020B0604020202020204" pitchFamily="34" charset="0"/>
                <a:ea typeface="+mn-ea"/>
              </a:rPr>
              <a:t>x</a:t>
            </a:r>
            <a:r>
              <a:rPr lang="en-US" altLang="en-US" sz="3200" b="1" baseline="10000" smtClean="0">
                <a:solidFill>
                  <a:srgbClr val="006B61"/>
                </a:solidFill>
                <a:latin typeface="Arial" panose="020B0604020202020204" pitchFamily="34" charset="0"/>
                <a:ea typeface="+mn-ea"/>
              </a:rPr>
              <a:t>B</a:t>
            </a:r>
            <a:r>
              <a:rPr lang="en-US" altLang="en-US" sz="3200" b="1" smtClean="0">
                <a:solidFill>
                  <a:srgbClr val="006B61"/>
                </a:solidFill>
                <a:latin typeface="Arial" panose="020B0604020202020204" pitchFamily="34" charset="0"/>
                <a:ea typeface="+mn-ea"/>
              </a:rPr>
              <a:t> mod p = a</a:t>
            </a:r>
            <a:r>
              <a:rPr lang="en-US" altLang="en-US" sz="3200" b="1" baseline="30000" smtClean="0">
                <a:solidFill>
                  <a:srgbClr val="006B61"/>
                </a:solidFill>
                <a:latin typeface="Arial" panose="020B0604020202020204" pitchFamily="34" charset="0"/>
                <a:ea typeface="+mn-ea"/>
              </a:rPr>
              <a:t>x</a:t>
            </a:r>
            <a:r>
              <a:rPr lang="en-US" altLang="en-US" sz="3200" b="1" baseline="10000" smtClean="0">
                <a:solidFill>
                  <a:srgbClr val="006B61"/>
                </a:solidFill>
                <a:latin typeface="Arial" panose="020B0604020202020204" pitchFamily="34" charset="0"/>
                <a:ea typeface="+mn-ea"/>
              </a:rPr>
              <a:t>A</a:t>
            </a:r>
            <a:r>
              <a:rPr lang="en-US" altLang="en-US" sz="3200" b="1" baseline="20000" smtClean="0">
                <a:solidFill>
                  <a:srgbClr val="006B61"/>
                </a:solidFill>
                <a:latin typeface="Arial" panose="020B0604020202020204" pitchFamily="34" charset="0"/>
                <a:ea typeface="+mn-ea"/>
              </a:rPr>
              <a:t>*</a:t>
            </a:r>
            <a:r>
              <a:rPr lang="en-US" altLang="en-US" sz="3200" b="1" baseline="30000" smtClean="0">
                <a:solidFill>
                  <a:srgbClr val="006B61"/>
                </a:solidFill>
                <a:latin typeface="Arial" panose="020B0604020202020204" pitchFamily="34" charset="0"/>
                <a:ea typeface="+mn-ea"/>
              </a:rPr>
              <a:t>x</a:t>
            </a:r>
            <a:r>
              <a:rPr lang="en-US" altLang="en-US" sz="3200" b="1" baseline="10000" smtClean="0">
                <a:solidFill>
                  <a:srgbClr val="006B61"/>
                </a:solidFill>
                <a:latin typeface="Arial" panose="020B0604020202020204" pitchFamily="34" charset="0"/>
                <a:ea typeface="+mn-ea"/>
              </a:rPr>
              <a:t>B</a:t>
            </a:r>
            <a:r>
              <a:rPr lang="en-US" altLang="en-US" sz="3200" b="1" smtClean="0">
                <a:solidFill>
                  <a:srgbClr val="006B61"/>
                </a:solidFill>
                <a:latin typeface="Arial" panose="020B0604020202020204" pitchFamily="34" charset="0"/>
                <a:ea typeface="+mn-ea"/>
              </a:rPr>
              <a:t> mod p</a:t>
            </a:r>
          </a:p>
        </p:txBody>
      </p:sp>
      <p:sp>
        <p:nvSpPr>
          <p:cNvPr id="42" name="Rectangle 10"/>
          <p:cNvSpPr>
            <a:spLocks noChangeArrowheads="1"/>
          </p:cNvSpPr>
          <p:nvPr/>
        </p:nvSpPr>
        <p:spPr bwMode="auto">
          <a:xfrm>
            <a:off x="888341" y="4726132"/>
            <a:ext cx="8474075" cy="588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defTabSz="914400" eaLnBrk="0" hangingPunct="0">
              <a:spcBef>
                <a:spcPct val="20000"/>
              </a:spcBef>
            </a:pPr>
            <a:r>
              <a:rPr lang="en-US" altLang="en-US" sz="3200" b="1" smtClean="0">
                <a:solidFill>
                  <a:srgbClr val="006B61"/>
                </a:solidFill>
                <a:latin typeface="Arial" panose="020B0604020202020204" pitchFamily="34" charset="0"/>
                <a:ea typeface="+mn-ea"/>
              </a:rPr>
              <a:t>system constants: </a:t>
            </a:r>
            <a:r>
              <a:rPr lang="en-US" altLang="en-US" sz="2800" b="1" smtClean="0">
                <a:solidFill>
                  <a:srgbClr val="800080"/>
                </a:solidFill>
                <a:latin typeface="Arial" panose="020B0604020202020204" pitchFamily="34" charset="0"/>
                <a:ea typeface="+mn-ea"/>
              </a:rPr>
              <a:t>p: prime number, a: integer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847850" y="5384945"/>
            <a:ext cx="1781176" cy="1015663"/>
          </a:xfrm>
          <a:prstGeom prst="rect">
            <a:avLst/>
          </a:prstGeom>
          <a:noFill/>
          <a:ln w="254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</a:rPr>
              <a:t>X</a:t>
            </a:r>
          </a:p>
          <a:p>
            <a:pPr algn="ctr"/>
            <a:r>
              <a:rPr lang="en-US" sz="2000" b="1" dirty="0" smtClean="0">
                <a:solidFill>
                  <a:srgbClr val="FF0000"/>
                </a:solidFill>
              </a:rPr>
              <a:t>Not covered in lecture</a:t>
            </a:r>
            <a:endParaRPr lang="en-US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1488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/>
          </p:cNvSpPr>
          <p:nvPr>
            <p:ph idx="4294967295"/>
          </p:nvPr>
        </p:nvSpPr>
        <p:spPr>
          <a:xfrm>
            <a:off x="190500" y="1403184"/>
            <a:ext cx="9705975" cy="4102266"/>
          </a:xfrm>
        </p:spPr>
        <p:txBody>
          <a:bodyPr/>
          <a:lstStyle/>
          <a:p>
            <a:pPr marL="622300" indent="-514350">
              <a:buSzPct val="100000"/>
              <a:buFont typeface="Wingdings" pitchFamily="2" charset="2"/>
              <a:buChar char="Ø"/>
            </a:pPr>
            <a:r>
              <a:rPr lang="en-US" sz="3200" dirty="0"/>
              <a:t>security depends on difficulty of computing x given y=a</a:t>
            </a:r>
            <a:r>
              <a:rPr lang="en-US" sz="3200" baseline="30000" dirty="0"/>
              <a:t>x</a:t>
            </a:r>
            <a:r>
              <a:rPr lang="en-US" sz="3200" dirty="0"/>
              <a:t> mod p</a:t>
            </a:r>
          </a:p>
          <a:p>
            <a:pPr marL="622300" indent="-514350">
              <a:buSzPct val="100000"/>
              <a:buFont typeface="Wingdings" pitchFamily="2" charset="2"/>
              <a:buChar char="Ø"/>
            </a:pPr>
            <a:r>
              <a:rPr lang="en-US" sz="3200" dirty="0" smtClean="0"/>
              <a:t>called </a:t>
            </a:r>
            <a:r>
              <a:rPr lang="en-US" sz="3200" dirty="0"/>
              <a:t>the discrete logarithm problem</a:t>
            </a:r>
          </a:p>
          <a:p>
            <a:pPr marL="622300" indent="-514350">
              <a:buSzPct val="100000"/>
              <a:buFont typeface="Wingdings" pitchFamily="2" charset="2"/>
              <a:buChar char="Ø"/>
            </a:pPr>
            <a:endParaRPr lang="en-US" sz="3200" dirty="0"/>
          </a:p>
          <a:p>
            <a:pPr marL="622300" indent="-514350">
              <a:buSzPct val="100000"/>
              <a:buFont typeface="Wingdings" pitchFamily="2" charset="2"/>
              <a:buChar char="Ø"/>
            </a:pPr>
            <a:endParaRPr lang="en-US" sz="3200" dirty="0" smtClean="0"/>
          </a:p>
          <a:p>
            <a:pPr marL="622300" indent="-514350">
              <a:buSzPct val="100000"/>
              <a:buFont typeface="Wingdings" pitchFamily="2" charset="2"/>
              <a:buChar char="Ø"/>
              <a:defRPr/>
            </a:pPr>
            <a:endParaRPr lang="en-US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622300" indent="-514350">
              <a:buSzPct val="100000"/>
              <a:buFont typeface="Wingdings" pitchFamily="2" charset="2"/>
              <a:buChar char="Ø"/>
              <a:defRPr/>
            </a:pPr>
            <a:endParaRPr lang="en-US" sz="32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1090612" lvl="1" indent="-514350">
              <a:buSzPct val="100000"/>
              <a:buFont typeface="Wingdings" pitchFamily="2" charset="2"/>
              <a:buChar char="Ø"/>
              <a:defRPr/>
            </a:pPr>
            <a:endParaRPr lang="en-US" sz="32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1090612" lvl="1" indent="-514350">
              <a:buSzPct val="100000"/>
              <a:buFont typeface="Wingdings" pitchFamily="2" charset="2"/>
              <a:buChar char="Ø"/>
              <a:defRPr/>
            </a:pPr>
            <a:endParaRPr lang="en-US" sz="32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1090612" lvl="1" indent="-514350">
              <a:buSzPct val="100000"/>
              <a:buFont typeface="Wingdings" pitchFamily="2" charset="2"/>
              <a:buChar char="Ø"/>
              <a:defRPr/>
            </a:pPr>
            <a:endParaRPr lang="en-US" sz="32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1090612" lvl="1" indent="-514350">
              <a:buSzPct val="100000"/>
              <a:buFont typeface="Wingdings" pitchFamily="2" charset="2"/>
              <a:buChar char="Ø"/>
              <a:defRPr/>
            </a:pPr>
            <a:endParaRPr lang="en-US" sz="32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1090612" lvl="1" indent="-514350">
              <a:buSzPct val="100000"/>
              <a:buFont typeface="Wingdings" pitchFamily="2" charset="2"/>
              <a:buChar char="Ø"/>
              <a:defRPr/>
            </a:pPr>
            <a:endParaRPr lang="en-US" sz="32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919162" lvl="1" indent="-342900">
              <a:buSzPct val="100000"/>
              <a:buFont typeface="Wingdings" pitchFamily="2" charset="2"/>
              <a:buChar char="Ø"/>
              <a:defRPr/>
            </a:pPr>
            <a:endParaRPr lang="en-US" sz="18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919162" lvl="1" indent="-342900">
              <a:buSzPct val="100000"/>
              <a:buFont typeface="Wingdings" pitchFamily="2" charset="2"/>
              <a:buChar char="Ø"/>
              <a:defRPr/>
            </a:pPr>
            <a:endParaRPr lang="en-US" sz="18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565150" indent="-457200">
              <a:buSzPct val="100000"/>
              <a:buFont typeface="Wingdings" pitchFamily="2" charset="2"/>
              <a:buChar char="Ø"/>
              <a:defRPr/>
            </a:pP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565150" indent="-457200">
              <a:buSzPct val="100000"/>
              <a:buFont typeface="Wingdings" pitchFamily="2" charset="2"/>
              <a:buChar char="Ø"/>
              <a:defRPr/>
            </a:pP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565150" indent="-457200">
              <a:buSzPct val="100000"/>
              <a:buFont typeface="Wingdings" pitchFamily="2" charset="2"/>
              <a:buChar char="Ø"/>
              <a:defRPr/>
            </a:pP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565150" indent="-457200">
              <a:buSzPct val="100000"/>
              <a:buFont typeface="Wingdings" pitchFamily="2" charset="2"/>
              <a:buChar char="Ø"/>
              <a:defRPr/>
            </a:pP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</p:txBody>
      </p:sp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C55B82BF-3B5A-457C-B93A-3BCFAEB56B4A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>
                <a:lnSpc>
                  <a:spcPct val="101000"/>
                </a:lnSpc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26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dirty="0"/>
              <a:t>World-Leadi</a:t>
            </a:r>
            <a:r>
              <a:rPr lang="en-US" sz="1600" i="1" dirty="0"/>
              <a:t>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3200" kern="0" dirty="0" err="1" smtClean="0">
                <a:solidFill>
                  <a:srgbClr val="131F49"/>
                </a:solidFill>
                <a:ea typeface="ＭＳ Ｐゴシック" charset="-128"/>
                <a:cs typeface="ＭＳ Ｐゴシック" charset="-128"/>
              </a:rPr>
              <a:t>Diffie</a:t>
            </a:r>
            <a:r>
              <a:rPr lang="en-US" sz="3200" kern="0" dirty="0" smtClean="0">
                <a:solidFill>
                  <a:srgbClr val="131F49"/>
                </a:solidFill>
                <a:ea typeface="ＭＳ Ｐゴシック" charset="-128"/>
                <a:cs typeface="ＭＳ Ｐゴシック" charset="-128"/>
              </a:rPr>
              <a:t>-Hellman Key Agreement</a:t>
            </a:r>
            <a:endParaRPr lang="en-US" sz="3200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397081" y="4492934"/>
            <a:ext cx="1781176" cy="1015663"/>
          </a:xfrm>
          <a:prstGeom prst="rect">
            <a:avLst/>
          </a:prstGeom>
          <a:noFill/>
          <a:ln w="254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</a:rPr>
              <a:t>X</a:t>
            </a:r>
          </a:p>
          <a:p>
            <a:pPr algn="ctr"/>
            <a:r>
              <a:rPr lang="en-US" sz="2000" b="1" dirty="0" smtClean="0">
                <a:solidFill>
                  <a:srgbClr val="FF0000"/>
                </a:solidFill>
              </a:rPr>
              <a:t>Not covered in lecture</a:t>
            </a:r>
            <a:endParaRPr lang="en-US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8751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C55B82BF-3B5A-457C-B93A-3BCFAEB56B4A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>
                <a:lnSpc>
                  <a:spcPct val="101000"/>
                </a:lnSpc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27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dirty="0"/>
              <a:t>World-Leadi</a:t>
            </a:r>
            <a:r>
              <a:rPr lang="en-US" sz="1600" i="1" dirty="0"/>
              <a:t>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2400" kern="0" dirty="0" err="1" smtClean="0">
                <a:solidFill>
                  <a:srgbClr val="131F49"/>
                </a:solidFill>
                <a:ea typeface="ＭＳ Ｐゴシック" charset="-128"/>
                <a:cs typeface="ＭＳ Ｐゴシック" charset="-128"/>
              </a:rPr>
              <a:t>Diffie</a:t>
            </a:r>
            <a:r>
              <a:rPr lang="en-US" sz="2400" kern="0" dirty="0" smtClean="0">
                <a:solidFill>
                  <a:srgbClr val="131F49"/>
                </a:solidFill>
                <a:ea typeface="ＭＳ Ｐゴシック" charset="-128"/>
                <a:cs typeface="ＭＳ Ｐゴシック" charset="-128"/>
              </a:rPr>
              <a:t>-Hellman Man-in-the-Middle Attack</a:t>
            </a:r>
            <a:endParaRPr lang="en-US" sz="2400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4671627" y="2349672"/>
            <a:ext cx="606425" cy="746125"/>
          </a:xfrm>
          <a:prstGeom prst="rect">
            <a:avLst/>
          </a:prstGeom>
          <a:solidFill>
            <a:schemeClr val="bg1"/>
          </a:solidFill>
          <a:ln w="50800">
            <a:solidFill>
              <a:schemeClr val="tx2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lIns="61912" tIns="25400" rIns="61912" bIns="25400">
            <a:spAutoFit/>
          </a:bodyPr>
          <a:lstStyle>
            <a:lvl1pPr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47675"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895350"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344613"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249488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706688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163888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621088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US" sz="4700" b="1">
                <a:solidFill>
                  <a:schemeClr val="tx2"/>
                </a:solidFill>
                <a:latin typeface="Arial" panose="020B0604020202020204" pitchFamily="34" charset="0"/>
              </a:rPr>
              <a:t>C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1776821" y="2349672"/>
            <a:ext cx="6396037" cy="746125"/>
            <a:chOff x="1776821" y="2349672"/>
            <a:chExt cx="6396037" cy="746125"/>
          </a:xfrm>
        </p:grpSpPr>
        <p:sp>
          <p:nvSpPr>
            <p:cNvPr id="8" name="Rectangle 4"/>
            <p:cNvSpPr>
              <a:spLocks noChangeArrowheads="1"/>
            </p:cNvSpPr>
            <p:nvPr/>
          </p:nvSpPr>
          <p:spPr bwMode="auto">
            <a:xfrm>
              <a:off x="1776821" y="2349672"/>
              <a:ext cx="606425" cy="746125"/>
            </a:xfrm>
            <a:prstGeom prst="rect">
              <a:avLst/>
            </a:prstGeom>
            <a:solidFill>
              <a:schemeClr val="bg1"/>
            </a:solidFill>
            <a:ln w="50800">
              <a:solidFill>
                <a:schemeClr val="tx2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lIns="61912" tIns="25400" rIns="61912" bIns="25400">
              <a:spAutoFit/>
            </a:bodyPr>
            <a:lstStyle>
              <a:lvl1pPr defTabSz="8953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447675" defTabSz="8953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895350" defTabSz="8953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344613" defTabSz="8953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1792288" defTabSz="8953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249488" defTabSz="89535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706688" defTabSz="89535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163888" defTabSz="89535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621088" defTabSz="89535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lnSpc>
                  <a:spcPct val="90000"/>
                </a:lnSpc>
              </a:pPr>
              <a:r>
                <a:rPr lang="en-US" altLang="en-US" sz="4700" b="1">
                  <a:solidFill>
                    <a:schemeClr val="tx2"/>
                  </a:solidFill>
                  <a:latin typeface="Arial" panose="020B0604020202020204" pitchFamily="34" charset="0"/>
                </a:rPr>
                <a:t>A</a:t>
              </a:r>
            </a:p>
          </p:txBody>
        </p:sp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>
              <a:off x="7566433" y="2349672"/>
              <a:ext cx="606425" cy="746125"/>
            </a:xfrm>
            <a:prstGeom prst="rect">
              <a:avLst/>
            </a:prstGeom>
            <a:solidFill>
              <a:schemeClr val="bg1"/>
            </a:solidFill>
            <a:ln w="50800">
              <a:solidFill>
                <a:schemeClr val="tx2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lIns="61912" tIns="25400" rIns="61912" bIns="25400">
              <a:spAutoFit/>
            </a:bodyPr>
            <a:lstStyle>
              <a:lvl1pPr defTabSz="8953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447675" defTabSz="8953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895350" defTabSz="8953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344613" defTabSz="8953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1792288" defTabSz="8953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249488" defTabSz="89535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706688" defTabSz="89535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163888" defTabSz="89535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621088" defTabSz="89535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lnSpc>
                  <a:spcPct val="90000"/>
                </a:lnSpc>
              </a:pPr>
              <a:r>
                <a:rPr lang="en-US" altLang="en-US" sz="4700" b="1">
                  <a:solidFill>
                    <a:schemeClr val="tx2"/>
                  </a:solidFill>
                  <a:latin typeface="Arial" panose="020B0604020202020204" pitchFamily="34" charset="0"/>
                </a:rPr>
                <a:t>B</a:t>
              </a: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5658415" y="4470940"/>
            <a:ext cx="3132499" cy="707886"/>
          </a:xfrm>
          <a:prstGeom prst="rect">
            <a:avLst/>
          </a:prstGeom>
          <a:noFill/>
          <a:ln w="254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</a:rPr>
              <a:t>Public keys need to be authenticated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635125" y="4613513"/>
            <a:ext cx="1781176" cy="1015663"/>
          </a:xfrm>
          <a:prstGeom prst="rect">
            <a:avLst/>
          </a:prstGeom>
          <a:noFill/>
          <a:ln w="254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</a:rPr>
              <a:t>X</a:t>
            </a:r>
          </a:p>
          <a:p>
            <a:pPr algn="ctr"/>
            <a:r>
              <a:rPr lang="en-US" sz="2000" b="1" dirty="0" smtClean="0">
                <a:solidFill>
                  <a:srgbClr val="FF0000"/>
                </a:solidFill>
              </a:rPr>
              <a:t>Not covered in lecture</a:t>
            </a:r>
            <a:endParaRPr lang="en-US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9615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C55B82BF-3B5A-457C-B93A-3BCFAEB56B4A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>
                <a:lnSpc>
                  <a:spcPct val="101000"/>
                </a:lnSpc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3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4000" kern="0" dirty="0" smtClean="0">
                <a:solidFill>
                  <a:srgbClr val="131F49"/>
                </a:solidFill>
                <a:ea typeface="ＭＳ Ｐゴシック" charset="-128"/>
                <a:cs typeface="ＭＳ Ｐゴシック" charset="-128"/>
              </a:rPr>
              <a:t>Public-Key Encryption</a:t>
            </a:r>
            <a:endParaRPr lang="en-US" sz="4000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33" name="Rectangle 3"/>
          <p:cNvSpPr>
            <a:spLocks noChangeArrowheads="1"/>
          </p:cNvSpPr>
          <p:nvPr/>
        </p:nvSpPr>
        <p:spPr bwMode="auto">
          <a:xfrm>
            <a:off x="2103969" y="2481633"/>
            <a:ext cx="1930400" cy="944563"/>
          </a:xfrm>
          <a:prstGeom prst="rect">
            <a:avLst/>
          </a:prstGeom>
          <a:noFill/>
          <a:ln w="50800">
            <a:solidFill>
              <a:srgbClr val="063DE8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 anchor="ctr"/>
          <a:lstStyle>
            <a:lvl1pPr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47675"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895350"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344613"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249488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706688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163888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621088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b="1">
                <a:solidFill>
                  <a:schemeClr val="tx2"/>
                </a:solidFill>
                <a:latin typeface="Arial" panose="020B0604020202020204" pitchFamily="34" charset="0"/>
              </a:rPr>
              <a:t>Encryption</a:t>
            </a:r>
          </a:p>
          <a:p>
            <a:pPr algn="ctr"/>
            <a:r>
              <a:rPr lang="en-US" altLang="en-US" b="1">
                <a:solidFill>
                  <a:schemeClr val="tx2"/>
                </a:solidFill>
                <a:latin typeface="Arial" panose="020B0604020202020204" pitchFamily="34" charset="0"/>
              </a:rPr>
              <a:t>Algorithm E</a:t>
            </a:r>
          </a:p>
        </p:txBody>
      </p:sp>
      <p:sp>
        <p:nvSpPr>
          <p:cNvPr id="34" name="Rectangle 4"/>
          <p:cNvSpPr>
            <a:spLocks noChangeArrowheads="1"/>
          </p:cNvSpPr>
          <p:nvPr/>
        </p:nvSpPr>
        <p:spPr bwMode="auto">
          <a:xfrm>
            <a:off x="6218769" y="2481633"/>
            <a:ext cx="1930400" cy="944563"/>
          </a:xfrm>
          <a:prstGeom prst="rect">
            <a:avLst/>
          </a:prstGeom>
          <a:noFill/>
          <a:ln w="50800">
            <a:solidFill>
              <a:srgbClr val="063DE8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 anchor="ctr"/>
          <a:lstStyle>
            <a:lvl1pPr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47675"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895350"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344613"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249488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706688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163888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621088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b="1">
                <a:solidFill>
                  <a:schemeClr val="tx2"/>
                </a:solidFill>
                <a:latin typeface="Arial" panose="020B0604020202020204" pitchFamily="34" charset="0"/>
              </a:rPr>
              <a:t>Decryption</a:t>
            </a:r>
          </a:p>
          <a:p>
            <a:pPr algn="ctr"/>
            <a:r>
              <a:rPr lang="en-US" altLang="en-US" b="1">
                <a:solidFill>
                  <a:schemeClr val="tx2"/>
                </a:solidFill>
                <a:latin typeface="Arial" panose="020B0604020202020204" pitchFamily="34" charset="0"/>
              </a:rPr>
              <a:t>Algorithm D</a:t>
            </a:r>
          </a:p>
        </p:txBody>
      </p:sp>
      <p:sp>
        <p:nvSpPr>
          <p:cNvPr id="35" name="Line 5"/>
          <p:cNvSpPr>
            <a:spLocks noChangeShapeType="1"/>
          </p:cNvSpPr>
          <p:nvPr/>
        </p:nvSpPr>
        <p:spPr bwMode="auto">
          <a:xfrm>
            <a:off x="1127656" y="2953121"/>
            <a:ext cx="900113" cy="0"/>
          </a:xfrm>
          <a:prstGeom prst="line">
            <a:avLst/>
          </a:prstGeom>
          <a:noFill/>
          <a:ln w="50800">
            <a:solidFill>
              <a:srgbClr val="063DE8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" name="Line 6"/>
          <p:cNvSpPr>
            <a:spLocks noChangeShapeType="1"/>
          </p:cNvSpPr>
          <p:nvPr/>
        </p:nvSpPr>
        <p:spPr bwMode="auto">
          <a:xfrm>
            <a:off x="4088344" y="2953121"/>
            <a:ext cx="2054225" cy="0"/>
          </a:xfrm>
          <a:prstGeom prst="line">
            <a:avLst/>
          </a:prstGeom>
          <a:noFill/>
          <a:ln w="50800">
            <a:solidFill>
              <a:srgbClr val="063DE8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" name="Line 7"/>
          <p:cNvSpPr>
            <a:spLocks noChangeShapeType="1"/>
          </p:cNvSpPr>
          <p:nvPr/>
        </p:nvSpPr>
        <p:spPr bwMode="auto">
          <a:xfrm>
            <a:off x="8226956" y="2953121"/>
            <a:ext cx="900113" cy="0"/>
          </a:xfrm>
          <a:prstGeom prst="line">
            <a:avLst/>
          </a:prstGeom>
          <a:noFill/>
          <a:ln w="50800">
            <a:solidFill>
              <a:srgbClr val="063DE8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" name="Rectangle 8"/>
          <p:cNvSpPr>
            <a:spLocks noChangeArrowheads="1"/>
          </p:cNvSpPr>
          <p:nvPr/>
        </p:nvSpPr>
        <p:spPr bwMode="auto">
          <a:xfrm>
            <a:off x="1018119" y="2002208"/>
            <a:ext cx="965200" cy="698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1912" tIns="25400" rIns="61912" bIns="25400">
            <a:spAutoFit/>
          </a:bodyPr>
          <a:lstStyle>
            <a:lvl1pPr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47675"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895350"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344613"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249488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706688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163888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621088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87000"/>
              </a:lnSpc>
            </a:pPr>
            <a:r>
              <a:rPr lang="en-US" altLang="en-US" b="1">
                <a:solidFill>
                  <a:schemeClr val="tx2"/>
                </a:solidFill>
                <a:latin typeface="Arial" panose="020B0604020202020204" pitchFamily="34" charset="0"/>
              </a:rPr>
              <a:t>Plain-</a:t>
            </a:r>
          </a:p>
          <a:p>
            <a:pPr algn="ctr">
              <a:lnSpc>
                <a:spcPct val="87000"/>
              </a:lnSpc>
            </a:pPr>
            <a:r>
              <a:rPr lang="en-US" altLang="en-US" b="1">
                <a:solidFill>
                  <a:schemeClr val="tx2"/>
                </a:solidFill>
                <a:latin typeface="Arial" panose="020B0604020202020204" pitchFamily="34" charset="0"/>
              </a:rPr>
              <a:t>text</a:t>
            </a:r>
          </a:p>
        </p:txBody>
      </p:sp>
      <p:sp>
        <p:nvSpPr>
          <p:cNvPr id="39" name="Rectangle 9"/>
          <p:cNvSpPr>
            <a:spLocks noChangeArrowheads="1"/>
          </p:cNvSpPr>
          <p:nvPr/>
        </p:nvSpPr>
        <p:spPr bwMode="auto">
          <a:xfrm>
            <a:off x="8293631" y="1976808"/>
            <a:ext cx="965200" cy="698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1912" tIns="25400" rIns="61912" bIns="25400">
            <a:spAutoFit/>
          </a:bodyPr>
          <a:lstStyle>
            <a:lvl1pPr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47675"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895350"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344613"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249488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706688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163888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621088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87000"/>
              </a:lnSpc>
            </a:pPr>
            <a:r>
              <a:rPr lang="en-US" altLang="en-US" b="1">
                <a:solidFill>
                  <a:schemeClr val="tx2"/>
                </a:solidFill>
                <a:latin typeface="Arial" panose="020B0604020202020204" pitchFamily="34" charset="0"/>
              </a:rPr>
              <a:t>Plain-</a:t>
            </a:r>
          </a:p>
          <a:p>
            <a:pPr algn="ctr">
              <a:lnSpc>
                <a:spcPct val="87000"/>
              </a:lnSpc>
            </a:pPr>
            <a:r>
              <a:rPr lang="en-US" altLang="en-US" b="1">
                <a:solidFill>
                  <a:schemeClr val="tx2"/>
                </a:solidFill>
                <a:latin typeface="Arial" panose="020B0604020202020204" pitchFamily="34" charset="0"/>
              </a:rPr>
              <a:t>text</a:t>
            </a:r>
          </a:p>
        </p:txBody>
      </p:sp>
      <p:sp>
        <p:nvSpPr>
          <p:cNvPr id="40" name="Rectangle 10"/>
          <p:cNvSpPr>
            <a:spLocks noChangeArrowheads="1"/>
          </p:cNvSpPr>
          <p:nvPr/>
        </p:nvSpPr>
        <p:spPr bwMode="auto">
          <a:xfrm>
            <a:off x="4337581" y="2051421"/>
            <a:ext cx="163195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1912" tIns="25400" rIns="61912" bIns="25400">
            <a:spAutoFit/>
          </a:bodyPr>
          <a:lstStyle>
            <a:lvl1pPr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47675"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895350"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344613"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249488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706688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163888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621088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87000"/>
              </a:lnSpc>
            </a:pPr>
            <a:r>
              <a:rPr lang="en-US" altLang="en-US" b="1">
                <a:solidFill>
                  <a:schemeClr val="tx2"/>
                </a:solidFill>
                <a:latin typeface="Arial" panose="020B0604020202020204" pitchFamily="34" charset="0"/>
              </a:rPr>
              <a:t>Ciphertext</a:t>
            </a:r>
          </a:p>
        </p:txBody>
      </p:sp>
      <p:sp>
        <p:nvSpPr>
          <p:cNvPr id="41" name="Rectangle 11"/>
          <p:cNvSpPr>
            <a:spLocks noChangeArrowheads="1"/>
          </p:cNvSpPr>
          <p:nvPr/>
        </p:nvSpPr>
        <p:spPr bwMode="auto">
          <a:xfrm>
            <a:off x="3434294" y="1292596"/>
            <a:ext cx="32893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1912" tIns="25400" rIns="61912" bIns="25400">
            <a:spAutoFit/>
          </a:bodyPr>
          <a:lstStyle>
            <a:lvl1pPr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47675"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895350"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344613"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249488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706688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163888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621088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87000"/>
              </a:lnSpc>
            </a:pPr>
            <a:r>
              <a:rPr lang="en-US" altLang="en-US" b="1" dirty="0">
                <a:solidFill>
                  <a:schemeClr val="tx2"/>
                </a:solidFill>
                <a:latin typeface="Arial" panose="020B0604020202020204" pitchFamily="34" charset="0"/>
              </a:rPr>
              <a:t>INSECURE CHANNEL</a:t>
            </a:r>
          </a:p>
        </p:txBody>
      </p:sp>
      <p:sp>
        <p:nvSpPr>
          <p:cNvPr id="42" name="Line 12"/>
          <p:cNvSpPr>
            <a:spLocks noChangeShapeType="1"/>
          </p:cNvSpPr>
          <p:nvPr/>
        </p:nvSpPr>
        <p:spPr bwMode="auto">
          <a:xfrm flipV="1">
            <a:off x="3081869" y="3375396"/>
            <a:ext cx="0" cy="1171575"/>
          </a:xfrm>
          <a:prstGeom prst="line">
            <a:avLst/>
          </a:prstGeom>
          <a:noFill/>
          <a:ln w="50800">
            <a:solidFill>
              <a:srgbClr val="063DE8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" name="Line 13"/>
          <p:cNvSpPr>
            <a:spLocks noChangeShapeType="1"/>
          </p:cNvSpPr>
          <p:nvPr/>
        </p:nvSpPr>
        <p:spPr bwMode="auto">
          <a:xfrm flipV="1">
            <a:off x="7196669" y="3375396"/>
            <a:ext cx="0" cy="1171575"/>
          </a:xfrm>
          <a:prstGeom prst="line">
            <a:avLst/>
          </a:prstGeom>
          <a:noFill/>
          <a:ln w="50800">
            <a:solidFill>
              <a:srgbClr val="063DE8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" name="Rectangle 14"/>
          <p:cNvSpPr>
            <a:spLocks noChangeArrowheads="1"/>
          </p:cNvSpPr>
          <p:nvPr/>
        </p:nvSpPr>
        <p:spPr bwMode="auto">
          <a:xfrm>
            <a:off x="2078569" y="4727946"/>
            <a:ext cx="224155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1912" tIns="25400" rIns="61912" bIns="25400">
            <a:spAutoFit/>
          </a:bodyPr>
          <a:lstStyle>
            <a:lvl1pPr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47675"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895350"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344613"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249488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706688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163888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621088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87000"/>
              </a:lnSpc>
            </a:pPr>
            <a:r>
              <a:rPr lang="en-US" altLang="en-US" b="1">
                <a:solidFill>
                  <a:schemeClr val="tx2"/>
                </a:solidFill>
                <a:latin typeface="Arial" panose="020B0604020202020204" pitchFamily="34" charset="0"/>
              </a:rPr>
              <a:t>B's Public Key</a:t>
            </a:r>
          </a:p>
        </p:txBody>
      </p:sp>
      <p:sp>
        <p:nvSpPr>
          <p:cNvPr id="45" name="Rectangle 15"/>
          <p:cNvSpPr>
            <a:spLocks noChangeArrowheads="1"/>
          </p:cNvSpPr>
          <p:nvPr/>
        </p:nvSpPr>
        <p:spPr bwMode="auto">
          <a:xfrm>
            <a:off x="6093356" y="4678733"/>
            <a:ext cx="2346325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1912" tIns="25400" rIns="61912" bIns="25400">
            <a:spAutoFit/>
          </a:bodyPr>
          <a:lstStyle>
            <a:lvl1pPr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47675"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895350"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344613"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249488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706688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163888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621088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87000"/>
              </a:lnSpc>
            </a:pPr>
            <a:r>
              <a:rPr lang="en-US" altLang="en-US" b="1">
                <a:solidFill>
                  <a:schemeClr val="tx2"/>
                </a:solidFill>
                <a:latin typeface="Arial" panose="020B0604020202020204" pitchFamily="34" charset="0"/>
              </a:rPr>
              <a:t>B's Private Key</a:t>
            </a:r>
          </a:p>
        </p:txBody>
      </p:sp>
      <p:sp>
        <p:nvSpPr>
          <p:cNvPr id="48" name="Rectangle 18"/>
          <p:cNvSpPr>
            <a:spLocks noChangeArrowheads="1"/>
          </p:cNvSpPr>
          <p:nvPr/>
        </p:nvSpPr>
        <p:spPr bwMode="auto">
          <a:xfrm>
            <a:off x="924456" y="3599233"/>
            <a:ext cx="606425" cy="746125"/>
          </a:xfrm>
          <a:prstGeom prst="rect">
            <a:avLst/>
          </a:prstGeom>
          <a:solidFill>
            <a:schemeClr val="bg1"/>
          </a:solidFill>
          <a:ln w="50800">
            <a:solidFill>
              <a:srgbClr val="063DE8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lIns="61912" tIns="25400" rIns="61912" bIns="25400">
            <a:spAutoFit/>
          </a:bodyPr>
          <a:lstStyle>
            <a:lvl1pPr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47675"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895350"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344613"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249488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706688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163888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621088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US" sz="4700" b="1">
                <a:solidFill>
                  <a:schemeClr val="tx2"/>
                </a:solidFill>
                <a:latin typeface="Arial" panose="020B0604020202020204" pitchFamily="34" charset="0"/>
              </a:rPr>
              <a:t>A</a:t>
            </a:r>
          </a:p>
        </p:txBody>
      </p:sp>
      <p:sp>
        <p:nvSpPr>
          <p:cNvPr id="49" name="Rectangle 19"/>
          <p:cNvSpPr>
            <a:spLocks noChangeArrowheads="1"/>
          </p:cNvSpPr>
          <p:nvPr/>
        </p:nvSpPr>
        <p:spPr bwMode="auto">
          <a:xfrm>
            <a:off x="8627006" y="3599233"/>
            <a:ext cx="606425" cy="746125"/>
          </a:xfrm>
          <a:prstGeom prst="rect">
            <a:avLst/>
          </a:prstGeom>
          <a:solidFill>
            <a:schemeClr val="bg1"/>
          </a:solidFill>
          <a:ln w="50800">
            <a:solidFill>
              <a:srgbClr val="063DE8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lIns="61912" tIns="25400" rIns="61912" bIns="25400">
            <a:spAutoFit/>
          </a:bodyPr>
          <a:lstStyle>
            <a:lvl1pPr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47675"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895350"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344613"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249488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706688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163888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621088" defTabSz="8953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US" sz="4700" b="1">
                <a:solidFill>
                  <a:schemeClr val="tx2"/>
                </a:solidFill>
                <a:latin typeface="Arial" panose="020B0604020202020204" pitchFamily="34" charset="0"/>
              </a:rPr>
              <a:t>B</a:t>
            </a:r>
          </a:p>
        </p:txBody>
      </p:sp>
      <p:sp>
        <p:nvSpPr>
          <p:cNvPr id="50" name="Rectangle 18"/>
          <p:cNvSpPr>
            <a:spLocks noChangeArrowheads="1"/>
          </p:cNvSpPr>
          <p:nvPr/>
        </p:nvSpPr>
        <p:spPr bwMode="auto">
          <a:xfrm>
            <a:off x="4213647" y="5856436"/>
            <a:ext cx="2292247" cy="77942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8239" tIns="27995" rIns="68239" bIns="27995">
            <a:spAutoFit/>
          </a:bodyPr>
          <a:lstStyle/>
          <a:p>
            <a:pPr algn="ctr" defTabSz="986842">
              <a:lnSpc>
                <a:spcPct val="87000"/>
              </a:lnSpc>
            </a:pPr>
            <a:r>
              <a:rPr lang="en-US" b="1" dirty="0">
                <a:solidFill>
                  <a:schemeClr val="tx2"/>
                </a:solidFill>
                <a:latin typeface="Arial" charset="0"/>
              </a:rPr>
              <a:t>SECURE </a:t>
            </a:r>
            <a:r>
              <a:rPr lang="en-US" b="1" dirty="0" smtClean="0">
                <a:solidFill>
                  <a:schemeClr val="tx2"/>
                </a:solidFill>
                <a:latin typeface="Arial" charset="0"/>
              </a:rPr>
              <a:t>CHANNEL</a:t>
            </a:r>
          </a:p>
          <a:p>
            <a:pPr algn="ctr" defTabSz="986842">
              <a:lnSpc>
                <a:spcPct val="87000"/>
              </a:lnSpc>
            </a:pPr>
            <a:r>
              <a:rPr lang="en-US" b="1" strike="sngStrike" dirty="0" smtClean="0">
                <a:solidFill>
                  <a:schemeClr val="tx2"/>
                </a:solidFill>
              </a:rPr>
              <a:t>Confidentiality</a:t>
            </a:r>
          </a:p>
          <a:p>
            <a:pPr algn="ctr" defTabSz="986842">
              <a:lnSpc>
                <a:spcPct val="87000"/>
              </a:lnSpc>
            </a:pPr>
            <a:r>
              <a:rPr lang="en-US" b="1" dirty="0" smtClean="0">
                <a:solidFill>
                  <a:schemeClr val="tx2"/>
                </a:solidFill>
                <a:latin typeface="Arial" charset="0"/>
              </a:rPr>
              <a:t>Integrity</a:t>
            </a:r>
            <a:endParaRPr lang="en-US" b="1" dirty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51" name="Line 19"/>
          <p:cNvSpPr>
            <a:spLocks noChangeShapeType="1"/>
          </p:cNvSpPr>
          <p:nvPr/>
        </p:nvSpPr>
        <p:spPr bwMode="auto">
          <a:xfrm flipH="1" flipV="1">
            <a:off x="3081869" y="5156222"/>
            <a:ext cx="2184135" cy="603725"/>
          </a:xfrm>
          <a:prstGeom prst="line">
            <a:avLst/>
          </a:prstGeom>
          <a:noFill/>
          <a:ln w="76200" cmpd="tri">
            <a:solidFill>
              <a:srgbClr val="063DE8"/>
            </a:solidFill>
            <a:prstDash val="dash"/>
            <a:round/>
            <a:headEnd/>
            <a:tailEnd type="triangle" w="med" len="med"/>
          </a:ln>
          <a:effectLst/>
        </p:spPr>
        <p:txBody>
          <a:bodyPr wrap="none" lIns="100783" tIns="50392" rIns="100783" bIns="50392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283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C55B82BF-3B5A-457C-B93A-3BCFAEB56B4A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>
                <a:lnSpc>
                  <a:spcPct val="101000"/>
                </a:lnSpc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4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3600" kern="0" dirty="0" smtClean="0">
                <a:solidFill>
                  <a:srgbClr val="131F49"/>
                </a:solidFill>
                <a:ea typeface="ＭＳ Ｐゴシック" charset="-128"/>
                <a:cs typeface="ＭＳ Ｐゴシック" charset="-128"/>
              </a:rPr>
              <a:t>Symmetric-Key Encryption</a:t>
            </a:r>
            <a:endParaRPr lang="en-US" sz="3600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14" name="Rectangle 3"/>
          <p:cNvSpPr>
            <a:spLocks noChangeArrowheads="1"/>
          </p:cNvSpPr>
          <p:nvPr/>
        </p:nvSpPr>
        <p:spPr bwMode="auto">
          <a:xfrm>
            <a:off x="1860366" y="2371384"/>
            <a:ext cx="2128132" cy="1041206"/>
          </a:xfrm>
          <a:prstGeom prst="rect">
            <a:avLst/>
          </a:prstGeom>
          <a:noFill/>
          <a:ln w="50800">
            <a:solidFill>
              <a:srgbClr val="063DE8"/>
            </a:solidFill>
            <a:miter lim="800000"/>
            <a:headEnd/>
            <a:tailEnd/>
          </a:ln>
          <a:effectLst/>
        </p:spPr>
        <p:txBody>
          <a:bodyPr wrap="none" lIns="99735" tIns="48992" rIns="99735" bIns="48992" anchor="ctr"/>
          <a:lstStyle/>
          <a:p>
            <a:pPr algn="ctr" defTabSz="986842"/>
            <a:r>
              <a:rPr lang="en-US" b="1" dirty="0">
                <a:solidFill>
                  <a:schemeClr val="tx2"/>
                </a:solidFill>
                <a:latin typeface="Arial" charset="0"/>
              </a:rPr>
              <a:t>Encryption</a:t>
            </a:r>
          </a:p>
          <a:p>
            <a:pPr algn="ctr" defTabSz="986842"/>
            <a:r>
              <a:rPr lang="en-US" b="1" dirty="0">
                <a:solidFill>
                  <a:schemeClr val="tx2"/>
                </a:solidFill>
                <a:latin typeface="Arial" charset="0"/>
              </a:rPr>
              <a:t>Algorithm E</a:t>
            </a:r>
          </a:p>
        </p:txBody>
      </p:sp>
      <p:sp>
        <p:nvSpPr>
          <p:cNvPr id="15" name="Rectangle 4"/>
          <p:cNvSpPr>
            <a:spLocks noChangeArrowheads="1"/>
          </p:cNvSpPr>
          <p:nvPr/>
        </p:nvSpPr>
        <p:spPr bwMode="auto">
          <a:xfrm>
            <a:off x="6396647" y="2371384"/>
            <a:ext cx="2128132" cy="1041206"/>
          </a:xfrm>
          <a:prstGeom prst="rect">
            <a:avLst/>
          </a:prstGeom>
          <a:noFill/>
          <a:ln w="50800">
            <a:solidFill>
              <a:srgbClr val="063DE8"/>
            </a:solidFill>
            <a:miter lim="800000"/>
            <a:headEnd/>
            <a:tailEnd/>
          </a:ln>
          <a:effectLst/>
        </p:spPr>
        <p:txBody>
          <a:bodyPr wrap="none" lIns="99735" tIns="48992" rIns="99735" bIns="48992" anchor="ctr"/>
          <a:lstStyle/>
          <a:p>
            <a:pPr algn="ctr" defTabSz="986842"/>
            <a:r>
              <a:rPr lang="en-US" b="1" dirty="0">
                <a:solidFill>
                  <a:schemeClr val="tx2"/>
                </a:solidFill>
                <a:latin typeface="Arial" charset="0"/>
              </a:rPr>
              <a:t>Decryption</a:t>
            </a:r>
          </a:p>
          <a:p>
            <a:pPr algn="ctr" defTabSz="986842"/>
            <a:r>
              <a:rPr lang="en-US" b="1" dirty="0">
                <a:solidFill>
                  <a:schemeClr val="tx2"/>
                </a:solidFill>
                <a:latin typeface="Arial" charset="0"/>
              </a:rPr>
              <a:t>Algorithm D</a:t>
            </a:r>
          </a:p>
        </p:txBody>
      </p:sp>
      <p:sp>
        <p:nvSpPr>
          <p:cNvPr id="16" name="Line 5"/>
          <p:cNvSpPr>
            <a:spLocks noChangeShapeType="1"/>
          </p:cNvSpPr>
          <p:nvPr/>
        </p:nvSpPr>
        <p:spPr bwMode="auto">
          <a:xfrm>
            <a:off x="784049" y="2891111"/>
            <a:ext cx="992312" cy="0"/>
          </a:xfrm>
          <a:prstGeom prst="line">
            <a:avLst/>
          </a:prstGeom>
          <a:noFill/>
          <a:ln w="50800">
            <a:solidFill>
              <a:srgbClr val="063DE8"/>
            </a:solidFill>
            <a:round/>
            <a:headEnd/>
            <a:tailEnd type="triangle" w="med" len="med"/>
          </a:ln>
          <a:effectLst/>
        </p:spPr>
        <p:txBody>
          <a:bodyPr wrap="none" lIns="100783" tIns="50392" rIns="100783" bIns="50392" anchor="ctr"/>
          <a:lstStyle/>
          <a:p>
            <a:endParaRPr lang="en-US"/>
          </a:p>
        </p:txBody>
      </p:sp>
      <p:sp>
        <p:nvSpPr>
          <p:cNvPr id="17" name="Line 6"/>
          <p:cNvSpPr>
            <a:spLocks noChangeShapeType="1"/>
          </p:cNvSpPr>
          <p:nvPr/>
        </p:nvSpPr>
        <p:spPr bwMode="auto">
          <a:xfrm>
            <a:off x="4048002" y="2891111"/>
            <a:ext cx="2264640" cy="0"/>
          </a:xfrm>
          <a:prstGeom prst="line">
            <a:avLst/>
          </a:prstGeom>
          <a:noFill/>
          <a:ln w="50800">
            <a:solidFill>
              <a:srgbClr val="063DE8"/>
            </a:solidFill>
            <a:round/>
            <a:headEnd/>
            <a:tailEnd type="triangle" w="med" len="med"/>
          </a:ln>
          <a:effectLst/>
        </p:spPr>
        <p:txBody>
          <a:bodyPr wrap="none" lIns="100783" tIns="50392" rIns="100783" bIns="50392" anchor="ctr"/>
          <a:lstStyle/>
          <a:p>
            <a:endParaRPr lang="en-US"/>
          </a:p>
        </p:txBody>
      </p:sp>
      <p:sp>
        <p:nvSpPr>
          <p:cNvPr id="18" name="Line 7"/>
          <p:cNvSpPr>
            <a:spLocks noChangeShapeType="1"/>
          </p:cNvSpPr>
          <p:nvPr/>
        </p:nvSpPr>
        <p:spPr bwMode="auto">
          <a:xfrm>
            <a:off x="8610534" y="2891111"/>
            <a:ext cx="992312" cy="0"/>
          </a:xfrm>
          <a:prstGeom prst="line">
            <a:avLst/>
          </a:prstGeom>
          <a:noFill/>
          <a:ln w="50800">
            <a:solidFill>
              <a:srgbClr val="063DE8"/>
            </a:solidFill>
            <a:round/>
            <a:headEnd/>
            <a:tailEnd type="triangle" w="med" len="med"/>
          </a:ln>
          <a:effectLst/>
        </p:spPr>
        <p:txBody>
          <a:bodyPr wrap="none" lIns="100783" tIns="50392" rIns="100783" bIns="50392" anchor="ctr"/>
          <a:lstStyle/>
          <a:p>
            <a:endParaRPr lang="en-US"/>
          </a:p>
        </p:txBody>
      </p:sp>
      <p:sp>
        <p:nvSpPr>
          <p:cNvPr id="19" name="Rectangle 8"/>
          <p:cNvSpPr>
            <a:spLocks noChangeArrowheads="1"/>
          </p:cNvSpPr>
          <p:nvPr/>
        </p:nvSpPr>
        <p:spPr bwMode="auto">
          <a:xfrm>
            <a:off x="812231" y="1828905"/>
            <a:ext cx="766188" cy="53846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8239" tIns="27995" rIns="68239" bIns="27995">
            <a:spAutoFit/>
          </a:bodyPr>
          <a:lstStyle/>
          <a:p>
            <a:pPr algn="ctr" defTabSz="986842">
              <a:lnSpc>
                <a:spcPct val="87000"/>
              </a:lnSpc>
            </a:pPr>
            <a:r>
              <a:rPr lang="en-US" b="1" dirty="0">
                <a:solidFill>
                  <a:schemeClr val="tx2"/>
                </a:solidFill>
                <a:latin typeface="Arial" charset="0"/>
              </a:rPr>
              <a:t>Plain-</a:t>
            </a:r>
          </a:p>
          <a:p>
            <a:pPr algn="ctr" defTabSz="986842">
              <a:lnSpc>
                <a:spcPct val="87000"/>
              </a:lnSpc>
            </a:pPr>
            <a:r>
              <a:rPr lang="en-US" b="1" dirty="0">
                <a:solidFill>
                  <a:schemeClr val="tx2"/>
                </a:solidFill>
                <a:latin typeface="Arial" charset="0"/>
              </a:rPr>
              <a:t>text</a:t>
            </a:r>
          </a:p>
        </p:txBody>
      </p:sp>
      <p:sp>
        <p:nvSpPr>
          <p:cNvPr id="20" name="Rectangle 9"/>
          <p:cNvSpPr>
            <a:spLocks noChangeArrowheads="1"/>
          </p:cNvSpPr>
          <p:nvPr/>
        </p:nvSpPr>
        <p:spPr bwMode="auto">
          <a:xfrm>
            <a:off x="8832977" y="1828905"/>
            <a:ext cx="766188" cy="53846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8239" tIns="27995" rIns="68239" bIns="27995">
            <a:spAutoFit/>
          </a:bodyPr>
          <a:lstStyle/>
          <a:p>
            <a:pPr algn="ctr" defTabSz="986842">
              <a:lnSpc>
                <a:spcPct val="87000"/>
              </a:lnSpc>
            </a:pPr>
            <a:r>
              <a:rPr lang="en-US" b="1" dirty="0">
                <a:solidFill>
                  <a:schemeClr val="tx2"/>
                </a:solidFill>
                <a:latin typeface="Arial" charset="0"/>
              </a:rPr>
              <a:t>Plain-</a:t>
            </a:r>
          </a:p>
          <a:p>
            <a:pPr algn="ctr" defTabSz="986842">
              <a:lnSpc>
                <a:spcPct val="87000"/>
              </a:lnSpc>
            </a:pPr>
            <a:r>
              <a:rPr lang="en-US" b="1" dirty="0">
                <a:solidFill>
                  <a:schemeClr val="tx2"/>
                </a:solidFill>
                <a:latin typeface="Arial" charset="0"/>
              </a:rPr>
              <a:t>text</a:t>
            </a:r>
          </a:p>
        </p:txBody>
      </p:sp>
      <p:sp>
        <p:nvSpPr>
          <p:cNvPr id="21" name="Rectangle 10"/>
          <p:cNvSpPr>
            <a:spLocks noChangeArrowheads="1"/>
          </p:cNvSpPr>
          <p:nvPr/>
        </p:nvSpPr>
        <p:spPr bwMode="auto">
          <a:xfrm>
            <a:off x="4322768" y="1949387"/>
            <a:ext cx="1279149" cy="297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8239" tIns="27995" rIns="68239" bIns="27995">
            <a:spAutoFit/>
          </a:bodyPr>
          <a:lstStyle/>
          <a:p>
            <a:pPr defTabSz="986842">
              <a:lnSpc>
                <a:spcPct val="87000"/>
              </a:lnSpc>
            </a:pPr>
            <a:r>
              <a:rPr lang="en-US" b="1" dirty="0" err="1">
                <a:solidFill>
                  <a:schemeClr val="tx2"/>
                </a:solidFill>
                <a:latin typeface="Arial" charset="0"/>
              </a:rPr>
              <a:t>Ciphertext</a:t>
            </a:r>
            <a:endParaRPr lang="en-US" b="1" dirty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22" name="Rectangle 11"/>
          <p:cNvSpPr>
            <a:spLocks noChangeArrowheads="1"/>
          </p:cNvSpPr>
          <p:nvPr/>
        </p:nvSpPr>
        <p:spPr bwMode="auto">
          <a:xfrm>
            <a:off x="3831783" y="1394064"/>
            <a:ext cx="2523079" cy="297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8239" tIns="27995" rIns="68239" bIns="27995">
            <a:spAutoFit/>
          </a:bodyPr>
          <a:lstStyle/>
          <a:p>
            <a:pPr defTabSz="986842">
              <a:lnSpc>
                <a:spcPct val="87000"/>
              </a:lnSpc>
            </a:pPr>
            <a:r>
              <a:rPr lang="en-US" b="1" dirty="0">
                <a:solidFill>
                  <a:schemeClr val="tx2"/>
                </a:solidFill>
                <a:latin typeface="Arial" charset="0"/>
              </a:rPr>
              <a:t>INSECURE CHANNEL</a:t>
            </a:r>
          </a:p>
        </p:txBody>
      </p:sp>
      <p:sp>
        <p:nvSpPr>
          <p:cNvPr id="23" name="Line 12"/>
          <p:cNvSpPr>
            <a:spLocks noChangeShapeType="1"/>
          </p:cNvSpPr>
          <p:nvPr/>
        </p:nvSpPr>
        <p:spPr bwMode="auto">
          <a:xfrm flipV="1">
            <a:off x="2938433" y="3356591"/>
            <a:ext cx="0" cy="1291444"/>
          </a:xfrm>
          <a:prstGeom prst="line">
            <a:avLst/>
          </a:prstGeom>
          <a:noFill/>
          <a:ln w="50800">
            <a:solidFill>
              <a:srgbClr val="063DE8"/>
            </a:solidFill>
            <a:round/>
            <a:headEnd/>
            <a:tailEnd type="triangle" w="med" len="med"/>
          </a:ln>
          <a:effectLst/>
        </p:spPr>
        <p:txBody>
          <a:bodyPr wrap="none" lIns="100783" tIns="50392" rIns="100783" bIns="50392" anchor="ctr"/>
          <a:lstStyle/>
          <a:p>
            <a:endParaRPr lang="en-US"/>
          </a:p>
        </p:txBody>
      </p:sp>
      <p:sp>
        <p:nvSpPr>
          <p:cNvPr id="24" name="Line 13"/>
          <p:cNvSpPr>
            <a:spLocks noChangeShapeType="1"/>
          </p:cNvSpPr>
          <p:nvPr/>
        </p:nvSpPr>
        <p:spPr bwMode="auto">
          <a:xfrm flipV="1">
            <a:off x="7474714" y="3356591"/>
            <a:ext cx="0" cy="1291444"/>
          </a:xfrm>
          <a:prstGeom prst="line">
            <a:avLst/>
          </a:prstGeom>
          <a:noFill/>
          <a:ln w="50800">
            <a:solidFill>
              <a:srgbClr val="063DE8"/>
            </a:solidFill>
            <a:round/>
            <a:headEnd/>
            <a:tailEnd type="triangle" w="med" len="med"/>
          </a:ln>
          <a:effectLst/>
        </p:spPr>
        <p:txBody>
          <a:bodyPr wrap="none" lIns="100783" tIns="50392" rIns="100783" bIns="50392" anchor="ctr"/>
          <a:lstStyle/>
          <a:p>
            <a:endParaRPr lang="en-US"/>
          </a:p>
        </p:txBody>
      </p:sp>
      <p:sp>
        <p:nvSpPr>
          <p:cNvPr id="25" name="Rectangle 14"/>
          <p:cNvSpPr>
            <a:spLocks noChangeArrowheads="1"/>
          </p:cNvSpPr>
          <p:nvPr/>
        </p:nvSpPr>
        <p:spPr bwMode="auto">
          <a:xfrm>
            <a:off x="2745923" y="4875525"/>
            <a:ext cx="304523" cy="297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8239" tIns="27995" rIns="68239" bIns="27995">
            <a:spAutoFit/>
          </a:bodyPr>
          <a:lstStyle/>
          <a:p>
            <a:pPr defTabSz="986842">
              <a:lnSpc>
                <a:spcPct val="87000"/>
              </a:lnSpc>
            </a:pPr>
            <a:r>
              <a:rPr lang="en-US" b="1" dirty="0">
                <a:solidFill>
                  <a:schemeClr val="tx2"/>
                </a:solidFill>
                <a:latin typeface="Arial" charset="0"/>
              </a:rPr>
              <a:t>K</a:t>
            </a:r>
          </a:p>
        </p:txBody>
      </p:sp>
      <p:sp>
        <p:nvSpPr>
          <p:cNvPr id="26" name="Rectangle 15"/>
          <p:cNvSpPr>
            <a:spLocks noChangeArrowheads="1"/>
          </p:cNvSpPr>
          <p:nvPr/>
        </p:nvSpPr>
        <p:spPr bwMode="auto">
          <a:xfrm>
            <a:off x="7254202" y="4847528"/>
            <a:ext cx="304523" cy="297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8239" tIns="27995" rIns="68239" bIns="27995">
            <a:spAutoFit/>
          </a:bodyPr>
          <a:lstStyle/>
          <a:p>
            <a:pPr defTabSz="986842">
              <a:lnSpc>
                <a:spcPct val="87000"/>
              </a:lnSpc>
            </a:pPr>
            <a:r>
              <a:rPr lang="en-US" b="1" dirty="0">
                <a:solidFill>
                  <a:schemeClr val="tx2"/>
                </a:solidFill>
                <a:latin typeface="Arial" charset="0"/>
              </a:rPr>
              <a:t>K</a:t>
            </a:r>
          </a:p>
        </p:txBody>
      </p:sp>
      <p:sp>
        <p:nvSpPr>
          <p:cNvPr id="27" name="Rectangle 16"/>
          <p:cNvSpPr>
            <a:spLocks noChangeArrowheads="1"/>
          </p:cNvSpPr>
          <p:nvPr/>
        </p:nvSpPr>
        <p:spPr bwMode="auto">
          <a:xfrm>
            <a:off x="404865" y="4875525"/>
            <a:ext cx="1804935" cy="77942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8239" tIns="27995" rIns="68239" bIns="27995">
            <a:spAutoFit/>
          </a:bodyPr>
          <a:lstStyle/>
          <a:p>
            <a:pPr algn="ctr" defTabSz="986842">
              <a:lnSpc>
                <a:spcPct val="87000"/>
              </a:lnSpc>
            </a:pPr>
            <a:r>
              <a:rPr lang="en-US" b="1" dirty="0" smtClean="0">
                <a:solidFill>
                  <a:schemeClr val="tx2"/>
                </a:solidFill>
                <a:latin typeface="Arial" charset="0"/>
              </a:rPr>
              <a:t>Symmetric </a:t>
            </a:r>
            <a:r>
              <a:rPr lang="en-US" b="1" dirty="0">
                <a:solidFill>
                  <a:schemeClr val="tx2"/>
                </a:solidFill>
                <a:latin typeface="Arial" charset="0"/>
              </a:rPr>
              <a:t>Key</a:t>
            </a:r>
          </a:p>
          <a:p>
            <a:pPr algn="ctr" defTabSz="986842">
              <a:lnSpc>
                <a:spcPct val="87000"/>
              </a:lnSpc>
            </a:pPr>
            <a:r>
              <a:rPr lang="en-US" b="1" dirty="0">
                <a:solidFill>
                  <a:schemeClr val="tx2"/>
                </a:solidFill>
                <a:latin typeface="Arial" charset="0"/>
              </a:rPr>
              <a:t>shared by</a:t>
            </a:r>
          </a:p>
          <a:p>
            <a:pPr algn="ctr" defTabSz="986842">
              <a:lnSpc>
                <a:spcPct val="87000"/>
              </a:lnSpc>
            </a:pPr>
            <a:r>
              <a:rPr lang="en-US" b="1" dirty="0">
                <a:solidFill>
                  <a:schemeClr val="tx2"/>
                </a:solidFill>
                <a:latin typeface="Arial" charset="0"/>
              </a:rPr>
              <a:t>A and B</a:t>
            </a:r>
          </a:p>
        </p:txBody>
      </p:sp>
      <p:sp>
        <p:nvSpPr>
          <p:cNvPr id="28" name="Line 17"/>
          <p:cNvSpPr>
            <a:spLocks noChangeShapeType="1"/>
          </p:cNvSpPr>
          <p:nvPr/>
        </p:nvSpPr>
        <p:spPr bwMode="auto">
          <a:xfrm flipV="1">
            <a:off x="5360584" y="4989270"/>
            <a:ext cx="1601349" cy="713969"/>
          </a:xfrm>
          <a:prstGeom prst="line">
            <a:avLst/>
          </a:prstGeom>
          <a:noFill/>
          <a:ln w="76200" cmpd="tri">
            <a:solidFill>
              <a:srgbClr val="063DE8"/>
            </a:solidFill>
            <a:prstDash val="dash"/>
            <a:round/>
            <a:headEnd/>
            <a:tailEnd type="triangle" w="med" len="med"/>
          </a:ln>
          <a:effectLst/>
        </p:spPr>
        <p:txBody>
          <a:bodyPr wrap="none" lIns="100783" tIns="50392" rIns="100783" bIns="50392" anchor="ctr"/>
          <a:lstStyle/>
          <a:p>
            <a:endParaRPr lang="en-US"/>
          </a:p>
        </p:txBody>
      </p:sp>
      <p:sp>
        <p:nvSpPr>
          <p:cNvPr id="29" name="Rectangle 18"/>
          <p:cNvSpPr>
            <a:spLocks noChangeArrowheads="1"/>
          </p:cNvSpPr>
          <p:nvPr/>
        </p:nvSpPr>
        <p:spPr bwMode="auto">
          <a:xfrm>
            <a:off x="4213647" y="5856436"/>
            <a:ext cx="2292247" cy="77942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8239" tIns="27995" rIns="68239" bIns="27995">
            <a:spAutoFit/>
          </a:bodyPr>
          <a:lstStyle/>
          <a:p>
            <a:pPr algn="ctr" defTabSz="986842">
              <a:lnSpc>
                <a:spcPct val="87000"/>
              </a:lnSpc>
            </a:pPr>
            <a:r>
              <a:rPr lang="en-US" b="1" dirty="0">
                <a:solidFill>
                  <a:schemeClr val="tx2"/>
                </a:solidFill>
                <a:latin typeface="Arial" charset="0"/>
              </a:rPr>
              <a:t>SECURE </a:t>
            </a:r>
            <a:r>
              <a:rPr lang="en-US" b="1" dirty="0" smtClean="0">
                <a:solidFill>
                  <a:schemeClr val="tx2"/>
                </a:solidFill>
                <a:latin typeface="Arial" charset="0"/>
              </a:rPr>
              <a:t>CHANNEL</a:t>
            </a:r>
          </a:p>
          <a:p>
            <a:pPr algn="ctr" defTabSz="986842">
              <a:lnSpc>
                <a:spcPct val="87000"/>
              </a:lnSpc>
            </a:pPr>
            <a:r>
              <a:rPr lang="en-US" b="1" dirty="0" smtClean="0">
                <a:solidFill>
                  <a:schemeClr val="tx2"/>
                </a:solidFill>
              </a:rPr>
              <a:t>Confidentiality</a:t>
            </a:r>
          </a:p>
          <a:p>
            <a:pPr algn="ctr" defTabSz="986842">
              <a:lnSpc>
                <a:spcPct val="87000"/>
              </a:lnSpc>
            </a:pPr>
            <a:r>
              <a:rPr lang="en-US" b="1" dirty="0" smtClean="0">
                <a:solidFill>
                  <a:schemeClr val="tx2"/>
                </a:solidFill>
                <a:latin typeface="Arial" charset="0"/>
              </a:rPr>
              <a:t>Integrity</a:t>
            </a:r>
            <a:endParaRPr lang="en-US" b="1" dirty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30" name="Line 19"/>
          <p:cNvSpPr>
            <a:spLocks noChangeShapeType="1"/>
          </p:cNvSpPr>
          <p:nvPr/>
        </p:nvSpPr>
        <p:spPr bwMode="auto">
          <a:xfrm flipH="1" flipV="1">
            <a:off x="3200949" y="5101266"/>
            <a:ext cx="2184135" cy="603725"/>
          </a:xfrm>
          <a:prstGeom prst="line">
            <a:avLst/>
          </a:prstGeom>
          <a:noFill/>
          <a:ln w="76200" cmpd="tri">
            <a:solidFill>
              <a:srgbClr val="063DE8"/>
            </a:solidFill>
            <a:prstDash val="dash"/>
            <a:round/>
            <a:headEnd/>
            <a:tailEnd type="triangle" w="med" len="med"/>
          </a:ln>
          <a:effectLst/>
        </p:spPr>
        <p:txBody>
          <a:bodyPr wrap="none" lIns="100783" tIns="50392" rIns="100783" bIns="50392" anchor="ctr"/>
          <a:lstStyle/>
          <a:p>
            <a:endParaRPr lang="en-US"/>
          </a:p>
        </p:txBody>
      </p:sp>
      <p:sp>
        <p:nvSpPr>
          <p:cNvPr id="31" name="Rectangle 20"/>
          <p:cNvSpPr>
            <a:spLocks noChangeArrowheads="1"/>
          </p:cNvSpPr>
          <p:nvPr/>
        </p:nvSpPr>
        <p:spPr bwMode="auto">
          <a:xfrm>
            <a:off x="560035" y="3603330"/>
            <a:ext cx="618726" cy="776740"/>
          </a:xfrm>
          <a:prstGeom prst="rect">
            <a:avLst/>
          </a:prstGeom>
          <a:solidFill>
            <a:schemeClr val="bg1"/>
          </a:solidFill>
          <a:ln w="50800">
            <a:solidFill>
              <a:srgbClr val="063DE8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lIns="68239" tIns="27995" rIns="68239" bIns="27995">
            <a:spAutoFit/>
          </a:bodyPr>
          <a:lstStyle/>
          <a:p>
            <a:pPr defTabSz="986842">
              <a:lnSpc>
                <a:spcPct val="90000"/>
              </a:lnSpc>
            </a:pPr>
            <a:r>
              <a:rPr lang="en-US" sz="5200" b="1" dirty="0">
                <a:solidFill>
                  <a:schemeClr val="tx2"/>
                </a:solidFill>
              </a:rPr>
              <a:t>A</a:t>
            </a:r>
          </a:p>
        </p:txBody>
      </p:sp>
      <p:sp>
        <p:nvSpPr>
          <p:cNvPr id="32" name="Rectangle 21"/>
          <p:cNvSpPr>
            <a:spLocks noChangeArrowheads="1"/>
          </p:cNvSpPr>
          <p:nvPr/>
        </p:nvSpPr>
        <p:spPr bwMode="auto">
          <a:xfrm>
            <a:off x="9051562" y="3603330"/>
            <a:ext cx="618726" cy="776740"/>
          </a:xfrm>
          <a:prstGeom prst="rect">
            <a:avLst/>
          </a:prstGeom>
          <a:solidFill>
            <a:schemeClr val="bg1"/>
          </a:solidFill>
          <a:ln w="50800">
            <a:solidFill>
              <a:srgbClr val="063DE8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lIns="68239" tIns="27995" rIns="68239" bIns="27995">
            <a:spAutoFit/>
          </a:bodyPr>
          <a:lstStyle/>
          <a:p>
            <a:pPr defTabSz="986842">
              <a:lnSpc>
                <a:spcPct val="90000"/>
              </a:lnSpc>
            </a:pPr>
            <a:r>
              <a:rPr lang="en-US" sz="5200" b="1" dirty="0">
                <a:solidFill>
                  <a:schemeClr val="tx2"/>
                </a:solidFill>
              </a:rPr>
              <a:t>B</a:t>
            </a:r>
          </a:p>
        </p:txBody>
      </p:sp>
    </p:spTree>
    <p:extLst>
      <p:ext uri="{BB962C8B-B14F-4D97-AF65-F5344CB8AC3E}">
        <p14:creationId xmlns:p14="http://schemas.microsoft.com/office/powerpoint/2010/main" val="863537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/>
          </p:cNvSpPr>
          <p:nvPr>
            <p:ph idx="4294967295"/>
          </p:nvPr>
        </p:nvSpPr>
        <p:spPr>
          <a:xfrm>
            <a:off x="190500" y="1403184"/>
            <a:ext cx="9705975" cy="4102266"/>
          </a:xfrm>
        </p:spPr>
        <p:txBody>
          <a:bodyPr/>
          <a:lstStyle/>
          <a:p>
            <a:pPr marL="622300" indent="-514350">
              <a:buSzPct val="100000"/>
              <a:buFont typeface="Wingdings" pitchFamily="2" charset="2"/>
              <a:buChar char="Ø"/>
            </a:pPr>
            <a:r>
              <a:rPr lang="en-US" sz="3200" dirty="0"/>
              <a:t>r</a:t>
            </a:r>
            <a:r>
              <a:rPr lang="en-US" sz="3200" dirty="0" smtClean="0"/>
              <a:t>educes the </a:t>
            </a:r>
            <a:r>
              <a:rPr lang="en-US" sz="3200" dirty="0"/>
              <a:t>key distribution problem </a:t>
            </a:r>
            <a:r>
              <a:rPr lang="en-US" sz="3200" dirty="0" smtClean="0"/>
              <a:t>to </a:t>
            </a:r>
            <a:r>
              <a:rPr lang="en-US" sz="3200" dirty="0"/>
              <a:t>a </a:t>
            </a:r>
            <a:r>
              <a:rPr lang="en-US" sz="3200" dirty="0" smtClean="0"/>
              <a:t>secure channel </a:t>
            </a:r>
            <a:r>
              <a:rPr lang="en-US" sz="3200" dirty="0"/>
              <a:t>for </a:t>
            </a:r>
            <a:r>
              <a:rPr lang="en-US" sz="3200" dirty="0" smtClean="0"/>
              <a:t>authentic communication </a:t>
            </a:r>
            <a:r>
              <a:rPr lang="en-US" sz="3200" dirty="0"/>
              <a:t>of public keys</a:t>
            </a:r>
          </a:p>
          <a:p>
            <a:pPr marL="622300" indent="-514350">
              <a:buSzPct val="100000"/>
              <a:buFont typeface="Wingdings" pitchFamily="2" charset="2"/>
              <a:buChar char="Ø"/>
            </a:pPr>
            <a:r>
              <a:rPr lang="en-US" sz="3200" dirty="0"/>
              <a:t>requires authentic </a:t>
            </a:r>
            <a:r>
              <a:rPr lang="en-US" sz="3200" dirty="0" smtClean="0"/>
              <a:t>dissemination </a:t>
            </a:r>
            <a:r>
              <a:rPr lang="en-US" sz="3200" dirty="0"/>
              <a:t>of 1 public key/party</a:t>
            </a:r>
          </a:p>
          <a:p>
            <a:pPr marL="622300" indent="-514350">
              <a:buSzPct val="100000"/>
              <a:buFont typeface="Wingdings" pitchFamily="2" charset="2"/>
              <a:buChar char="Ø"/>
            </a:pPr>
            <a:r>
              <a:rPr lang="en-US" sz="3200" dirty="0"/>
              <a:t>scales well for large-scale </a:t>
            </a:r>
            <a:r>
              <a:rPr lang="en-US" sz="3200" dirty="0" smtClean="0"/>
              <a:t>systems</a:t>
            </a:r>
          </a:p>
          <a:p>
            <a:pPr marL="1054100" lvl="1" indent="-514350">
              <a:buSzPct val="100000"/>
              <a:buFont typeface="Wingdings" pitchFamily="2" charset="2"/>
              <a:buChar char="Ø"/>
            </a:pPr>
            <a:r>
              <a:rPr lang="en-US" dirty="0"/>
              <a:t>with N parties we need to generate and distribute </a:t>
            </a:r>
            <a:r>
              <a:rPr lang="en-US" dirty="0" smtClean="0"/>
              <a:t>N public keys</a:t>
            </a:r>
            <a:endParaRPr lang="en-US" dirty="0"/>
          </a:p>
          <a:p>
            <a:pPr marL="622300" indent="-514350">
              <a:buSzPct val="100000"/>
              <a:buFont typeface="Wingdings" pitchFamily="2" charset="2"/>
              <a:buChar char="Ø"/>
            </a:pPr>
            <a:endParaRPr lang="en-US" sz="3200" dirty="0"/>
          </a:p>
          <a:p>
            <a:pPr marL="622300" indent="-514350">
              <a:buSzPct val="100000"/>
              <a:buFont typeface="Wingdings" pitchFamily="2" charset="2"/>
              <a:buChar char="Ø"/>
            </a:pPr>
            <a:endParaRPr lang="en-US" sz="3200" dirty="0" smtClean="0"/>
          </a:p>
          <a:p>
            <a:pPr marL="622300" indent="-514350">
              <a:buSzPct val="100000"/>
              <a:buFont typeface="Wingdings" pitchFamily="2" charset="2"/>
              <a:buChar char="Ø"/>
              <a:defRPr/>
            </a:pPr>
            <a:endParaRPr lang="en-US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622300" indent="-514350">
              <a:buSzPct val="100000"/>
              <a:buFont typeface="Wingdings" pitchFamily="2" charset="2"/>
              <a:buChar char="Ø"/>
              <a:defRPr/>
            </a:pPr>
            <a:endParaRPr lang="en-US" sz="32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1090612" lvl="1" indent="-514350">
              <a:buSzPct val="100000"/>
              <a:buFont typeface="Wingdings" pitchFamily="2" charset="2"/>
              <a:buChar char="Ø"/>
              <a:defRPr/>
            </a:pPr>
            <a:endParaRPr lang="en-US" sz="32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1090612" lvl="1" indent="-514350">
              <a:buSzPct val="100000"/>
              <a:buFont typeface="Wingdings" pitchFamily="2" charset="2"/>
              <a:buChar char="Ø"/>
              <a:defRPr/>
            </a:pPr>
            <a:endParaRPr lang="en-US" sz="32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1090612" lvl="1" indent="-514350">
              <a:buSzPct val="100000"/>
              <a:buFont typeface="Wingdings" pitchFamily="2" charset="2"/>
              <a:buChar char="Ø"/>
              <a:defRPr/>
            </a:pPr>
            <a:endParaRPr lang="en-US" sz="32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1090612" lvl="1" indent="-514350">
              <a:buSzPct val="100000"/>
              <a:buFont typeface="Wingdings" pitchFamily="2" charset="2"/>
              <a:buChar char="Ø"/>
              <a:defRPr/>
            </a:pPr>
            <a:endParaRPr lang="en-US" sz="32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1090612" lvl="1" indent="-514350">
              <a:buSzPct val="100000"/>
              <a:buFont typeface="Wingdings" pitchFamily="2" charset="2"/>
              <a:buChar char="Ø"/>
              <a:defRPr/>
            </a:pPr>
            <a:endParaRPr lang="en-US" sz="32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919162" lvl="1" indent="-342900">
              <a:buSzPct val="100000"/>
              <a:buFont typeface="Wingdings" pitchFamily="2" charset="2"/>
              <a:buChar char="Ø"/>
              <a:defRPr/>
            </a:pPr>
            <a:endParaRPr lang="en-US" sz="18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919162" lvl="1" indent="-342900">
              <a:buSzPct val="100000"/>
              <a:buFont typeface="Wingdings" pitchFamily="2" charset="2"/>
              <a:buChar char="Ø"/>
              <a:defRPr/>
            </a:pPr>
            <a:endParaRPr lang="en-US" sz="18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565150" indent="-457200">
              <a:buSzPct val="100000"/>
              <a:buFont typeface="Wingdings" pitchFamily="2" charset="2"/>
              <a:buChar char="Ø"/>
              <a:defRPr/>
            </a:pP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565150" indent="-457200">
              <a:buSzPct val="100000"/>
              <a:buFont typeface="Wingdings" pitchFamily="2" charset="2"/>
              <a:buChar char="Ø"/>
              <a:defRPr/>
            </a:pP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565150" indent="-457200">
              <a:buSzPct val="100000"/>
              <a:buFont typeface="Wingdings" pitchFamily="2" charset="2"/>
              <a:buChar char="Ø"/>
              <a:defRPr/>
            </a:pP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565150" indent="-457200">
              <a:buSzPct val="100000"/>
              <a:buFont typeface="Wingdings" pitchFamily="2" charset="2"/>
              <a:buChar char="Ø"/>
              <a:defRPr/>
            </a:pP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</p:txBody>
      </p:sp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C55B82BF-3B5A-457C-B93A-3BCFAEB56B4A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>
                <a:lnSpc>
                  <a:spcPct val="101000"/>
                </a:lnSpc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5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dirty="0"/>
              <a:t>World-Leadi</a:t>
            </a:r>
            <a:r>
              <a:rPr lang="en-US" sz="1600" i="1" dirty="0"/>
              <a:t>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4000" kern="0" dirty="0" smtClean="0">
                <a:solidFill>
                  <a:srgbClr val="131F49"/>
                </a:solidFill>
                <a:ea typeface="ＭＳ Ｐゴシック" charset="-128"/>
                <a:cs typeface="ＭＳ Ｐゴシック" charset="-128"/>
              </a:rPr>
              <a:t>Public-Key Encryption</a:t>
            </a:r>
            <a:endParaRPr lang="en-US" sz="4000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24082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/>
          </p:cNvSpPr>
          <p:nvPr>
            <p:ph idx="4294967295"/>
          </p:nvPr>
        </p:nvSpPr>
        <p:spPr>
          <a:xfrm>
            <a:off x="190500" y="1403184"/>
            <a:ext cx="9705975" cy="4102266"/>
          </a:xfrm>
        </p:spPr>
        <p:txBody>
          <a:bodyPr/>
          <a:lstStyle/>
          <a:p>
            <a:pPr marL="622300" indent="-514350">
              <a:buSzPct val="100000"/>
              <a:buFont typeface="Wingdings" pitchFamily="2" charset="2"/>
              <a:buChar char="Ø"/>
            </a:pPr>
            <a:r>
              <a:rPr lang="en-US" sz="3200" dirty="0"/>
              <a:t>confidentiality based on infeasibility of computing B's private key from B's public key</a:t>
            </a:r>
          </a:p>
          <a:p>
            <a:pPr marL="622300" indent="-514350">
              <a:buSzPct val="100000"/>
              <a:buFont typeface="Wingdings" pitchFamily="2" charset="2"/>
              <a:buChar char="Ø"/>
            </a:pPr>
            <a:r>
              <a:rPr lang="en-US" sz="3200" dirty="0"/>
              <a:t>key sizes are large </a:t>
            </a:r>
            <a:r>
              <a:rPr lang="en-US" sz="3200" dirty="0" smtClean="0"/>
              <a:t>(2048 bits </a:t>
            </a:r>
            <a:r>
              <a:rPr lang="en-US" sz="3200" dirty="0"/>
              <a:t>and above) to make this computation infeasible</a:t>
            </a:r>
          </a:p>
          <a:p>
            <a:pPr marL="622300" indent="-514350">
              <a:buSzPct val="100000"/>
              <a:buFont typeface="Wingdings" pitchFamily="2" charset="2"/>
              <a:buChar char="Ø"/>
            </a:pPr>
            <a:endParaRPr lang="en-US" sz="3200" dirty="0"/>
          </a:p>
          <a:p>
            <a:pPr marL="622300" indent="-514350">
              <a:buSzPct val="100000"/>
              <a:buFont typeface="Wingdings" pitchFamily="2" charset="2"/>
              <a:buChar char="Ø"/>
            </a:pPr>
            <a:endParaRPr lang="en-US" sz="3200" dirty="0" smtClean="0"/>
          </a:p>
          <a:p>
            <a:pPr marL="622300" indent="-514350">
              <a:buSzPct val="100000"/>
              <a:buFont typeface="Wingdings" pitchFamily="2" charset="2"/>
              <a:buChar char="Ø"/>
              <a:defRPr/>
            </a:pPr>
            <a:endParaRPr lang="en-US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622300" indent="-514350">
              <a:buSzPct val="100000"/>
              <a:buFont typeface="Wingdings" pitchFamily="2" charset="2"/>
              <a:buChar char="Ø"/>
              <a:defRPr/>
            </a:pPr>
            <a:endParaRPr lang="en-US" sz="32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1090612" lvl="1" indent="-514350">
              <a:buSzPct val="100000"/>
              <a:buFont typeface="Wingdings" pitchFamily="2" charset="2"/>
              <a:buChar char="Ø"/>
              <a:defRPr/>
            </a:pPr>
            <a:endParaRPr lang="en-US" sz="32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1090612" lvl="1" indent="-514350">
              <a:buSzPct val="100000"/>
              <a:buFont typeface="Wingdings" pitchFamily="2" charset="2"/>
              <a:buChar char="Ø"/>
              <a:defRPr/>
            </a:pPr>
            <a:endParaRPr lang="en-US" sz="32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1090612" lvl="1" indent="-514350">
              <a:buSzPct val="100000"/>
              <a:buFont typeface="Wingdings" pitchFamily="2" charset="2"/>
              <a:buChar char="Ø"/>
              <a:defRPr/>
            </a:pPr>
            <a:endParaRPr lang="en-US" sz="32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1090612" lvl="1" indent="-514350">
              <a:buSzPct val="100000"/>
              <a:buFont typeface="Wingdings" pitchFamily="2" charset="2"/>
              <a:buChar char="Ø"/>
              <a:defRPr/>
            </a:pPr>
            <a:endParaRPr lang="en-US" sz="32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1090612" lvl="1" indent="-514350">
              <a:buSzPct val="100000"/>
              <a:buFont typeface="Wingdings" pitchFamily="2" charset="2"/>
              <a:buChar char="Ø"/>
              <a:defRPr/>
            </a:pPr>
            <a:endParaRPr lang="en-US" sz="32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919162" lvl="1" indent="-342900">
              <a:buSzPct val="100000"/>
              <a:buFont typeface="Wingdings" pitchFamily="2" charset="2"/>
              <a:buChar char="Ø"/>
              <a:defRPr/>
            </a:pPr>
            <a:endParaRPr lang="en-US" sz="18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919162" lvl="1" indent="-342900">
              <a:buSzPct val="100000"/>
              <a:buFont typeface="Wingdings" pitchFamily="2" charset="2"/>
              <a:buChar char="Ø"/>
              <a:defRPr/>
            </a:pPr>
            <a:endParaRPr lang="en-US" sz="18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565150" indent="-457200">
              <a:buSzPct val="100000"/>
              <a:buFont typeface="Wingdings" pitchFamily="2" charset="2"/>
              <a:buChar char="Ø"/>
              <a:defRPr/>
            </a:pP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565150" indent="-457200">
              <a:buSzPct val="100000"/>
              <a:buFont typeface="Wingdings" pitchFamily="2" charset="2"/>
              <a:buChar char="Ø"/>
              <a:defRPr/>
            </a:pP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565150" indent="-457200">
              <a:buSzPct val="100000"/>
              <a:buFont typeface="Wingdings" pitchFamily="2" charset="2"/>
              <a:buChar char="Ø"/>
              <a:defRPr/>
            </a:pP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565150" indent="-457200">
              <a:buSzPct val="100000"/>
              <a:buFont typeface="Wingdings" pitchFamily="2" charset="2"/>
              <a:buChar char="Ø"/>
              <a:defRPr/>
            </a:pP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</p:txBody>
      </p:sp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C55B82BF-3B5A-457C-B93A-3BCFAEB56B4A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>
                <a:lnSpc>
                  <a:spcPct val="101000"/>
                </a:lnSpc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6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dirty="0"/>
              <a:t>World-Leadi</a:t>
            </a:r>
            <a:r>
              <a:rPr lang="en-US" sz="1600" i="1" dirty="0"/>
              <a:t>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4000" kern="0" dirty="0" smtClean="0">
                <a:solidFill>
                  <a:srgbClr val="131F49"/>
                </a:solidFill>
                <a:ea typeface="ＭＳ Ｐゴシック" charset="-128"/>
                <a:cs typeface="ＭＳ Ｐゴシック" charset="-128"/>
              </a:rPr>
              <a:t>Known Public-Key Attack</a:t>
            </a:r>
            <a:endParaRPr lang="en-US" sz="4000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5873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/>
          </p:cNvSpPr>
          <p:nvPr>
            <p:ph idx="4294967295"/>
          </p:nvPr>
        </p:nvSpPr>
        <p:spPr>
          <a:xfrm>
            <a:off x="190500" y="1403184"/>
            <a:ext cx="9705975" cy="4102266"/>
          </a:xfrm>
        </p:spPr>
        <p:txBody>
          <a:bodyPr/>
          <a:lstStyle/>
          <a:p>
            <a:pPr marL="622300" indent="-514350">
              <a:buSzPct val="100000"/>
              <a:buFont typeface="Wingdings" pitchFamily="2" charset="2"/>
              <a:buChar char="Ø"/>
            </a:pPr>
            <a:r>
              <a:rPr lang="en-US" sz="3200" dirty="0" smtClean="0"/>
              <a:t>public </a:t>
            </a:r>
            <a:r>
              <a:rPr lang="en-US" sz="3200" dirty="0"/>
              <a:t>key runs </a:t>
            </a:r>
            <a:r>
              <a:rPr lang="en-US" sz="3200" dirty="0" smtClean="0"/>
              <a:t>1000 times slower than symmetric key</a:t>
            </a:r>
          </a:p>
          <a:p>
            <a:pPr lvl="1">
              <a:buSzPct val="100000"/>
              <a:buFont typeface="Wingdings" panose="05000000000000000000" pitchFamily="2" charset="2"/>
              <a:buChar char="v"/>
            </a:pPr>
            <a:r>
              <a:rPr lang="en-US" sz="2800" dirty="0" smtClean="0"/>
              <a:t> think </a:t>
            </a:r>
            <a:r>
              <a:rPr lang="en-US" sz="2800" dirty="0"/>
              <a:t>2g versus 4g on smartphone</a:t>
            </a:r>
          </a:p>
          <a:p>
            <a:pPr marL="622300" indent="-514350">
              <a:buSzPct val="100000"/>
              <a:buFont typeface="Wingdings" pitchFamily="2" charset="2"/>
              <a:buChar char="Ø"/>
            </a:pPr>
            <a:r>
              <a:rPr lang="en-US" sz="3200" dirty="0" smtClean="0"/>
              <a:t>This </a:t>
            </a:r>
            <a:r>
              <a:rPr lang="en-US" sz="3200" dirty="0"/>
              <a:t>large difference in speed is likely to </a:t>
            </a:r>
            <a:r>
              <a:rPr lang="en-US" sz="3200" dirty="0" smtClean="0"/>
              <a:t>remain</a:t>
            </a:r>
            <a:endParaRPr lang="en-US" sz="3200" dirty="0"/>
          </a:p>
          <a:p>
            <a:pPr lvl="1">
              <a:buSzPct val="100000"/>
              <a:buFont typeface="Wingdings" panose="05000000000000000000" pitchFamily="2" charset="2"/>
              <a:buChar char="v"/>
            </a:pPr>
            <a:r>
              <a:rPr lang="en-US" dirty="0" smtClean="0"/>
              <a:t> </a:t>
            </a:r>
            <a:r>
              <a:rPr lang="en-US" sz="2800" dirty="0" smtClean="0"/>
              <a:t>Maybe reduce to 100 times</a:t>
            </a:r>
          </a:p>
          <a:p>
            <a:pPr lvl="1">
              <a:buSzPct val="100000"/>
              <a:buFont typeface="Wingdings" panose="05000000000000000000" pitchFamily="2" charset="2"/>
              <a:buChar char="v"/>
            </a:pPr>
            <a:endParaRPr lang="en-US" sz="2800" dirty="0" smtClean="0"/>
          </a:p>
          <a:p>
            <a:pPr marL="622300" indent="-514350">
              <a:buSzPct val="100000"/>
              <a:buFont typeface="Wingdings" pitchFamily="2" charset="2"/>
              <a:buChar char="Ø"/>
            </a:pPr>
            <a:r>
              <a:rPr lang="en-US" sz="3200" dirty="0"/>
              <a:t>Use public keys to distribute </a:t>
            </a:r>
            <a:r>
              <a:rPr lang="en-US" sz="3200" dirty="0" smtClean="0"/>
              <a:t>symmetric keys, use symmetric keys to protect data</a:t>
            </a:r>
            <a:endParaRPr lang="en-US" sz="3200" dirty="0"/>
          </a:p>
          <a:p>
            <a:pPr marL="622300" indent="-514350">
              <a:buSzPct val="100000"/>
              <a:buFont typeface="Wingdings" pitchFamily="2" charset="2"/>
              <a:buChar char="Ø"/>
            </a:pPr>
            <a:endParaRPr lang="en-US" sz="3200" dirty="0" smtClean="0"/>
          </a:p>
          <a:p>
            <a:pPr marL="622300" indent="-514350">
              <a:buSzPct val="100000"/>
              <a:buFont typeface="Wingdings" pitchFamily="2" charset="2"/>
              <a:buChar char="Ø"/>
              <a:defRPr/>
            </a:pPr>
            <a:endParaRPr lang="en-US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622300" indent="-514350">
              <a:buSzPct val="100000"/>
              <a:buFont typeface="Wingdings" pitchFamily="2" charset="2"/>
              <a:buChar char="Ø"/>
              <a:defRPr/>
            </a:pPr>
            <a:endParaRPr lang="en-US" sz="32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1090612" lvl="1" indent="-514350">
              <a:buSzPct val="100000"/>
              <a:buFont typeface="Wingdings" pitchFamily="2" charset="2"/>
              <a:buChar char="Ø"/>
              <a:defRPr/>
            </a:pPr>
            <a:endParaRPr lang="en-US" sz="32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1090612" lvl="1" indent="-514350">
              <a:buSzPct val="100000"/>
              <a:buFont typeface="Wingdings" pitchFamily="2" charset="2"/>
              <a:buChar char="Ø"/>
              <a:defRPr/>
            </a:pPr>
            <a:endParaRPr lang="en-US" sz="32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1090612" lvl="1" indent="-514350">
              <a:buSzPct val="100000"/>
              <a:buFont typeface="Wingdings" pitchFamily="2" charset="2"/>
              <a:buChar char="Ø"/>
              <a:defRPr/>
            </a:pPr>
            <a:endParaRPr lang="en-US" sz="32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1090612" lvl="1" indent="-514350">
              <a:buSzPct val="100000"/>
              <a:buFont typeface="Wingdings" pitchFamily="2" charset="2"/>
              <a:buChar char="Ø"/>
              <a:defRPr/>
            </a:pPr>
            <a:endParaRPr lang="en-US" sz="32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1090612" lvl="1" indent="-514350">
              <a:buSzPct val="100000"/>
              <a:buFont typeface="Wingdings" pitchFamily="2" charset="2"/>
              <a:buChar char="Ø"/>
              <a:defRPr/>
            </a:pPr>
            <a:endParaRPr lang="en-US" sz="32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919162" lvl="1" indent="-342900">
              <a:buSzPct val="100000"/>
              <a:buFont typeface="Wingdings" pitchFamily="2" charset="2"/>
              <a:buChar char="Ø"/>
              <a:defRPr/>
            </a:pPr>
            <a:endParaRPr lang="en-US" sz="18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919162" lvl="1" indent="-342900">
              <a:buSzPct val="100000"/>
              <a:buFont typeface="Wingdings" pitchFamily="2" charset="2"/>
              <a:buChar char="Ø"/>
              <a:defRPr/>
            </a:pPr>
            <a:endParaRPr lang="en-US" sz="18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565150" indent="-457200">
              <a:buSzPct val="100000"/>
              <a:buFont typeface="Wingdings" pitchFamily="2" charset="2"/>
              <a:buChar char="Ø"/>
              <a:defRPr/>
            </a:pP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565150" indent="-457200">
              <a:buSzPct val="100000"/>
              <a:buFont typeface="Wingdings" pitchFamily="2" charset="2"/>
              <a:buChar char="Ø"/>
              <a:defRPr/>
            </a:pP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565150" indent="-457200">
              <a:buSzPct val="100000"/>
              <a:buFont typeface="Wingdings" pitchFamily="2" charset="2"/>
              <a:buChar char="Ø"/>
              <a:defRPr/>
            </a:pP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565150" indent="-457200">
              <a:buSzPct val="100000"/>
              <a:buFont typeface="Wingdings" pitchFamily="2" charset="2"/>
              <a:buChar char="Ø"/>
              <a:defRPr/>
            </a:pP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</p:txBody>
      </p:sp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C55B82BF-3B5A-457C-B93A-3BCFAEB56B4A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>
                <a:lnSpc>
                  <a:spcPct val="101000"/>
                </a:lnSpc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7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dirty="0"/>
              <a:t>World-Leadi</a:t>
            </a:r>
            <a:r>
              <a:rPr lang="en-US" sz="1600" i="1" dirty="0"/>
              <a:t>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4000" kern="0" dirty="0" smtClean="0">
                <a:solidFill>
                  <a:srgbClr val="131F49"/>
                </a:solidFill>
                <a:ea typeface="ＭＳ Ｐゴシック" charset="-128"/>
                <a:cs typeface="ＭＳ Ｐゴシック" charset="-128"/>
              </a:rPr>
              <a:t>Speed</a:t>
            </a:r>
            <a:endParaRPr lang="en-US" sz="4000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2596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/>
          </p:cNvSpPr>
          <p:nvPr>
            <p:ph idx="4294967295"/>
          </p:nvPr>
        </p:nvSpPr>
        <p:spPr>
          <a:xfrm>
            <a:off x="190500" y="1403184"/>
            <a:ext cx="9705975" cy="4102266"/>
          </a:xfrm>
        </p:spPr>
        <p:txBody>
          <a:bodyPr/>
          <a:lstStyle/>
          <a:p>
            <a:pPr marL="622300" indent="-514350">
              <a:buSzPct val="100000"/>
              <a:buFont typeface="Wingdings" pitchFamily="2" charset="2"/>
              <a:buChar char="Ø"/>
            </a:pPr>
            <a:r>
              <a:rPr lang="en-US" sz="3200" dirty="0"/>
              <a:t>public key is (</a:t>
            </a:r>
            <a:r>
              <a:rPr lang="en-US" sz="3200" dirty="0" err="1"/>
              <a:t>n,e</a:t>
            </a:r>
            <a:r>
              <a:rPr lang="en-US" sz="3200" dirty="0"/>
              <a:t>)</a:t>
            </a:r>
          </a:p>
          <a:p>
            <a:pPr marL="622300" indent="-514350">
              <a:buSzPct val="100000"/>
              <a:buFont typeface="Wingdings" pitchFamily="2" charset="2"/>
              <a:buChar char="Ø"/>
            </a:pPr>
            <a:r>
              <a:rPr lang="en-US" sz="3200" dirty="0"/>
              <a:t>private key is d</a:t>
            </a:r>
          </a:p>
          <a:p>
            <a:pPr marL="622300" indent="-514350">
              <a:buSzPct val="100000"/>
              <a:buFont typeface="Wingdings" pitchFamily="2" charset="2"/>
              <a:buChar char="Ø"/>
            </a:pPr>
            <a:r>
              <a:rPr lang="en-US" sz="3200" dirty="0"/>
              <a:t>encrypt: C = M</a:t>
            </a:r>
            <a:r>
              <a:rPr lang="en-US" sz="3200" normalizeH="1" baseline="30000" dirty="0"/>
              <a:t>e</a:t>
            </a:r>
            <a:r>
              <a:rPr lang="en-US" sz="3200" dirty="0"/>
              <a:t> mod n</a:t>
            </a:r>
          </a:p>
          <a:p>
            <a:pPr marL="622300" indent="-514350">
              <a:buSzPct val="100000"/>
              <a:buFont typeface="Wingdings" pitchFamily="2" charset="2"/>
              <a:buChar char="Ø"/>
            </a:pPr>
            <a:r>
              <a:rPr lang="en-US" sz="3200" dirty="0"/>
              <a:t>decrypt: M = C</a:t>
            </a:r>
            <a:r>
              <a:rPr lang="en-US" sz="3200" normalizeH="1" baseline="30000" dirty="0"/>
              <a:t>d</a:t>
            </a:r>
            <a:r>
              <a:rPr lang="en-US" sz="3200" dirty="0"/>
              <a:t> mod n</a:t>
            </a:r>
          </a:p>
          <a:p>
            <a:pPr marL="622300" indent="-514350">
              <a:buSzPct val="100000"/>
              <a:buFont typeface="Wingdings" pitchFamily="2" charset="2"/>
              <a:buChar char="Ø"/>
            </a:pPr>
            <a:endParaRPr lang="en-US" sz="3200" dirty="0"/>
          </a:p>
          <a:p>
            <a:pPr marL="622300" indent="-514350">
              <a:buSzPct val="100000"/>
              <a:buFont typeface="Wingdings" pitchFamily="2" charset="2"/>
              <a:buChar char="Ø"/>
            </a:pPr>
            <a:endParaRPr lang="en-US" sz="3200" dirty="0" smtClean="0"/>
          </a:p>
          <a:p>
            <a:pPr marL="622300" indent="-514350">
              <a:buSzPct val="100000"/>
              <a:buFont typeface="Wingdings" pitchFamily="2" charset="2"/>
              <a:buChar char="Ø"/>
              <a:defRPr/>
            </a:pPr>
            <a:endParaRPr lang="en-US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622300" indent="-514350">
              <a:buSzPct val="100000"/>
              <a:buFont typeface="Wingdings" pitchFamily="2" charset="2"/>
              <a:buChar char="Ø"/>
              <a:defRPr/>
            </a:pPr>
            <a:endParaRPr lang="en-US" sz="32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1090612" lvl="1" indent="-514350">
              <a:buSzPct val="100000"/>
              <a:buFont typeface="Wingdings" pitchFamily="2" charset="2"/>
              <a:buChar char="Ø"/>
              <a:defRPr/>
            </a:pPr>
            <a:endParaRPr lang="en-US" sz="32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1090612" lvl="1" indent="-514350">
              <a:buSzPct val="100000"/>
              <a:buFont typeface="Wingdings" pitchFamily="2" charset="2"/>
              <a:buChar char="Ø"/>
              <a:defRPr/>
            </a:pPr>
            <a:endParaRPr lang="en-US" sz="32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1090612" lvl="1" indent="-514350">
              <a:buSzPct val="100000"/>
              <a:buFont typeface="Wingdings" pitchFamily="2" charset="2"/>
              <a:buChar char="Ø"/>
              <a:defRPr/>
            </a:pPr>
            <a:endParaRPr lang="en-US" sz="32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1090612" lvl="1" indent="-514350">
              <a:buSzPct val="100000"/>
              <a:buFont typeface="Wingdings" pitchFamily="2" charset="2"/>
              <a:buChar char="Ø"/>
              <a:defRPr/>
            </a:pPr>
            <a:endParaRPr lang="en-US" sz="32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1090612" lvl="1" indent="-514350">
              <a:buSzPct val="100000"/>
              <a:buFont typeface="Wingdings" pitchFamily="2" charset="2"/>
              <a:buChar char="Ø"/>
              <a:defRPr/>
            </a:pPr>
            <a:endParaRPr lang="en-US" sz="32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919162" lvl="1" indent="-342900">
              <a:buSzPct val="100000"/>
              <a:buFont typeface="Wingdings" pitchFamily="2" charset="2"/>
              <a:buChar char="Ø"/>
              <a:defRPr/>
            </a:pPr>
            <a:endParaRPr lang="en-US" sz="18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919162" lvl="1" indent="-342900">
              <a:buSzPct val="100000"/>
              <a:buFont typeface="Wingdings" pitchFamily="2" charset="2"/>
              <a:buChar char="Ø"/>
              <a:defRPr/>
            </a:pPr>
            <a:endParaRPr lang="en-US" sz="18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565150" indent="-457200">
              <a:buSzPct val="100000"/>
              <a:buFont typeface="Wingdings" pitchFamily="2" charset="2"/>
              <a:buChar char="Ø"/>
              <a:defRPr/>
            </a:pP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565150" indent="-457200">
              <a:buSzPct val="100000"/>
              <a:buFont typeface="Wingdings" pitchFamily="2" charset="2"/>
              <a:buChar char="Ø"/>
              <a:defRPr/>
            </a:pP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565150" indent="-457200">
              <a:buSzPct val="100000"/>
              <a:buFont typeface="Wingdings" pitchFamily="2" charset="2"/>
              <a:buChar char="Ø"/>
              <a:defRPr/>
            </a:pP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565150" indent="-457200">
              <a:buSzPct val="100000"/>
              <a:buFont typeface="Wingdings" pitchFamily="2" charset="2"/>
              <a:buChar char="Ø"/>
              <a:defRPr/>
            </a:pP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</p:txBody>
      </p:sp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C55B82BF-3B5A-457C-B93A-3BCFAEB56B4A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>
                <a:lnSpc>
                  <a:spcPct val="101000"/>
                </a:lnSpc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8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dirty="0"/>
              <a:t>World-Leadi</a:t>
            </a:r>
            <a:r>
              <a:rPr lang="en-US" sz="1600" i="1" dirty="0"/>
              <a:t>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4000" kern="0" dirty="0" smtClean="0">
                <a:solidFill>
                  <a:srgbClr val="131F49"/>
                </a:solidFill>
                <a:ea typeface="ＭＳ Ｐゴシック" charset="-128"/>
                <a:cs typeface="ＭＳ Ｐゴシック" charset="-128"/>
              </a:rPr>
              <a:t>RSA Cryptosystem</a:t>
            </a:r>
            <a:endParaRPr lang="en-US" sz="4000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50002" y="4396103"/>
            <a:ext cx="1781176" cy="1015663"/>
          </a:xfrm>
          <a:prstGeom prst="rect">
            <a:avLst/>
          </a:prstGeom>
          <a:noFill/>
          <a:ln w="254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</a:rPr>
              <a:t>X</a:t>
            </a:r>
          </a:p>
          <a:p>
            <a:pPr algn="ctr"/>
            <a:r>
              <a:rPr lang="en-US" sz="2000" b="1" dirty="0" smtClean="0">
                <a:solidFill>
                  <a:srgbClr val="FF0000"/>
                </a:solidFill>
              </a:rPr>
              <a:t>Not covered in lecture</a:t>
            </a:r>
            <a:endParaRPr lang="en-US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6308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/>
          </p:cNvSpPr>
          <p:nvPr>
            <p:ph idx="4294967295"/>
          </p:nvPr>
        </p:nvSpPr>
        <p:spPr>
          <a:xfrm>
            <a:off x="190500" y="1403184"/>
            <a:ext cx="9705975" cy="4102266"/>
          </a:xfrm>
        </p:spPr>
        <p:txBody>
          <a:bodyPr/>
          <a:lstStyle/>
          <a:p>
            <a:pPr marL="622300" indent="-514350">
              <a:buSzPct val="100000"/>
              <a:buFont typeface="Wingdings" pitchFamily="2" charset="2"/>
              <a:buChar char="Ø"/>
            </a:pPr>
            <a:r>
              <a:rPr lang="en-US" sz="3200" dirty="0"/>
              <a:t>public key is (</a:t>
            </a:r>
            <a:r>
              <a:rPr lang="en-US" sz="3200" dirty="0" err="1"/>
              <a:t>n,e</a:t>
            </a:r>
            <a:r>
              <a:rPr lang="en-US" sz="3200" dirty="0"/>
              <a:t>)</a:t>
            </a:r>
          </a:p>
          <a:p>
            <a:pPr marL="622300" indent="-514350">
              <a:buSzPct val="100000"/>
              <a:buFont typeface="Wingdings" pitchFamily="2" charset="2"/>
              <a:buChar char="Ø"/>
            </a:pPr>
            <a:r>
              <a:rPr lang="en-US" sz="3200" dirty="0"/>
              <a:t>private key is d</a:t>
            </a:r>
          </a:p>
          <a:p>
            <a:pPr marL="622300" indent="-514350">
              <a:buSzPct val="100000"/>
              <a:buFont typeface="Wingdings" pitchFamily="2" charset="2"/>
              <a:buChar char="Ø"/>
            </a:pPr>
            <a:r>
              <a:rPr lang="en-US" sz="3200" dirty="0"/>
              <a:t>encrypt: C = M</a:t>
            </a:r>
            <a:r>
              <a:rPr lang="en-US" sz="3200" normalizeH="1" baseline="30000" dirty="0"/>
              <a:t>e</a:t>
            </a:r>
            <a:r>
              <a:rPr lang="en-US" sz="3200" dirty="0"/>
              <a:t> mod n</a:t>
            </a:r>
          </a:p>
          <a:p>
            <a:pPr marL="622300" indent="-514350">
              <a:buSzPct val="100000"/>
              <a:buFont typeface="Wingdings" pitchFamily="2" charset="2"/>
              <a:buChar char="Ø"/>
            </a:pPr>
            <a:r>
              <a:rPr lang="en-US" sz="3200" dirty="0"/>
              <a:t>decrypt: M = C</a:t>
            </a:r>
            <a:r>
              <a:rPr lang="en-US" sz="3200" normalizeH="1" baseline="30000" dirty="0"/>
              <a:t>d</a:t>
            </a:r>
            <a:r>
              <a:rPr lang="en-US" sz="3200" dirty="0"/>
              <a:t> mod n</a:t>
            </a:r>
          </a:p>
          <a:p>
            <a:pPr marL="622300" indent="-514350">
              <a:buSzPct val="100000"/>
              <a:buFont typeface="Wingdings" pitchFamily="2" charset="2"/>
              <a:buChar char="Ø"/>
            </a:pPr>
            <a:endParaRPr lang="en-US" sz="3200" dirty="0"/>
          </a:p>
          <a:p>
            <a:pPr marL="622300" indent="-514350">
              <a:buSzPct val="100000"/>
              <a:buFont typeface="Wingdings" pitchFamily="2" charset="2"/>
              <a:buChar char="Ø"/>
            </a:pPr>
            <a:endParaRPr lang="en-US" sz="3200" dirty="0" smtClean="0"/>
          </a:p>
          <a:p>
            <a:pPr marL="622300" indent="-514350">
              <a:buSzPct val="100000"/>
              <a:buFont typeface="Wingdings" pitchFamily="2" charset="2"/>
              <a:buChar char="Ø"/>
              <a:defRPr/>
            </a:pPr>
            <a:endParaRPr lang="en-US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622300" indent="-514350">
              <a:buSzPct val="100000"/>
              <a:buFont typeface="Wingdings" pitchFamily="2" charset="2"/>
              <a:buChar char="Ø"/>
              <a:defRPr/>
            </a:pPr>
            <a:endParaRPr lang="en-US" sz="32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1090612" lvl="1" indent="-514350">
              <a:buSzPct val="100000"/>
              <a:buFont typeface="Wingdings" pitchFamily="2" charset="2"/>
              <a:buChar char="Ø"/>
              <a:defRPr/>
            </a:pPr>
            <a:endParaRPr lang="en-US" sz="32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1090612" lvl="1" indent="-514350">
              <a:buSzPct val="100000"/>
              <a:buFont typeface="Wingdings" pitchFamily="2" charset="2"/>
              <a:buChar char="Ø"/>
              <a:defRPr/>
            </a:pPr>
            <a:endParaRPr lang="en-US" sz="32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1090612" lvl="1" indent="-514350">
              <a:buSzPct val="100000"/>
              <a:buFont typeface="Wingdings" pitchFamily="2" charset="2"/>
              <a:buChar char="Ø"/>
              <a:defRPr/>
            </a:pPr>
            <a:endParaRPr lang="en-US" sz="32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1090612" lvl="1" indent="-514350">
              <a:buSzPct val="100000"/>
              <a:buFont typeface="Wingdings" pitchFamily="2" charset="2"/>
              <a:buChar char="Ø"/>
              <a:defRPr/>
            </a:pPr>
            <a:endParaRPr lang="en-US" sz="32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1090612" lvl="1" indent="-514350">
              <a:buSzPct val="100000"/>
              <a:buFont typeface="Wingdings" pitchFamily="2" charset="2"/>
              <a:buChar char="Ø"/>
              <a:defRPr/>
            </a:pPr>
            <a:endParaRPr lang="en-US" sz="32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919162" lvl="1" indent="-342900">
              <a:buSzPct val="100000"/>
              <a:buFont typeface="Wingdings" pitchFamily="2" charset="2"/>
              <a:buChar char="Ø"/>
              <a:defRPr/>
            </a:pPr>
            <a:endParaRPr lang="en-US" sz="18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919162" lvl="1" indent="-342900">
              <a:buSzPct val="100000"/>
              <a:buFont typeface="Wingdings" pitchFamily="2" charset="2"/>
              <a:buChar char="Ø"/>
              <a:defRPr/>
            </a:pPr>
            <a:endParaRPr lang="en-US" sz="18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565150" indent="-457200">
              <a:buSzPct val="100000"/>
              <a:buFont typeface="Wingdings" pitchFamily="2" charset="2"/>
              <a:buChar char="Ø"/>
              <a:defRPr/>
            </a:pP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565150" indent="-457200">
              <a:buSzPct val="100000"/>
              <a:buFont typeface="Wingdings" pitchFamily="2" charset="2"/>
              <a:buChar char="Ø"/>
              <a:defRPr/>
            </a:pP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565150" indent="-457200">
              <a:buSzPct val="100000"/>
              <a:buFont typeface="Wingdings" pitchFamily="2" charset="2"/>
              <a:buChar char="Ø"/>
              <a:defRPr/>
            </a:pP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marL="565150" indent="-457200">
              <a:buSzPct val="100000"/>
              <a:buFont typeface="Wingdings" pitchFamily="2" charset="2"/>
              <a:buChar char="Ø"/>
              <a:defRPr/>
            </a:pP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</p:txBody>
      </p:sp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C55B82BF-3B5A-457C-B93A-3BCFAEB56B4A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>
                <a:lnSpc>
                  <a:spcPct val="101000"/>
                </a:lnSpc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9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dirty="0"/>
              <a:t>World-Leadi</a:t>
            </a:r>
            <a:r>
              <a:rPr lang="en-US" sz="1600" i="1" dirty="0"/>
              <a:t>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4000" kern="0" dirty="0" smtClean="0">
                <a:solidFill>
                  <a:srgbClr val="131F49"/>
                </a:solidFill>
                <a:ea typeface="ＭＳ Ｐゴシック" charset="-128"/>
                <a:cs typeface="ＭＳ Ｐゴシック" charset="-128"/>
              </a:rPr>
              <a:t>RSA Cryptosystem</a:t>
            </a:r>
            <a:endParaRPr lang="en-US" sz="4000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658415" y="4470940"/>
            <a:ext cx="3132499" cy="1015663"/>
          </a:xfrm>
          <a:prstGeom prst="rect">
            <a:avLst/>
          </a:prstGeom>
          <a:noFill/>
          <a:ln w="254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</a:rPr>
              <a:t>This naive use of RSA is not secure but will suffice for our purposes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026205" y="4760585"/>
            <a:ext cx="1781176" cy="1015663"/>
          </a:xfrm>
          <a:prstGeom prst="rect">
            <a:avLst/>
          </a:prstGeom>
          <a:noFill/>
          <a:ln w="254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</a:rPr>
              <a:t>X</a:t>
            </a:r>
          </a:p>
          <a:p>
            <a:pPr algn="ctr"/>
            <a:r>
              <a:rPr lang="en-US" sz="2000" b="1" dirty="0" smtClean="0">
                <a:solidFill>
                  <a:srgbClr val="FF0000"/>
                </a:solidFill>
              </a:rPr>
              <a:t>Not covered in lecture</a:t>
            </a:r>
            <a:endParaRPr lang="en-US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346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3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3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3_Default Design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45000"/>
          <a:buFont typeface="Wingdings" charset="2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45000"/>
          <a:buFont typeface="Wingdings" charset="2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9517</TotalTime>
  <Words>1135</Words>
  <Application>Microsoft Office PowerPoint</Application>
  <PresentationFormat>Custom</PresentationFormat>
  <Paragraphs>522</Paragraphs>
  <Slides>27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27</vt:i4>
      </vt:variant>
    </vt:vector>
  </HeadingPairs>
  <TitlesOfParts>
    <vt:vector size="40" baseType="lpstr">
      <vt:lpstr>Arial</vt:lpstr>
      <vt:lpstr>Bitstream Charter</vt:lpstr>
      <vt:lpstr>Calibri</vt:lpstr>
      <vt:lpstr>Courier New</vt:lpstr>
      <vt:lpstr>ＭＳ Ｐゴシック</vt:lpstr>
      <vt:lpstr>Symbol</vt:lpstr>
      <vt:lpstr>Times New Roman</vt:lpstr>
      <vt:lpstr>Wingdings</vt:lpstr>
      <vt:lpstr>1_Custom Design</vt:lpstr>
      <vt:lpstr>2_Custom Design</vt:lpstr>
      <vt:lpstr>3_Custom Design</vt:lpstr>
      <vt:lpstr>Custom Design</vt:lpstr>
      <vt:lpstr>3_Default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Having Fun</dc:creator>
  <cp:lastModifiedBy>Ravi Sandhu</cp:lastModifiedBy>
  <cp:revision>1147</cp:revision>
  <cp:lastPrinted>2018-01-17T20:52:42Z</cp:lastPrinted>
  <dcterms:created xsi:type="dcterms:W3CDTF">2010-02-19T20:53:39Z</dcterms:created>
  <dcterms:modified xsi:type="dcterms:W3CDTF">2018-01-25T19:00:12Z</dcterms:modified>
</cp:coreProperties>
</file>