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5"/>
  </p:notesMasterIdLst>
  <p:handoutMasterIdLst>
    <p:handoutMasterId r:id="rId16"/>
  </p:handoutMasterIdLst>
  <p:sldIdLst>
    <p:sldId id="392" r:id="rId6"/>
    <p:sldId id="416" r:id="rId7"/>
    <p:sldId id="417" r:id="rId8"/>
    <p:sldId id="418" r:id="rId9"/>
    <p:sldId id="419" r:id="rId10"/>
    <p:sldId id="421" r:id="rId11"/>
    <p:sldId id="422" r:id="rId12"/>
    <p:sldId id="423" r:id="rId13"/>
    <p:sldId id="424" r:id="rId14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71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133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5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13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3/28/2018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Authentication by Passwords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</a:t>
            </a:r>
            <a:r>
              <a:rPr lang="en-US" sz="2000" dirty="0" smtClean="0">
                <a:solidFill>
                  <a:schemeClr val="tx2"/>
                </a:solidFill>
              </a:rPr>
              <a:t>16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5323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Authentication Techniques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4246" y="1285875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Authentication</a:t>
            </a:r>
            <a:endParaRPr lang="en-US" sz="3600" dirty="0"/>
          </a:p>
        </p:txBody>
      </p:sp>
      <p:cxnSp>
        <p:nvCxnSpPr>
          <p:cNvPr id="17" name="Straight Connector 16"/>
          <p:cNvCxnSpPr>
            <a:stCxn id="13" idx="2"/>
          </p:cNvCxnSpPr>
          <p:nvPr/>
        </p:nvCxnSpPr>
        <p:spPr bwMode="auto">
          <a:xfrm>
            <a:off x="5028518" y="1932206"/>
            <a:ext cx="682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00275" y="2514600"/>
            <a:ext cx="565785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027834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19959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85744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781839" y="3143250"/>
            <a:ext cx="25314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Something </a:t>
            </a:r>
          </a:p>
          <a:p>
            <a:pPr algn="ctr"/>
            <a:r>
              <a:rPr lang="en-US" sz="2400" dirty="0" smtClean="0"/>
              <a:t>you have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smartphone</a:t>
            </a:r>
            <a:endParaRPr lang="en-US" sz="2400" dirty="0" smtClean="0"/>
          </a:p>
          <a:p>
            <a:pPr algn="ctr"/>
            <a:r>
              <a:rPr lang="en-US" sz="2400" dirty="0" smtClean="0"/>
              <a:t>registered device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83903" y="3143250"/>
            <a:ext cx="26324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Something </a:t>
            </a:r>
          </a:p>
          <a:p>
            <a:pPr algn="ctr"/>
            <a:r>
              <a:rPr lang="en-US" sz="2400" dirty="0" smtClean="0"/>
              <a:t>you know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password</a:t>
            </a:r>
          </a:p>
          <a:p>
            <a:pPr algn="ctr"/>
            <a:r>
              <a:rPr lang="en-US" sz="2400" dirty="0" smtClean="0"/>
              <a:t>“secret” questions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437827" y="3143250"/>
            <a:ext cx="28392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Something </a:t>
            </a:r>
          </a:p>
          <a:p>
            <a:pPr algn="ctr"/>
            <a:r>
              <a:rPr lang="en-US" sz="2400" dirty="0" smtClean="0"/>
              <a:t>you are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fingerprint</a:t>
            </a:r>
          </a:p>
          <a:p>
            <a:pPr algn="ctr"/>
            <a:r>
              <a:rPr lang="en-US" sz="2400" dirty="0" smtClean="0"/>
              <a:t>iris</a:t>
            </a:r>
          </a:p>
          <a:p>
            <a:pPr algn="ctr"/>
            <a:r>
              <a:rPr lang="en-US" sz="2400" dirty="0" smtClean="0"/>
              <a:t>keyboard dynamics</a:t>
            </a:r>
          </a:p>
          <a:p>
            <a:pPr algn="ctr"/>
            <a:r>
              <a:rPr lang="en-US" sz="2400" dirty="0" smtClean="0"/>
              <a:t>signature dynamics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Authentication Techniques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4246" y="1285875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Authentication</a:t>
            </a:r>
            <a:endParaRPr lang="en-US" sz="3600" dirty="0"/>
          </a:p>
        </p:txBody>
      </p:sp>
      <p:cxnSp>
        <p:nvCxnSpPr>
          <p:cNvPr id="17" name="Straight Connector 16"/>
          <p:cNvCxnSpPr>
            <a:stCxn id="13" idx="2"/>
          </p:cNvCxnSpPr>
          <p:nvPr/>
        </p:nvCxnSpPr>
        <p:spPr bwMode="auto">
          <a:xfrm>
            <a:off x="5028518" y="1932206"/>
            <a:ext cx="682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00275" y="2514600"/>
            <a:ext cx="565785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027834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19959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85744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781839" y="3143250"/>
            <a:ext cx="25314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Something </a:t>
            </a:r>
          </a:p>
          <a:p>
            <a:pPr algn="ctr"/>
            <a:r>
              <a:rPr lang="en-US" sz="2400" dirty="0" smtClean="0"/>
              <a:t>you have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smartphone</a:t>
            </a:r>
            <a:endParaRPr lang="en-US" sz="2400" dirty="0" smtClean="0"/>
          </a:p>
          <a:p>
            <a:pPr algn="ctr"/>
            <a:r>
              <a:rPr lang="en-US" sz="2400" dirty="0" smtClean="0"/>
              <a:t>registered device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83903" y="3143250"/>
            <a:ext cx="26324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Something </a:t>
            </a:r>
          </a:p>
          <a:p>
            <a:pPr algn="ctr"/>
            <a:r>
              <a:rPr lang="en-US" sz="2400" dirty="0" smtClean="0"/>
              <a:t>you know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password</a:t>
            </a:r>
          </a:p>
          <a:p>
            <a:pPr algn="ctr"/>
            <a:r>
              <a:rPr lang="en-US" sz="2400" dirty="0" smtClean="0"/>
              <a:t>“secret” questions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437827" y="3143250"/>
            <a:ext cx="28392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Something </a:t>
            </a:r>
          </a:p>
          <a:p>
            <a:pPr algn="ctr"/>
            <a:r>
              <a:rPr lang="en-US" sz="2400" dirty="0" smtClean="0"/>
              <a:t>you are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fingerprint</a:t>
            </a:r>
          </a:p>
          <a:p>
            <a:pPr algn="ctr"/>
            <a:r>
              <a:rPr lang="en-US" sz="2400" dirty="0" smtClean="0"/>
              <a:t>iris</a:t>
            </a:r>
          </a:p>
          <a:p>
            <a:pPr algn="ctr"/>
            <a:r>
              <a:rPr lang="en-US" sz="2400" dirty="0" smtClean="0"/>
              <a:t>keyboard dynamics</a:t>
            </a:r>
          </a:p>
          <a:p>
            <a:pPr algn="ctr"/>
            <a:r>
              <a:rPr lang="en-US" sz="2400" dirty="0" smtClean="0"/>
              <a:t>signature dynamics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747961" y="5948362"/>
            <a:ext cx="1624014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single factor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11" y="5948362"/>
            <a:ext cx="1624014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multi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factor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121944" y="6302305"/>
            <a:ext cx="1807367" cy="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Phishing</a:t>
            </a:r>
          </a:p>
        </p:txBody>
      </p:sp>
      <p:pic>
        <p:nvPicPr>
          <p:cNvPr id="16" name="Picture 15" descr="C93-Microsoft-phishing-campa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1837" y="1208087"/>
            <a:ext cx="6027738" cy="452080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95311" y="6076950"/>
            <a:ext cx="56861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Personalized image to authenticate </a:t>
            </a:r>
            <a:r>
              <a:rPr lang="en-US" dirty="0" err="1" smtClean="0">
                <a:solidFill>
                  <a:srgbClr val="FF0000"/>
                </a:solidFill>
              </a:rPr>
              <a:t>webserver</a:t>
            </a:r>
            <a:r>
              <a:rPr lang="en-US" dirty="0" smtClean="0">
                <a:solidFill>
                  <a:srgbClr val="FF0000"/>
                </a:solidFill>
              </a:rPr>
              <a:t> to user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835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Phishing Man in the Middle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0186" y="5638800"/>
            <a:ext cx="386516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Personalized image passed through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 descr="Man-in-the-middle-phishing-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6663" y="1495425"/>
            <a:ext cx="4544409" cy="321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835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Password Attacks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8618" y="1285875"/>
            <a:ext cx="3019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Password Attacks</a:t>
            </a:r>
            <a:endParaRPr lang="en-US" sz="2800" dirty="0"/>
          </a:p>
        </p:txBody>
      </p:sp>
      <p:cxnSp>
        <p:nvCxnSpPr>
          <p:cNvPr id="17" name="Straight Connector 16"/>
          <p:cNvCxnSpPr>
            <a:stCxn id="13" idx="2"/>
          </p:cNvCxnSpPr>
          <p:nvPr/>
        </p:nvCxnSpPr>
        <p:spPr bwMode="auto">
          <a:xfrm>
            <a:off x="5028519" y="1809095"/>
            <a:ext cx="681" cy="705505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00275" y="2514600"/>
            <a:ext cx="565785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19959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85744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465788" y="3143250"/>
            <a:ext cx="14686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Online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Lock out</a:t>
            </a:r>
          </a:p>
          <a:p>
            <a:pPr algn="ctr"/>
            <a:r>
              <a:rPr lang="en-US" sz="2400" dirty="0" smtClean="0"/>
              <a:t>Throttling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031532" y="3143250"/>
            <a:ext cx="36518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Offline (Dictionary Attack)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Complex passwords</a:t>
            </a:r>
          </a:p>
          <a:p>
            <a:pPr algn="ctr"/>
            <a:r>
              <a:rPr lang="en-US" sz="2400" dirty="0" smtClean="0"/>
              <a:t>Salting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Password Storage and Verification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76325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 smtClean="0"/>
              <a:t>ID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9476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Password</a:t>
            </a:r>
          </a:p>
        </p:txBody>
      </p:sp>
      <p:grpSp>
        <p:nvGrpSpPr>
          <p:cNvPr id="2" name="Group 99"/>
          <p:cNvGrpSpPr/>
          <p:nvPr/>
        </p:nvGrpSpPr>
        <p:grpSpPr>
          <a:xfrm>
            <a:off x="1152524" y="4314825"/>
            <a:ext cx="3419475" cy="523875"/>
            <a:chOff x="1076324" y="4314825"/>
            <a:chExt cx="3419475" cy="523875"/>
          </a:xfrm>
        </p:grpSpPr>
        <p:sp>
          <p:nvSpPr>
            <p:cNvPr id="27" name="Rectangle 26"/>
            <p:cNvSpPr/>
            <p:nvPr/>
          </p:nvSpPr>
          <p:spPr bwMode="auto">
            <a:xfrm>
              <a:off x="1076324" y="4324350"/>
              <a:ext cx="3419475" cy="504825"/>
            </a:xfrm>
            <a:prstGeom prst="rect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lang="en-US" sz="1400" dirty="0" smtClean="0"/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2867025" y="4314825"/>
              <a:ext cx="0" cy="504825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1133475" y="4314826"/>
              <a:ext cx="914400" cy="51435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400" dirty="0" smtClean="0"/>
                <a:t>User</a:t>
              </a:r>
            </a:p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400" dirty="0" smtClean="0"/>
                <a:t>ID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371851" y="4324350"/>
              <a:ext cx="1066800" cy="514350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400" dirty="0" smtClean="0"/>
                <a:t>Stored</a:t>
              </a:r>
            </a:p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400" dirty="0" smtClean="0"/>
                <a:t>Password</a:t>
              </a: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2095500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Password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Storage</a:t>
            </a:r>
          </a:p>
        </p:txBody>
      </p:sp>
      <p:cxnSp>
        <p:nvCxnSpPr>
          <p:cNvPr id="40" name="Straight Arrow Connector 39"/>
          <p:cNvCxnSpPr>
            <a:stCxn id="16" idx="2"/>
          </p:cNvCxnSpPr>
          <p:nvPr/>
        </p:nvCxnSpPr>
        <p:spPr bwMode="auto">
          <a:xfrm flipH="1">
            <a:off x="1571625" y="2724150"/>
            <a:ext cx="19050" cy="16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3863975" y="2724150"/>
            <a:ext cx="19504" cy="162877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7924801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Password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600825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Password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Verification</a:t>
            </a:r>
          </a:p>
        </p:txBody>
      </p:sp>
      <p:sp>
        <p:nvSpPr>
          <p:cNvPr id="81" name="Flowchart: Decision 80"/>
          <p:cNvSpPr/>
          <p:nvPr/>
        </p:nvSpPr>
        <p:spPr bwMode="auto">
          <a:xfrm>
            <a:off x="7978775" y="3286124"/>
            <a:ext cx="914400" cy="438151"/>
          </a:xfrm>
          <a:prstGeom prst="flowChartDecision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=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en-US" sz="1400" dirty="0" smtClean="0"/>
              <a:t>?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95" name="Straight Arrow Connector 94"/>
          <p:cNvCxnSpPr>
            <a:stCxn id="62" idx="2"/>
          </p:cNvCxnSpPr>
          <p:nvPr/>
        </p:nvCxnSpPr>
        <p:spPr bwMode="auto">
          <a:xfrm flipH="1">
            <a:off x="8443913" y="2724150"/>
            <a:ext cx="19050" cy="60007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flipH="1">
            <a:off x="8443913" y="3733800"/>
            <a:ext cx="9525" cy="5810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grpSp>
        <p:nvGrpSpPr>
          <p:cNvPr id="3" name="Group 106"/>
          <p:cNvGrpSpPr/>
          <p:nvPr/>
        </p:nvGrpSpPr>
        <p:grpSpPr>
          <a:xfrm>
            <a:off x="5581650" y="2219325"/>
            <a:ext cx="3495674" cy="2619375"/>
            <a:chOff x="5581650" y="2219325"/>
            <a:chExt cx="3495674" cy="2619375"/>
          </a:xfrm>
        </p:grpSpPr>
        <p:sp>
          <p:nvSpPr>
            <p:cNvPr id="61" name="Rectangle 60"/>
            <p:cNvSpPr/>
            <p:nvPr/>
          </p:nvSpPr>
          <p:spPr bwMode="auto">
            <a:xfrm>
              <a:off x="5581650" y="2219325"/>
              <a:ext cx="1028700" cy="504825"/>
            </a:xfrm>
            <a:prstGeom prst="rect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User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/>
                <a:t>ID</a:t>
              </a:r>
            </a:p>
          </p:txBody>
        </p:sp>
        <p:cxnSp>
          <p:nvCxnSpPr>
            <p:cNvPr id="55" name="Straight Arrow Connector 54"/>
            <p:cNvCxnSpPr>
              <a:stCxn id="61" idx="2"/>
            </p:cNvCxnSpPr>
            <p:nvPr/>
          </p:nvCxnSpPr>
          <p:spPr bwMode="auto">
            <a:xfrm>
              <a:off x="6096000" y="2724150"/>
              <a:ext cx="0" cy="1628775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4" name="Group 100"/>
            <p:cNvGrpSpPr/>
            <p:nvPr/>
          </p:nvGrpSpPr>
          <p:grpSpPr>
            <a:xfrm>
              <a:off x="5657849" y="4314825"/>
              <a:ext cx="3419475" cy="523875"/>
              <a:chOff x="1076324" y="4314825"/>
              <a:chExt cx="3419475" cy="523875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1076324" y="4324350"/>
                <a:ext cx="3419475" cy="504825"/>
              </a:xfrm>
              <a:prstGeom prst="rect">
                <a:avLst/>
              </a:prstGeom>
              <a:noFill/>
              <a:ln w="254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buFont typeface="Wingdings" charset="2"/>
                  <a:buNone/>
                  <a:tabLst/>
                </a:pPr>
                <a:endParaRPr lang="en-US" sz="1400" dirty="0" smtClean="0"/>
              </a:p>
            </p:txBody>
          </p:sp>
          <p:cxnSp>
            <p:nvCxnSpPr>
              <p:cNvPr id="103" name="Straight Connector 102"/>
              <p:cNvCxnSpPr/>
              <p:nvPr/>
            </p:nvCxnSpPr>
            <p:spPr bwMode="auto">
              <a:xfrm>
                <a:off x="2867025" y="4314825"/>
                <a:ext cx="0" cy="504825"/>
              </a:xfrm>
              <a:prstGeom prst="line">
                <a:avLst/>
              </a:prstGeom>
              <a:solidFill>
                <a:srgbClr val="00B8FF"/>
              </a:solidFill>
              <a:ln w="254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4" name="Rectangle 103"/>
              <p:cNvSpPr/>
              <p:nvPr/>
            </p:nvSpPr>
            <p:spPr bwMode="auto">
              <a:xfrm>
                <a:off x="1133475" y="4314826"/>
                <a:ext cx="914400" cy="51435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hangingPunct="0">
                  <a:buClr>
                    <a:srgbClr val="000000"/>
                  </a:buClr>
                  <a:buSzPct val="45000"/>
                </a:pPr>
                <a:r>
                  <a:rPr lang="en-US" sz="1400" dirty="0" smtClean="0"/>
                  <a:t>User</a:t>
                </a:r>
              </a:p>
              <a:p>
                <a:pPr algn="ctr" hangingPunct="0">
                  <a:buClr>
                    <a:srgbClr val="000000"/>
                  </a:buClr>
                  <a:buSzPct val="45000"/>
                </a:pPr>
                <a:r>
                  <a:rPr lang="en-US" sz="1400" dirty="0" smtClean="0"/>
                  <a:t>ID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3371851" y="4324350"/>
                <a:ext cx="1066800" cy="5143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hangingPunct="0">
                  <a:buClr>
                    <a:srgbClr val="000000"/>
                  </a:buClr>
                  <a:buSzPct val="45000"/>
                </a:pPr>
                <a:r>
                  <a:rPr lang="en-US" sz="1400" dirty="0" smtClean="0"/>
                  <a:t>Stored</a:t>
                </a:r>
              </a:p>
              <a:p>
                <a:pPr algn="ctr" hangingPunct="0">
                  <a:buClr>
                    <a:srgbClr val="000000"/>
                  </a:buClr>
                  <a:buSzPct val="45000"/>
                </a:pPr>
                <a:r>
                  <a:rPr lang="en-US" sz="1400" dirty="0" smtClean="0"/>
                  <a:t>Password</a:t>
                </a:r>
              </a:p>
            </p:txBody>
          </p:sp>
        </p:grpSp>
      </p:grpSp>
      <p:sp>
        <p:nvSpPr>
          <p:cNvPr id="113" name="TextBox 112"/>
          <p:cNvSpPr txBox="1"/>
          <p:nvPr/>
        </p:nvSpPr>
        <p:spPr>
          <a:xfrm>
            <a:off x="1385686" y="5429250"/>
            <a:ext cx="2999539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Loss of stored passwords =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Catastrophic failure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Password Storage and Verification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76325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 smtClean="0"/>
              <a:t>ID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9476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Password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076324" y="3305175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 smtClean="0"/>
          </a:p>
        </p:txBody>
      </p:sp>
      <p:sp>
        <p:nvSpPr>
          <p:cNvPr id="24" name="Rectangle 23"/>
          <p:cNvSpPr/>
          <p:nvPr/>
        </p:nvSpPr>
        <p:spPr bwMode="auto">
          <a:xfrm>
            <a:off x="3371850" y="3305175"/>
            <a:ext cx="1114425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Hashing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Process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3305175" y="33147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076324" y="4324350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 smtClean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847975" y="43053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133475" y="4314826"/>
            <a:ext cx="914400" cy="514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User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ID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371851" y="4324350"/>
            <a:ext cx="1066800" cy="5143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Hash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095500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Password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Storage</a:t>
            </a:r>
          </a:p>
        </p:txBody>
      </p:sp>
      <p:cxnSp>
        <p:nvCxnSpPr>
          <p:cNvPr id="40" name="Straight Arrow Connector 39"/>
          <p:cNvCxnSpPr>
            <a:stCxn id="16" idx="2"/>
          </p:cNvCxnSpPr>
          <p:nvPr/>
        </p:nvCxnSpPr>
        <p:spPr bwMode="auto">
          <a:xfrm flipH="1">
            <a:off x="1571625" y="2724150"/>
            <a:ext cx="19050" cy="16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3863975" y="3810000"/>
            <a:ext cx="19504" cy="5429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3930650" y="2724150"/>
            <a:ext cx="0" cy="5715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5581650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 smtClean="0"/>
              <a:t>ID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924801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Password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581649" y="3305175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 smtClean="0"/>
          </a:p>
        </p:txBody>
      </p:sp>
      <p:sp>
        <p:nvSpPr>
          <p:cNvPr id="65" name="Rectangle 64"/>
          <p:cNvSpPr/>
          <p:nvPr/>
        </p:nvSpPr>
        <p:spPr bwMode="auto">
          <a:xfrm>
            <a:off x="7877175" y="3305175"/>
            <a:ext cx="1114425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Hashing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Process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7810500" y="33147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5581649" y="5810250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 smtClean="0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7372350" y="57912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5638800" y="5800726"/>
            <a:ext cx="914400" cy="514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User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ID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7877176" y="5810250"/>
            <a:ext cx="1066800" cy="5143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Hash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600825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Password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Verification</a:t>
            </a:r>
          </a:p>
        </p:txBody>
      </p:sp>
      <p:cxnSp>
        <p:nvCxnSpPr>
          <p:cNvPr id="55" name="Straight Arrow Connector 54"/>
          <p:cNvCxnSpPr>
            <a:stCxn id="61" idx="2"/>
            <a:endCxn id="70" idx="0"/>
          </p:cNvCxnSpPr>
          <p:nvPr/>
        </p:nvCxnSpPr>
        <p:spPr bwMode="auto">
          <a:xfrm>
            <a:off x="6096000" y="2724150"/>
            <a:ext cx="0" cy="307657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8645525" y="2724150"/>
            <a:ext cx="0" cy="5715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7934326" y="4171950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Computed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Hash</a:t>
            </a:r>
          </a:p>
        </p:txBody>
      </p:sp>
      <p:sp>
        <p:nvSpPr>
          <p:cNvPr id="81" name="Flowchart: Decision 80"/>
          <p:cNvSpPr/>
          <p:nvPr/>
        </p:nvSpPr>
        <p:spPr bwMode="auto">
          <a:xfrm>
            <a:off x="7978775" y="4981574"/>
            <a:ext cx="914400" cy="438151"/>
          </a:xfrm>
          <a:prstGeom prst="flowChartDecision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=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en-US" sz="1400" dirty="0" smtClean="0"/>
              <a:t>?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>
            <a:stCxn id="65" idx="2"/>
          </p:cNvCxnSpPr>
          <p:nvPr/>
        </p:nvCxnSpPr>
        <p:spPr bwMode="auto">
          <a:xfrm>
            <a:off x="8434388" y="3810000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8443913" y="4667250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8453438" y="5438775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459425" y="5429250"/>
            <a:ext cx="2852063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Loss of stored hashes =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Attack by single dictionary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Password Storage and Verification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71712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Random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Salt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76325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 smtClean="0"/>
              <a:t>ID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9476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Password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076324" y="3305175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105025" y="3305175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371850" y="3305175"/>
            <a:ext cx="1114425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Hashing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Process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3305175" y="33147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076324" y="4324350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 smtClean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105025" y="43053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305175" y="4314825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133475" y="4314826"/>
            <a:ext cx="914400" cy="514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User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ID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095499" y="4305300"/>
            <a:ext cx="1387476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Salt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371851" y="4324350"/>
            <a:ext cx="1066800" cy="5143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Hash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095500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Password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Storage</a:t>
            </a:r>
          </a:p>
        </p:txBody>
      </p:sp>
      <p:cxnSp>
        <p:nvCxnSpPr>
          <p:cNvPr id="40" name="Straight Arrow Connector 39"/>
          <p:cNvCxnSpPr>
            <a:stCxn id="16" idx="2"/>
          </p:cNvCxnSpPr>
          <p:nvPr/>
        </p:nvCxnSpPr>
        <p:spPr bwMode="auto">
          <a:xfrm flipH="1">
            <a:off x="1571625" y="2724150"/>
            <a:ext cx="19050" cy="16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2705100" y="2724150"/>
            <a:ext cx="19050" cy="16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3863975" y="3810000"/>
            <a:ext cx="19504" cy="5429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4140200" y="2724150"/>
            <a:ext cx="0" cy="5715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endCxn id="24" idx="0"/>
          </p:cNvCxnSpPr>
          <p:nvPr/>
        </p:nvCxnSpPr>
        <p:spPr bwMode="auto">
          <a:xfrm>
            <a:off x="2982913" y="2724150"/>
            <a:ext cx="946150" cy="5810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5581650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 smtClean="0"/>
              <a:t>ID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924801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Password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581649" y="3305175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 smtClean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6610350" y="3305175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7877175" y="3305175"/>
            <a:ext cx="1114425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Hashing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Process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7810500" y="33147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5581649" y="5810250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 smtClean="0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6610350" y="57912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7810500" y="5800725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5638800" y="5800726"/>
            <a:ext cx="914400" cy="514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User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ID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00824" y="5791200"/>
            <a:ext cx="1387476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Salt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877176" y="5810250"/>
            <a:ext cx="1066800" cy="5143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Hash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600825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Password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Verification</a:t>
            </a:r>
          </a:p>
        </p:txBody>
      </p:sp>
      <p:cxnSp>
        <p:nvCxnSpPr>
          <p:cNvPr id="55" name="Straight Arrow Connector 54"/>
          <p:cNvCxnSpPr>
            <a:stCxn id="61" idx="2"/>
            <a:endCxn id="70" idx="0"/>
          </p:cNvCxnSpPr>
          <p:nvPr/>
        </p:nvCxnSpPr>
        <p:spPr bwMode="auto">
          <a:xfrm>
            <a:off x="6096000" y="2724150"/>
            <a:ext cx="0" cy="307657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>
            <a:off x="6877050" y="2724150"/>
            <a:ext cx="611190" cy="30861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8645525" y="2724150"/>
            <a:ext cx="0" cy="5715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endCxn id="65" idx="0"/>
          </p:cNvCxnSpPr>
          <p:nvPr/>
        </p:nvCxnSpPr>
        <p:spPr bwMode="auto">
          <a:xfrm>
            <a:off x="7488238" y="2724150"/>
            <a:ext cx="946150" cy="5810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7934326" y="4171950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Computed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 smtClean="0"/>
              <a:t>Hash</a:t>
            </a:r>
          </a:p>
        </p:txBody>
      </p:sp>
      <p:sp>
        <p:nvSpPr>
          <p:cNvPr id="81" name="Flowchart: Decision 80"/>
          <p:cNvSpPr/>
          <p:nvPr/>
        </p:nvSpPr>
        <p:spPr bwMode="auto">
          <a:xfrm>
            <a:off x="7978775" y="4981574"/>
            <a:ext cx="914400" cy="438151"/>
          </a:xfrm>
          <a:prstGeom prst="flowChartDecision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=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en-US" sz="1400" dirty="0" smtClean="0"/>
              <a:t>?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>
            <a:stCxn id="65" idx="2"/>
          </p:cNvCxnSpPr>
          <p:nvPr/>
        </p:nvCxnSpPr>
        <p:spPr bwMode="auto">
          <a:xfrm>
            <a:off x="8434388" y="3810000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8443913" y="4667250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8453438" y="5438775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346093" y="5429250"/>
            <a:ext cx="3078728" cy="92333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Loss of stored hashes =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Attack by different dictionary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for each salt value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9788</TotalTime>
  <Words>326</Words>
  <Application>Microsoft Office PowerPoint</Application>
  <PresentationFormat>Custom</PresentationFormat>
  <Paragraphs>184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1160</cp:revision>
  <cp:lastPrinted>2017-01-11T19:05:41Z</cp:lastPrinted>
  <dcterms:created xsi:type="dcterms:W3CDTF">2010-02-19T20:53:39Z</dcterms:created>
  <dcterms:modified xsi:type="dcterms:W3CDTF">2018-03-29T03:37:53Z</dcterms:modified>
</cp:coreProperties>
</file>