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8"/>
  </p:notesMasterIdLst>
  <p:handoutMasterIdLst>
    <p:handoutMasterId r:id="rId29"/>
  </p:handoutMasterIdLst>
  <p:sldIdLst>
    <p:sldId id="392" r:id="rId6"/>
    <p:sldId id="421" r:id="rId7"/>
    <p:sldId id="477" r:id="rId8"/>
    <p:sldId id="497" r:id="rId9"/>
    <p:sldId id="422" r:id="rId10"/>
    <p:sldId id="475" r:id="rId11"/>
    <p:sldId id="483" r:id="rId12"/>
    <p:sldId id="484" r:id="rId13"/>
    <p:sldId id="476" r:id="rId14"/>
    <p:sldId id="424" r:id="rId15"/>
    <p:sldId id="425" r:id="rId16"/>
    <p:sldId id="469" r:id="rId17"/>
    <p:sldId id="426" r:id="rId18"/>
    <p:sldId id="428" r:id="rId19"/>
    <p:sldId id="429" r:id="rId20"/>
    <p:sldId id="430" r:id="rId21"/>
    <p:sldId id="498" r:id="rId22"/>
    <p:sldId id="431" r:id="rId23"/>
    <p:sldId id="470" r:id="rId24"/>
    <p:sldId id="495" r:id="rId25"/>
    <p:sldId id="500" r:id="rId26"/>
    <p:sldId id="501" r:id="rId27"/>
  </p:sldIdLst>
  <p:sldSz cx="10080625" cy="7559675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1" userDrawn="1">
          <p15:clr>
            <a:srgbClr val="A4A3A4"/>
          </p15:clr>
        </p15:guide>
        <p15:guide id="2" pos="19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168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1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t" anchorCtr="0" compatLnSpc="1">
            <a:prstTxWarp prst="textNoShape">
              <a:avLst/>
            </a:prstTxWarp>
          </a:bodyPr>
          <a:lstStyle>
            <a:lvl1pPr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5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t" anchorCtr="0" compatLnSpc="1">
            <a:prstTxWarp prst="textNoShape">
              <a:avLst/>
            </a:prstTxWarp>
          </a:bodyPr>
          <a:lstStyle>
            <a:lvl1pPr algn="r"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b" anchorCtr="0" compatLnSpc="1">
            <a:prstTxWarp prst="textNoShape">
              <a:avLst/>
            </a:prstTxWarp>
          </a:bodyPr>
          <a:lstStyle>
            <a:lvl1pPr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5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b" anchorCtr="0" compatLnSpc="1">
            <a:prstTxWarp prst="textNoShape">
              <a:avLst/>
            </a:prstTxWarp>
          </a:bodyPr>
          <a:lstStyle>
            <a:lvl1pPr algn="r"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348" y="4414560"/>
            <a:ext cx="5607712" cy="4182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4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4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066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83066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1/11/2018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Introduction to Cyber Security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1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Objectives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948113" y="1652588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011863" y="1055688"/>
            <a:ext cx="12350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USAGE</a:t>
            </a:r>
          </a:p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purpose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6939" y="1789797"/>
            <a:ext cx="2608262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Covers privacy and intellectual property protection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Objectives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948113" y="1652588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011863" y="1055688"/>
            <a:ext cx="12350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USAGE</a:t>
            </a:r>
          </a:p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purpose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725738" y="1589088"/>
            <a:ext cx="4814887" cy="4810125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Objectives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565274" y="2465388"/>
            <a:ext cx="6516689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09364" y="2709224"/>
            <a:ext cx="32225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Single Enterprise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owns all the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e</a:t>
            </a:r>
            <a:r>
              <a:rPr lang="en-US" b="1" dirty="0" smtClean="0"/>
              <a:t>mploys all the users</a:t>
            </a:r>
            <a:endParaRPr lang="en-US" b="1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417892" y="2707796"/>
            <a:ext cx="33486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Multiple Interacting Parties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n</a:t>
            </a:r>
            <a:r>
              <a:rPr lang="en-US" b="1" dirty="0" smtClean="0"/>
              <a:t>o one owns all the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n</a:t>
            </a:r>
            <a:r>
              <a:rPr lang="en-US" b="1" dirty="0" smtClean="0"/>
              <a:t>o one can unilaterally impose policy on all the users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23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None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</a:p>
          <a:p>
            <a:pPr>
              <a:buSzPct val="9000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Computer security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Information security =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Computer security + Communications security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Information assurance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Mission assurance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Includes cyber physical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Scope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8448675" y="1781175"/>
            <a:ext cx="9525" cy="299085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None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None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</a:p>
          <a:p>
            <a:pPr>
              <a:buSzPct val="90000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Conflicting objectives need political and social compromise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There is an infinite and escalating supply of attacks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5362" y="2442411"/>
            <a:ext cx="16081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attainable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None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 enough OR</a:t>
            </a:r>
            <a:b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This system is as secure as it needs to be and no more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8186" y="4527238"/>
            <a:ext cx="294183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successful 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Cyber Security is Dynamic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1" y="2378025"/>
            <a:ext cx="3209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“My dear, here we must run as fast as we can, just to stay in place. And if you wish to go anywhere you must run twice as fast as that.”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― Lewis Carroll, Alice in Wonderland</a:t>
            </a:r>
            <a:endParaRPr lang="en-US" dirty="0"/>
          </a:p>
        </p:txBody>
      </p:sp>
      <p:pic>
        <p:nvPicPr>
          <p:cNvPr id="14" name="Picture 13" descr="alice_red-queen_running_fix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9975" y="124618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302750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 The ATM (Automatic Teller Machine) system is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secure enough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global in scope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 Similarly</a:t>
            </a: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on-line banking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e-commerce payments</a:t>
            </a: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8776A36-19B8-4921-86B6-529DFBE38818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458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40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Low Assurance Systems</a:t>
            </a:r>
            <a:endParaRPr lang="en-US" sz="4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76079" y="1330858"/>
            <a:ext cx="9302750" cy="5425541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 US President’s nuclear football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Secret formula for Coca-Cola</a:t>
            </a: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8776A36-19B8-4921-86B6-529DFBE38818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458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40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High Assurance Systems</a:t>
            </a:r>
            <a:endParaRPr lang="en-US" sz="4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5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>
                <a:solidFill>
                  <a:srgbClr val="131F49"/>
                </a:solidFill>
              </a:rPr>
              <a:t>Natural vs Cyber Science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311" y="1282571"/>
            <a:ext cx="323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Elephant Problem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8" y="2128709"/>
            <a:ext cx="4397394" cy="2473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4913" y="1282570"/>
            <a:ext cx="435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Cyber-Elephant Problem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41740" y="2128710"/>
            <a:ext cx="4717748" cy="3600118"/>
            <a:chOff x="1458912" y="1128077"/>
            <a:chExt cx="7307915" cy="55766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1129600"/>
              <a:ext cx="3177095" cy="23182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0" y="1128077"/>
              <a:ext cx="3093080" cy="23198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3845368"/>
              <a:ext cx="3177095" cy="28593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376" y="3985577"/>
              <a:ext cx="3087451" cy="245179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76037" y="5147832"/>
            <a:ext cx="427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The cyber-elephant problem requires Applied and Basic research Combined (ABC)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* The New ABCs of Research, Ben </a:t>
            </a:r>
            <a:r>
              <a:rPr lang="en-US" sz="1200" b="1" dirty="0" err="1">
                <a:solidFill>
                  <a:srgbClr val="C00000"/>
                </a:solidFill>
              </a:rPr>
              <a:t>Schneiderman</a:t>
            </a:r>
            <a:r>
              <a:rPr lang="en-US" sz="1200" b="1" dirty="0">
                <a:solidFill>
                  <a:srgbClr val="C00000"/>
                </a:solidFill>
              </a:rPr>
              <a:t>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162050" y="1403184"/>
            <a:ext cx="6648451" cy="2997365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40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40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40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4000" dirty="0" smtClean="0">
                <a:ea typeface="ＭＳ Ｐゴシック" pitchFamily="34" charset="-128"/>
              </a:rPr>
              <a:t> Insider threat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4000" dirty="0" smtClean="0">
                <a:ea typeface="ＭＳ Ｐゴシック" pitchFamily="34" charset="-128"/>
              </a:rPr>
              <a:t> Detection is impossible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4000" dirty="0" smtClean="0">
                <a:ea typeface="ＭＳ Ｐゴシック" pitchFamily="34" charset="-128"/>
              </a:rPr>
              <a:t> Protection is impossible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4000" dirty="0" smtClean="0">
                <a:ea typeface="ＭＳ Ｐゴシック" pitchFamily="34" charset="-128"/>
              </a:rPr>
              <a:t> …..</a:t>
            </a: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Limits to Security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5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>
                <a:solidFill>
                  <a:srgbClr val="131F49"/>
                </a:solidFill>
              </a:rPr>
              <a:t>Cyber Security Landscape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24880" y="3922085"/>
            <a:ext cx="5090742" cy="2616321"/>
            <a:chOff x="2785637" y="3737604"/>
            <a:chExt cx="4618229" cy="2373479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PROTECT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DETECT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3186544" y="1197616"/>
            <a:ext cx="4547454" cy="1245901"/>
            <a:chOff x="2915225" y="1510429"/>
            <a:chExt cx="4125368" cy="1130258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POLICY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ATTACKS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16297" y="2305636"/>
              <a:ext cx="772479" cy="335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01944" y="2287091"/>
              <a:ext cx="702677" cy="335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sp>
        <p:nvSpPr>
          <p:cNvPr id="58" name="Rounded Rectangle 57"/>
          <p:cNvSpPr/>
          <p:nvPr/>
        </p:nvSpPr>
        <p:spPr bwMode="auto">
          <a:xfrm>
            <a:off x="721286" y="1198106"/>
            <a:ext cx="1515266" cy="49317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721286" y="5285142"/>
            <a:ext cx="1515266" cy="49317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>
                <a:solidFill>
                  <a:srgbClr val="C00000"/>
                </a:solidFill>
              </a:rPr>
              <a:t>Mechanisms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2924880" y="3925395"/>
            <a:ext cx="581547" cy="261466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dirty="0"/>
              <a:t>PROTECT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7434075" y="3923740"/>
            <a:ext cx="581547" cy="261466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dirty="0"/>
              <a:t>DETECT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3915593" y="5073042"/>
            <a:ext cx="3093728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639736" y="45677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075172" y="59990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How?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3186544" y="1199271"/>
            <a:ext cx="4547454" cy="1245902"/>
            <a:chOff x="2915225" y="1510429"/>
            <a:chExt cx="4125368" cy="1130259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POLICY</a:t>
              </a: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ATTACKS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16297" y="2305637"/>
              <a:ext cx="772479" cy="335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01944" y="2287091"/>
              <a:ext cx="702677" cy="335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212164" y="2285466"/>
            <a:ext cx="8459491" cy="1502011"/>
            <a:chOff x="1310668" y="2074799"/>
            <a:chExt cx="7674297" cy="1362597"/>
          </a:xfrm>
        </p:grpSpPr>
        <p:grpSp>
          <p:nvGrpSpPr>
            <p:cNvPr id="73" name="Group 72"/>
            <p:cNvGrpSpPr/>
            <p:nvPr/>
          </p:nvGrpSpPr>
          <p:grpSpPr>
            <a:xfrm>
              <a:off x="1310668" y="2074799"/>
              <a:ext cx="888816" cy="1362597"/>
              <a:chOff x="1310668" y="2076300"/>
              <a:chExt cx="888816" cy="1362597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80" name="Group 79"/>
              <p:cNvGrpSpPr/>
              <p:nvPr/>
            </p:nvGrpSpPr>
            <p:grpSpPr>
              <a:xfrm>
                <a:off x="1310668" y="2076300"/>
                <a:ext cx="888816" cy="1362597"/>
                <a:chOff x="1310668" y="2076300"/>
                <a:chExt cx="888816" cy="1362597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1310668" y="3103846"/>
                  <a:ext cx="888816" cy="335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1349140" y="2076300"/>
                  <a:ext cx="819014" cy="335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7979811" y="2074799"/>
              <a:ext cx="1005154" cy="1362597"/>
              <a:chOff x="1381325" y="2076300"/>
              <a:chExt cx="1005154" cy="1362597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76" name="Group 75"/>
              <p:cNvGrpSpPr/>
              <p:nvPr/>
            </p:nvGrpSpPr>
            <p:grpSpPr>
              <a:xfrm>
                <a:off x="1381325" y="2076300"/>
                <a:ext cx="1005154" cy="1362597"/>
                <a:chOff x="1381325" y="2076300"/>
                <a:chExt cx="1005154" cy="1362597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1462762" y="3103846"/>
                  <a:ext cx="842281" cy="335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1381325" y="2076300"/>
                  <a:ext cx="1005154" cy="335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83" name="Rounded Rectangle 82"/>
          <p:cNvSpPr/>
          <p:nvPr/>
        </p:nvSpPr>
        <p:spPr bwMode="auto">
          <a:xfrm>
            <a:off x="721286" y="1199761"/>
            <a:ext cx="1515266" cy="49317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 smtClean="0">
                <a:solidFill>
                  <a:srgbClr val="C00000"/>
                </a:solidFill>
              </a:rPr>
              <a:t>Security</a:t>
            </a:r>
          </a:p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 smtClean="0">
                <a:solidFill>
                  <a:srgbClr val="C00000"/>
                </a:solidFill>
              </a:rPr>
              <a:t>Objectives</a:t>
            </a:r>
            <a:endParaRPr lang="en-US" sz="1984" b="1" dirty="0">
              <a:solidFill>
                <a:srgbClr val="C00000"/>
              </a:solidFill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721286" y="5286797"/>
            <a:ext cx="1515266" cy="49317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 smtClean="0">
                <a:solidFill>
                  <a:srgbClr val="C00000"/>
                </a:solidFill>
              </a:rPr>
              <a:t>Security</a:t>
            </a:r>
          </a:p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 smtClean="0">
                <a:solidFill>
                  <a:srgbClr val="C00000"/>
                </a:solidFill>
              </a:rPr>
              <a:t>Mechanisms</a:t>
            </a:r>
            <a:endParaRPr lang="en-US" sz="1984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>
                <a:solidFill>
                  <a:srgbClr val="131F49"/>
                </a:solidFill>
              </a:rPr>
              <a:t>Cyber Security Landscape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24880" y="3922085"/>
            <a:ext cx="5090742" cy="2616321"/>
            <a:chOff x="2785637" y="3737604"/>
            <a:chExt cx="4618229" cy="2373479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PROTECT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DETECT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3186544" y="1197616"/>
            <a:ext cx="4547454" cy="1245901"/>
            <a:chOff x="2915225" y="1510429"/>
            <a:chExt cx="4125368" cy="1130258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POLICY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ATTACKS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16297" y="2305636"/>
              <a:ext cx="772479" cy="335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01944" y="2287091"/>
              <a:ext cx="702677" cy="335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sp>
        <p:nvSpPr>
          <p:cNvPr id="58" name="Rounded Rectangle 57"/>
          <p:cNvSpPr/>
          <p:nvPr/>
        </p:nvSpPr>
        <p:spPr bwMode="auto">
          <a:xfrm>
            <a:off x="721286" y="1198106"/>
            <a:ext cx="1515266" cy="49317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721286" y="5285142"/>
            <a:ext cx="1515266" cy="49317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>
                <a:solidFill>
                  <a:srgbClr val="C00000"/>
                </a:solidFill>
              </a:rPr>
              <a:t>Mechanisms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2924880" y="3925395"/>
            <a:ext cx="581547" cy="261466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dirty="0"/>
              <a:t>PROTECT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7434075" y="3923740"/>
            <a:ext cx="581547" cy="261466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dirty="0"/>
              <a:t>DETECT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3915593" y="5073042"/>
            <a:ext cx="3093728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639736" y="45677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075172" y="59990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How?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3186544" y="1199271"/>
            <a:ext cx="4547454" cy="1245902"/>
            <a:chOff x="2915225" y="1510429"/>
            <a:chExt cx="4125368" cy="1130259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POLICY</a:t>
              </a: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0796" tIns="50398" rIns="100796" bIns="503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3972" hangingPunct="0">
                <a:buClr>
                  <a:srgbClr val="000000"/>
                </a:buClr>
                <a:buSzPct val="45000"/>
              </a:pPr>
              <a:r>
                <a:rPr lang="en-US" sz="1984" dirty="0"/>
                <a:t>ATTACKS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16297" y="2305637"/>
              <a:ext cx="772479" cy="335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01944" y="2287091"/>
              <a:ext cx="702677" cy="335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212164" y="2285466"/>
            <a:ext cx="8459491" cy="1502011"/>
            <a:chOff x="1310668" y="2074799"/>
            <a:chExt cx="7674297" cy="1362597"/>
          </a:xfrm>
        </p:grpSpPr>
        <p:grpSp>
          <p:nvGrpSpPr>
            <p:cNvPr id="73" name="Group 72"/>
            <p:cNvGrpSpPr/>
            <p:nvPr/>
          </p:nvGrpSpPr>
          <p:grpSpPr>
            <a:xfrm>
              <a:off x="1310668" y="2074799"/>
              <a:ext cx="888816" cy="1362597"/>
              <a:chOff x="1310668" y="2076300"/>
              <a:chExt cx="888816" cy="1362597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80" name="Group 79"/>
              <p:cNvGrpSpPr/>
              <p:nvPr/>
            </p:nvGrpSpPr>
            <p:grpSpPr>
              <a:xfrm>
                <a:off x="1310668" y="2076300"/>
                <a:ext cx="888816" cy="1362597"/>
                <a:chOff x="1310668" y="2076300"/>
                <a:chExt cx="888816" cy="1362597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1310668" y="3103846"/>
                  <a:ext cx="888816" cy="335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1349140" y="2076300"/>
                  <a:ext cx="819014" cy="335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7979811" y="2074799"/>
              <a:ext cx="1005154" cy="1362597"/>
              <a:chOff x="1381325" y="2076300"/>
              <a:chExt cx="1005154" cy="1362597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76" name="Group 75"/>
              <p:cNvGrpSpPr/>
              <p:nvPr/>
            </p:nvGrpSpPr>
            <p:grpSpPr>
              <a:xfrm>
                <a:off x="1381325" y="2076300"/>
                <a:ext cx="1005154" cy="1362597"/>
                <a:chOff x="1381325" y="2076300"/>
                <a:chExt cx="1005154" cy="1362597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1462762" y="3103846"/>
                  <a:ext cx="842281" cy="335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1381325" y="2076300"/>
                  <a:ext cx="1005154" cy="335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83" name="Rounded Rectangle 82"/>
          <p:cNvSpPr/>
          <p:nvPr/>
        </p:nvSpPr>
        <p:spPr bwMode="auto">
          <a:xfrm>
            <a:off x="721286" y="1199761"/>
            <a:ext cx="1515266" cy="49317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 smtClean="0">
                <a:solidFill>
                  <a:srgbClr val="C00000"/>
                </a:solidFill>
              </a:rPr>
              <a:t>Security</a:t>
            </a:r>
          </a:p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 smtClean="0">
                <a:solidFill>
                  <a:srgbClr val="C00000"/>
                </a:solidFill>
              </a:rPr>
              <a:t>Objectives</a:t>
            </a:r>
            <a:endParaRPr lang="en-US" sz="1984" b="1" dirty="0">
              <a:solidFill>
                <a:srgbClr val="C00000"/>
              </a:solidFill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721286" y="5286797"/>
            <a:ext cx="1515266" cy="49317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 smtClean="0">
                <a:solidFill>
                  <a:srgbClr val="C00000"/>
                </a:solidFill>
              </a:rPr>
              <a:t>Security</a:t>
            </a:r>
          </a:p>
          <a:p>
            <a:pPr algn="ctr" defTabSz="503972" hangingPunct="0">
              <a:buClr>
                <a:srgbClr val="000000"/>
              </a:buClr>
              <a:buSzPct val="45000"/>
            </a:pPr>
            <a:r>
              <a:rPr lang="en-US" sz="1984" b="1" dirty="0" smtClean="0">
                <a:solidFill>
                  <a:srgbClr val="C00000"/>
                </a:solidFill>
              </a:rPr>
              <a:t>Mechanisms</a:t>
            </a:r>
            <a:endParaRPr lang="en-US" sz="1984" b="1" dirty="0">
              <a:solidFill>
                <a:srgbClr val="C00000"/>
              </a:solidFill>
            </a:endParaRPr>
          </a:p>
        </p:txBody>
      </p:sp>
      <p:sp>
        <p:nvSpPr>
          <p:cNvPr id="2" name="Hexagon 1"/>
          <p:cNvSpPr/>
          <p:nvPr/>
        </p:nvSpPr>
        <p:spPr bwMode="auto">
          <a:xfrm>
            <a:off x="4361833" y="2455444"/>
            <a:ext cx="2108106" cy="1817333"/>
          </a:xfrm>
          <a:prstGeom prst="hexagon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Technology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b="1" dirty="0" smtClean="0">
                <a:solidFill>
                  <a:srgbClr val="0070C0"/>
                </a:solidFill>
              </a:rPr>
              <a:t>Domain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01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Cyber Security is Dynamic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1" y="2378025"/>
            <a:ext cx="3209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“My dear, here we must run as fast as we can, just to stay in place. And if you wish to go anywhere you must run twice as fast as that.”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― Lewis Carroll, Alice in Wonderland</a:t>
            </a:r>
            <a:endParaRPr lang="en-US" dirty="0"/>
          </a:p>
        </p:txBody>
      </p:sp>
      <p:pic>
        <p:nvPicPr>
          <p:cNvPr id="14" name="Picture 13" descr="alice_red-queen_running_fix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9975" y="1246187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Cyberspace will become orders of magnitude more complex and confused very quickly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Cyber and physical distinction will blur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Threats will go beyond money to physical harm and danger to life and body</a:t>
            </a: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Overall this is a very positive development and will enrich human society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It will be messy but need not be chaotic!</a:t>
            </a: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Cyber </a:t>
            </a: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security research and practice are loosing ground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5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Objectives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Objectives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611" y="1390650"/>
            <a:ext cx="3232152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Control of read and write is fundamental to all three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Objectives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 dirty="0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611" y="1390650"/>
            <a:ext cx="3232152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Cannot have it all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Need to compromise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is Secondary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114" y="1390650"/>
            <a:ext cx="3549650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Cannot have it all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Need to reconcile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with non-Security Objectives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99424" y="2931319"/>
            <a:ext cx="2061543" cy="1608292"/>
            <a:chOff x="2147099" y="3059113"/>
            <a:chExt cx="2061543" cy="1608292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2603525" y="3059113"/>
              <a:ext cx="1605117" cy="978055"/>
              <a:chOff x="1917" y="1988"/>
              <a:chExt cx="1873" cy="1112"/>
            </a:xfrm>
          </p:grpSpPr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2676" y="1988"/>
                <a:ext cx="1114" cy="1112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1917" y="1988"/>
                <a:ext cx="1114" cy="1112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087688" y="3689350"/>
              <a:ext cx="953815" cy="978055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147099" y="4162425"/>
              <a:ext cx="655628" cy="37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912" tIns="25400" rIns="61912" bIns="25400">
              <a:spAutoFit/>
            </a:bodyPr>
            <a:lstStyle/>
            <a:p>
              <a:pPr algn="ctr" defTabSz="895350" eaLnBrk="0">
                <a:lnSpc>
                  <a:spcPct val="87000"/>
                </a:lnSpc>
              </a:pPr>
              <a:r>
                <a:rPr lang="en-US" sz="2400" b="1" dirty="0" smtClean="0">
                  <a:solidFill>
                    <a:srgbClr val="000000"/>
                  </a:solidFill>
                </a:rPr>
                <a:t>CIA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83288" y="1060450"/>
            <a:ext cx="3665088" cy="5350030"/>
            <a:chOff x="6935788" y="1060450"/>
            <a:chExt cx="3665088" cy="5350030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6935788" y="1060450"/>
              <a:ext cx="953815" cy="978055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8560254" y="1363176"/>
              <a:ext cx="809516" cy="37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912" tIns="25400" rIns="61912" bIns="25400">
              <a:spAutoFit/>
            </a:bodyPr>
            <a:lstStyle/>
            <a:p>
              <a:pPr defTabSz="895350" eaLnBrk="0">
                <a:lnSpc>
                  <a:spcPct val="87000"/>
                </a:lnSpc>
              </a:pPr>
              <a:r>
                <a:rPr lang="en-US" sz="2400" b="1" dirty="0" smtClean="0">
                  <a:solidFill>
                    <a:srgbClr val="000000"/>
                  </a:solidFill>
                </a:rPr>
                <a:t>Cost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6945313" y="2498725"/>
              <a:ext cx="953815" cy="978055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8560254" y="2801451"/>
              <a:ext cx="2040622" cy="37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912" tIns="25400" rIns="61912" bIns="25400">
              <a:spAutoFit/>
            </a:bodyPr>
            <a:lstStyle/>
            <a:p>
              <a:pPr defTabSz="895350" eaLnBrk="0">
                <a:lnSpc>
                  <a:spcPct val="87000"/>
                </a:lnSpc>
              </a:pPr>
              <a:r>
                <a:rPr lang="en-US" sz="2400" b="1" dirty="0" smtClean="0">
                  <a:solidFill>
                    <a:srgbClr val="000000"/>
                  </a:solidFill>
                </a:rPr>
                <a:t>Convenience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6954838" y="3965575"/>
              <a:ext cx="953815" cy="978055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8560254" y="4268301"/>
              <a:ext cx="1200649" cy="37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912" tIns="25400" rIns="61912" bIns="25400">
              <a:spAutoFit/>
            </a:bodyPr>
            <a:lstStyle/>
            <a:p>
              <a:pPr defTabSz="895350" eaLnBrk="0">
                <a:lnSpc>
                  <a:spcPct val="87000"/>
                </a:lnSpc>
              </a:pPr>
              <a:r>
                <a:rPr lang="en-US" sz="2400" b="1" dirty="0" smtClean="0">
                  <a:solidFill>
                    <a:srgbClr val="000000"/>
                  </a:solidFill>
                </a:rPr>
                <a:t>Growth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6964363" y="5432425"/>
              <a:ext cx="953815" cy="978055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8560254" y="5735151"/>
              <a:ext cx="1049966" cy="37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912" tIns="25400" rIns="61912" bIns="25400">
              <a:spAutoFit/>
            </a:bodyPr>
            <a:lstStyle/>
            <a:p>
              <a:pPr defTabSz="895350" eaLnBrk="0">
                <a:lnSpc>
                  <a:spcPct val="87000"/>
                </a:lnSpc>
              </a:pPr>
              <a:r>
                <a:rPr lang="en-US" sz="2400" b="1" dirty="0" smtClean="0">
                  <a:solidFill>
                    <a:srgbClr val="000000"/>
                  </a:solidFill>
                </a:rPr>
                <a:t>Safety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Security Objectives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948113" y="1652588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011863" y="1055688"/>
            <a:ext cx="12350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USAGE</a:t>
            </a:r>
          </a:p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8921</TotalTime>
  <Words>744</Words>
  <Application>Microsoft Office PowerPoint</Application>
  <PresentationFormat>Custom</PresentationFormat>
  <Paragraphs>326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Bitstream Charter</vt:lpstr>
      <vt:lpstr>Calibri</vt:lpstr>
      <vt:lpstr>Courier New</vt:lpstr>
      <vt:lpstr>ＭＳ Ｐゴシック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1072</cp:revision>
  <cp:lastPrinted>2018-01-11T21:54:39Z</cp:lastPrinted>
  <dcterms:created xsi:type="dcterms:W3CDTF">2010-02-19T20:53:39Z</dcterms:created>
  <dcterms:modified xsi:type="dcterms:W3CDTF">2018-01-11T22:50:51Z</dcterms:modified>
</cp:coreProperties>
</file>