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73" r:id="rId1"/>
  </p:sldMasterIdLst>
  <p:notesMasterIdLst>
    <p:notesMasterId r:id="rId21"/>
  </p:notesMasterIdLst>
  <p:handoutMasterIdLst>
    <p:handoutMasterId r:id="rId22"/>
  </p:handoutMasterIdLst>
  <p:sldIdLst>
    <p:sldId id="300" r:id="rId2"/>
    <p:sldId id="260" r:id="rId3"/>
    <p:sldId id="301" r:id="rId4"/>
    <p:sldId id="302" r:id="rId5"/>
    <p:sldId id="335" r:id="rId6"/>
    <p:sldId id="323" r:id="rId7"/>
    <p:sldId id="324" r:id="rId8"/>
    <p:sldId id="327" r:id="rId9"/>
    <p:sldId id="336" r:id="rId10"/>
    <p:sldId id="326" r:id="rId11"/>
    <p:sldId id="340" r:id="rId12"/>
    <p:sldId id="329" r:id="rId13"/>
    <p:sldId id="330" r:id="rId14"/>
    <p:sldId id="332" r:id="rId15"/>
    <p:sldId id="334" r:id="rId16"/>
    <p:sldId id="339" r:id="rId17"/>
    <p:sldId id="331" r:id="rId18"/>
    <p:sldId id="322" r:id="rId19"/>
    <p:sldId id="308" r:id="rId20"/>
  </p:sldIdLst>
  <p:sldSz cx="9144000" cy="6858000" type="letter"/>
  <p:notesSz cx="6950075" cy="9236075"/>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Verdana" panose="020B060403050404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A22"/>
    <a:srgbClr val="2800F2"/>
    <a:srgbClr val="EC1CB1"/>
    <a:srgbClr val="FF8B02"/>
    <a:srgbClr val="FFDEAE"/>
    <a:srgbClr val="FFAFD7"/>
    <a:srgbClr val="FF9002"/>
    <a:srgbClr val="FF95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3" autoAdjust="0"/>
    <p:restoredTop sz="95000"/>
  </p:normalViewPr>
  <p:slideViewPr>
    <p:cSldViewPr snapToGrid="0" snapToObjects="1">
      <p:cViewPr varScale="1">
        <p:scale>
          <a:sx n="102" d="100"/>
          <a:sy n="102" d="100"/>
        </p:scale>
        <p:origin x="1016" y="17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4" d="100"/>
          <a:sy n="84" d="100"/>
        </p:scale>
        <p:origin x="3936"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7"/>
          </a:xfrm>
          <a:prstGeom prst="rect">
            <a:avLst/>
          </a:prstGeom>
        </p:spPr>
        <p:txBody>
          <a:bodyPr vert="horz" lIns="92487" tIns="46244" rIns="92487" bIns="46244" rtlCol="0"/>
          <a:lstStyle>
            <a:lvl1pPr algn="r">
              <a:defRPr sz="1200"/>
            </a:lvl1pPr>
          </a:lstStyle>
          <a:p>
            <a:fld id="{119E405A-2F73-244F-8FE1-027F8A2BDFFE}" type="datetimeFigureOut">
              <a:rPr lang="en-US" smtClean="0"/>
              <a:t>1/27/20</a:t>
            </a:fld>
            <a:endParaRPr lang="en-US"/>
          </a:p>
        </p:txBody>
      </p:sp>
      <p:sp>
        <p:nvSpPr>
          <p:cNvPr id="4" name="Footer Placeholder 3"/>
          <p:cNvSpPr>
            <a:spLocks noGrp="1"/>
          </p:cNvSpPr>
          <p:nvPr>
            <p:ph type="ftr" sz="quarter" idx="2"/>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6"/>
          </a:xfrm>
          <a:prstGeom prst="rect">
            <a:avLst/>
          </a:prstGeom>
        </p:spPr>
        <p:txBody>
          <a:bodyPr vert="horz" lIns="92487" tIns="46244" rIns="92487" bIns="46244" rtlCol="0" anchor="b"/>
          <a:lstStyle>
            <a:lvl1pPr algn="r">
              <a:defRPr sz="1200"/>
            </a:lvl1pPr>
          </a:lstStyle>
          <a:p>
            <a:fld id="{A66106D5-64BA-C849-A80D-7D2FDDB9384C}" type="slidenum">
              <a:rPr lang="en-US" smtClean="0"/>
              <a:t>‹#›</a:t>
            </a:fld>
            <a:endParaRPr lang="en-US"/>
          </a:p>
        </p:txBody>
      </p:sp>
    </p:spTree>
    <p:extLst>
      <p:ext uri="{BB962C8B-B14F-4D97-AF65-F5344CB8AC3E}">
        <p14:creationId xmlns:p14="http://schemas.microsoft.com/office/powerpoint/2010/main" val="36486594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2-12T19:39:16.237"/>
    </inkml:context>
    <inkml:brush xml:id="br0">
      <inkml:brushProperty name="width" value="0.04286" units="cm"/>
      <inkml:brushProperty name="height" value="0.04286" units="cm"/>
    </inkml:brush>
  </inkml:definitions>
  <inkml:trace contextRef="#ctx0" brushRef="#br0">83 97 7875,'-27'-13'228,"0"-3"-595,0 4 74,26 5-205,2 7 1,15 0 260,0 0 1,-1-2 236,-5-3 0,5 3 0,-6-20 0,7 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vl1pPr>
          </a:lstStyle>
          <a:p>
            <a:fld id="{325433DC-0F38-3E4B-A547-C4FDF825D5D8}" type="datetimeFigureOut">
              <a:rPr lang="en-US" smtClean="0"/>
              <a:t>1/27/20</a:t>
            </a:fld>
            <a:endParaRPr lang="en-US"/>
          </a:p>
        </p:txBody>
      </p:sp>
      <p:sp>
        <p:nvSpPr>
          <p:cNvPr id="4" name="Slide Image Placeholder 3"/>
          <p:cNvSpPr>
            <a:spLocks noGrp="1" noRot="1" noChangeAspect="1"/>
          </p:cNvSpPr>
          <p:nvPr>
            <p:ph type="sldImg" idx="2"/>
          </p:nvPr>
        </p:nvSpPr>
        <p:spPr>
          <a:xfrm>
            <a:off x="1398588" y="1154113"/>
            <a:ext cx="4152900" cy="3116262"/>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vl1pPr>
          </a:lstStyle>
          <a:p>
            <a:fld id="{851ABA11-A19C-3E46-B99A-9DEC51A1FAC1}" type="slidenum">
              <a:rPr lang="en-US" smtClean="0"/>
              <a:t>‹#›</a:t>
            </a:fld>
            <a:endParaRPr lang="en-US"/>
          </a:p>
        </p:txBody>
      </p:sp>
    </p:spTree>
    <p:extLst>
      <p:ext uri="{BB962C8B-B14F-4D97-AF65-F5344CB8AC3E}">
        <p14:creationId xmlns:p14="http://schemas.microsoft.com/office/powerpoint/2010/main" val="1655765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1ABA11-A19C-3E46-B99A-9DEC51A1FAC1}" type="slidenum">
              <a:rPr lang="en-US" smtClean="0"/>
              <a:t>1</a:t>
            </a:fld>
            <a:endParaRPr lang="en-US"/>
          </a:p>
        </p:txBody>
      </p:sp>
    </p:spTree>
    <p:extLst>
      <p:ext uri="{BB962C8B-B14F-4D97-AF65-F5344CB8AC3E}">
        <p14:creationId xmlns:p14="http://schemas.microsoft.com/office/powerpoint/2010/main" val="3283838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F83004C-3E2F-452B-950D-0BE3C0E2325A}" type="slidenum">
              <a:rPr lang="de-DE" smtClean="0"/>
              <a:pPr/>
              <a:t>2</a:t>
            </a:fld>
            <a:endParaRPr lang="de-DE"/>
          </a:p>
        </p:txBody>
      </p:sp>
    </p:spTree>
    <p:extLst>
      <p:ext uri="{BB962C8B-B14F-4D97-AF65-F5344CB8AC3E}">
        <p14:creationId xmlns:p14="http://schemas.microsoft.com/office/powerpoint/2010/main" val="3912814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F83004C-3E2F-452B-950D-0BE3C0E2325A}" type="slidenum">
              <a:rPr lang="de-DE" smtClean="0"/>
              <a:pPr/>
              <a:t>5</a:t>
            </a:fld>
            <a:endParaRPr lang="de-DE"/>
          </a:p>
        </p:txBody>
      </p:sp>
    </p:spTree>
    <p:extLst>
      <p:ext uri="{BB962C8B-B14F-4D97-AF65-F5344CB8AC3E}">
        <p14:creationId xmlns:p14="http://schemas.microsoft.com/office/powerpoint/2010/main" val="3912814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F83004C-3E2F-452B-950D-0BE3C0E2325A}" type="slidenum">
              <a:rPr lang="de-DE" smtClean="0"/>
              <a:pPr/>
              <a:t>9</a:t>
            </a:fld>
            <a:endParaRPr lang="de-DE"/>
          </a:p>
        </p:txBody>
      </p:sp>
    </p:spTree>
    <p:extLst>
      <p:ext uri="{BB962C8B-B14F-4D97-AF65-F5344CB8AC3E}">
        <p14:creationId xmlns:p14="http://schemas.microsoft.com/office/powerpoint/2010/main" val="3912814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F83004C-3E2F-452B-950D-0BE3C0E2325A}" type="slidenum">
              <a:rPr lang="de-DE" smtClean="0"/>
              <a:pPr/>
              <a:t>16</a:t>
            </a:fld>
            <a:endParaRPr lang="de-DE"/>
          </a:p>
        </p:txBody>
      </p:sp>
    </p:spTree>
    <p:extLst>
      <p:ext uri="{BB962C8B-B14F-4D97-AF65-F5344CB8AC3E}">
        <p14:creationId xmlns:p14="http://schemas.microsoft.com/office/powerpoint/2010/main" val="3912814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001623CE-8F8D-6340-91D5-345C56649157}"/>
              </a:ext>
            </a:extLst>
          </p:cNvPr>
          <p:cNvSpPr txBox="1">
            <a:spLocks/>
          </p:cNvSpPr>
          <p:nvPr userDrawn="1"/>
        </p:nvSpPr>
        <p:spPr>
          <a:xfrm>
            <a:off x="395235" y="6237201"/>
            <a:ext cx="1714919" cy="332678"/>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dirty="0" err="1"/>
              <a:t>Mehrnoosh</a:t>
            </a:r>
            <a:r>
              <a:rPr lang="en-US" dirty="0"/>
              <a:t> </a:t>
            </a:r>
            <a:r>
              <a:rPr lang="en-US" dirty="0" err="1"/>
              <a:t>Shakarami</a:t>
            </a:r>
            <a:endParaRPr lang="en-US" dirty="0"/>
          </a:p>
        </p:txBody>
      </p:sp>
    </p:spTree>
    <p:extLst>
      <p:ext uri="{BB962C8B-B14F-4D97-AF65-F5344CB8AC3E}">
        <p14:creationId xmlns:p14="http://schemas.microsoft.com/office/powerpoint/2010/main" val="741070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85784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87270"/>
            <a:ext cx="7886700" cy="208559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8650" y="3376246"/>
            <a:ext cx="7886700" cy="28007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Content Placeholder 3"/>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07046" y="6235089"/>
            <a:ext cx="1269547" cy="457200"/>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69265" y="246124"/>
            <a:ext cx="1887192" cy="759153"/>
          </a:xfrm>
          <a:prstGeom prst="rect">
            <a:avLst/>
          </a:prstGeom>
        </p:spPr>
      </p:pic>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81912" y="179355"/>
            <a:ext cx="1471275" cy="796072"/>
          </a:xfrm>
          <a:prstGeom prst="rect">
            <a:avLst/>
          </a:prstGeom>
        </p:spPr>
      </p:pic>
      <p:cxnSp>
        <p:nvCxnSpPr>
          <p:cNvPr id="17" name="Straight Connector 16"/>
          <p:cNvCxnSpPr/>
          <p:nvPr userDrawn="1"/>
        </p:nvCxnSpPr>
        <p:spPr>
          <a:xfrm>
            <a:off x="1850065" y="980743"/>
            <a:ext cx="5029200" cy="0"/>
          </a:xfrm>
          <a:prstGeom prst="line">
            <a:avLst/>
          </a:prstGeom>
          <a:ln w="50800" cap="rnd">
            <a:solidFill>
              <a:srgbClr val="FF950E"/>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479024" y="6206025"/>
            <a:ext cx="8413185" cy="0"/>
          </a:xfrm>
          <a:prstGeom prst="line">
            <a:avLst/>
          </a:prstGeom>
          <a:ln w="50800" cap="rnd">
            <a:solidFill>
              <a:srgbClr val="FF950E"/>
            </a:solidFill>
            <a:round/>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4567F637-2899-924B-B8A8-994B79CF59B9}"/>
              </a:ext>
            </a:extLst>
          </p:cNvPr>
          <p:cNvSpPr txBox="1">
            <a:spLocks/>
          </p:cNvSpPr>
          <p:nvPr userDrawn="1"/>
        </p:nvSpPr>
        <p:spPr>
          <a:xfrm>
            <a:off x="395235" y="6237201"/>
            <a:ext cx="1714919" cy="332678"/>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dirty="0" err="1"/>
              <a:t>Mehrnoosh</a:t>
            </a:r>
            <a:r>
              <a:rPr lang="en-US" dirty="0"/>
              <a:t> </a:t>
            </a:r>
            <a:r>
              <a:rPr lang="en-US" dirty="0" err="1"/>
              <a:t>Shakarami</a:t>
            </a:r>
            <a:endParaRPr lang="en-US" dirty="0"/>
          </a:p>
        </p:txBody>
      </p:sp>
      <p:sp>
        <p:nvSpPr>
          <p:cNvPr id="20" name="Date Placeholder 3">
            <a:extLst>
              <a:ext uri="{FF2B5EF4-FFF2-40B4-BE49-F238E27FC236}">
                <a16:creationId xmlns:a16="http://schemas.microsoft.com/office/drawing/2014/main" id="{C4ED49CF-2644-0144-B361-D78CDBCF24E3}"/>
              </a:ext>
            </a:extLst>
          </p:cNvPr>
          <p:cNvSpPr txBox="1">
            <a:spLocks/>
          </p:cNvSpPr>
          <p:nvPr userDrawn="1"/>
        </p:nvSpPr>
        <p:spPr>
          <a:xfrm>
            <a:off x="2362196" y="6297350"/>
            <a:ext cx="4419601" cy="332678"/>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hangingPunct="0">
              <a:buClr>
                <a:srgbClr val="000000"/>
              </a:buClr>
              <a:buSzPct val="45000"/>
              <a:buFont typeface="Wingdings" pitchFamily="2" charset="2"/>
              <a:buNone/>
            </a:pPr>
            <a:r>
              <a:rPr lang="en-US" sz="1600" i="1" dirty="0"/>
              <a:t>World-Leading Research with Real-World Impact!</a:t>
            </a:r>
          </a:p>
        </p:txBody>
      </p:sp>
      <p:sp>
        <p:nvSpPr>
          <p:cNvPr id="21" name="Date Placeholder 3">
            <a:extLst>
              <a:ext uri="{FF2B5EF4-FFF2-40B4-BE49-F238E27FC236}">
                <a16:creationId xmlns:a16="http://schemas.microsoft.com/office/drawing/2014/main" id="{E2913B5B-64C7-1049-9516-33EAB6158BB6}"/>
              </a:ext>
            </a:extLst>
          </p:cNvPr>
          <p:cNvSpPr txBox="1">
            <a:spLocks/>
          </p:cNvSpPr>
          <p:nvPr userDrawn="1"/>
        </p:nvSpPr>
        <p:spPr>
          <a:xfrm>
            <a:off x="3714536" y="6555013"/>
            <a:ext cx="1714919" cy="332678"/>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Page:  </a:t>
            </a:r>
            <a:fld id="{CAB5F52E-1A2D-AF47-834F-5A302267C843}" type="slidenum">
              <a:rPr lang="en-US" smtClean="0"/>
              <a:pPr algn="ctr"/>
              <a:t>‹#›</a:t>
            </a:fld>
            <a:endParaRPr lang="en-US" dirty="0"/>
          </a:p>
        </p:txBody>
      </p:sp>
    </p:spTree>
    <p:extLst>
      <p:ext uri="{BB962C8B-B14F-4D97-AF65-F5344CB8AC3E}">
        <p14:creationId xmlns:p14="http://schemas.microsoft.com/office/powerpoint/2010/main" val="1184940070"/>
      </p:ext>
    </p:extLst>
  </p:cSld>
  <p:clrMap bg1="lt1" tx1="dk1" bg2="lt2" tx2="dk2" accent1="accent1" accent2="accent2" accent3="accent3" accent4="accent4" accent5="accent5" accent6="accent6" hlink="hlink" folHlink="folHlink"/>
  <p:sldLayoutIdLst>
    <p:sldLayoutId id="2147483674" r:id="rId1"/>
    <p:sldLayoutId id="2147483675" r:id="rId2"/>
  </p:sldLayoutIdLst>
  <p:hf hdr="0" dt="0"/>
  <p:txStyles>
    <p:titleStyle>
      <a:lvl1pPr algn="ctr" defTabSz="6858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3" Type="http://schemas.openxmlformats.org/officeDocument/2006/relationships/image" Target="../media/image7.png"/><Relationship Id="rId3" Type="http://schemas.openxmlformats.org/officeDocument/2006/relationships/customXml" Target="../ink/ink1.xml"/><Relationship Id="rId12"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05790" y="1376605"/>
            <a:ext cx="8206740" cy="4741441"/>
          </a:xfrm>
        </p:spPr>
        <p:txBody>
          <a:bodyPr/>
          <a:lstStyle/>
          <a:p>
            <a:r>
              <a:rPr lang="en-US" sz="3200" b="1" dirty="0">
                <a:solidFill>
                  <a:srgbClr val="002060"/>
                </a:solidFill>
                <a:effectLst>
                  <a:outerShdw blurRad="38100" dist="38100" dir="2700000" algn="tl">
                    <a:srgbClr val="000000">
                      <a:alpha val="43137"/>
                    </a:srgbClr>
                  </a:outerShdw>
                </a:effectLst>
                <a:cs typeface="Arial" panose="020B0604020202020204" pitchFamily="34" charset="0"/>
              </a:rPr>
              <a:t>Safety and Consistency of Mutable Attributes using Quotas: A Formal Analysis</a:t>
            </a:r>
            <a:br>
              <a:rPr lang="en-US" dirty="0"/>
            </a:br>
            <a:br>
              <a:rPr lang="en-US" sz="1600" b="1" i="1" baseline="30000" dirty="0">
                <a:solidFill>
                  <a:schemeClr val="bg1"/>
                </a:solidFill>
                <a:effectLst>
                  <a:outerShdw blurRad="38100" dist="50800" dir="2700000" algn="tl">
                    <a:schemeClr val="bg1">
                      <a:lumMod val="75000"/>
                      <a:alpha val="61000"/>
                    </a:schemeClr>
                  </a:outerShdw>
                </a:effectLst>
                <a:latin typeface="Verdana" pitchFamily="34" charset="0"/>
              </a:rPr>
            </a:br>
            <a:br>
              <a:rPr lang="en-US" sz="1600" b="1" i="1" baseline="30000" dirty="0">
                <a:solidFill>
                  <a:schemeClr val="bg1"/>
                </a:solidFill>
                <a:effectLst>
                  <a:outerShdw blurRad="38100" dist="50800" dir="2700000" algn="tl">
                    <a:schemeClr val="bg1">
                      <a:lumMod val="75000"/>
                      <a:alpha val="61000"/>
                    </a:schemeClr>
                  </a:outerShdw>
                </a:effectLst>
                <a:latin typeface="Verdana" pitchFamily="34" charset="0"/>
              </a:rPr>
            </a:br>
            <a:br>
              <a:rPr lang="en-US" sz="1600" b="1" i="1" baseline="30000" dirty="0">
                <a:solidFill>
                  <a:schemeClr val="bg1"/>
                </a:solidFill>
                <a:effectLst>
                  <a:outerShdw blurRad="38100" dist="50800" dir="2700000" algn="tl">
                    <a:schemeClr val="bg1">
                      <a:lumMod val="75000"/>
                      <a:alpha val="61000"/>
                    </a:schemeClr>
                  </a:outerShdw>
                </a:effectLst>
                <a:latin typeface="Verdana" pitchFamily="34" charset="0"/>
              </a:rPr>
            </a:br>
            <a:br>
              <a:rPr lang="en-US" sz="1600" b="1" i="1" baseline="30000" dirty="0">
                <a:solidFill>
                  <a:schemeClr val="bg1"/>
                </a:solidFill>
                <a:effectLst>
                  <a:outerShdw blurRad="38100" dist="50800" dir="2700000" algn="tl">
                    <a:schemeClr val="bg1">
                      <a:lumMod val="75000"/>
                      <a:alpha val="61000"/>
                    </a:schemeClr>
                  </a:outerShdw>
                </a:effectLst>
                <a:latin typeface="Verdana" pitchFamily="34" charset="0"/>
              </a:rPr>
            </a:br>
            <a:r>
              <a:rPr lang="en-US" sz="2000" b="1" dirty="0">
                <a:solidFill>
                  <a:schemeClr val="tx2">
                    <a:lumMod val="50000"/>
                  </a:schemeClr>
                </a:solidFill>
                <a:latin typeface="+mn-lt"/>
                <a:cs typeface="Arial"/>
              </a:rPr>
              <a:t>Mehrnoosh Shakarami</a:t>
            </a:r>
            <a:br>
              <a:rPr lang="en-US" sz="2000" b="1" dirty="0">
                <a:solidFill>
                  <a:schemeClr val="tx2">
                    <a:lumMod val="50000"/>
                  </a:schemeClr>
                </a:solidFill>
                <a:latin typeface="+mn-lt"/>
                <a:cs typeface="Arial"/>
              </a:rPr>
            </a:br>
            <a:r>
              <a:rPr lang="en-US" sz="2000" b="1" dirty="0">
                <a:solidFill>
                  <a:schemeClr val="tx2">
                    <a:lumMod val="50000"/>
                  </a:schemeClr>
                </a:solidFill>
                <a:latin typeface="+mn-lt"/>
                <a:cs typeface="Arial"/>
              </a:rPr>
              <a:t>Ravi Sandhu</a:t>
            </a:r>
            <a:br>
              <a:rPr lang="en-US" sz="1800" b="1" dirty="0">
                <a:solidFill>
                  <a:schemeClr val="tx2">
                    <a:lumMod val="50000"/>
                  </a:schemeClr>
                </a:solidFill>
                <a:latin typeface="+mn-lt"/>
                <a:cs typeface="Arial"/>
              </a:rPr>
            </a:br>
            <a:br>
              <a:rPr lang="en-US" sz="1800" b="1" dirty="0">
                <a:solidFill>
                  <a:schemeClr val="tx2">
                    <a:lumMod val="50000"/>
                  </a:schemeClr>
                </a:solidFill>
                <a:latin typeface="+mn-lt"/>
                <a:cs typeface="Arial"/>
              </a:rPr>
            </a:br>
            <a:r>
              <a:rPr lang="en-US" sz="1800" b="1" kern="0" dirty="0">
                <a:solidFill>
                  <a:schemeClr val="tx2">
                    <a:lumMod val="50000"/>
                  </a:schemeClr>
                </a:solidFill>
                <a:latin typeface="Calibri" panose="020F0502020204030204" pitchFamily="34" charset="0"/>
              </a:rPr>
              <a:t>Institute for Cyber Security (ICS)</a:t>
            </a:r>
            <a:br>
              <a:rPr lang="en-US" sz="1800" b="1" kern="0" dirty="0">
                <a:solidFill>
                  <a:schemeClr val="tx2">
                    <a:lumMod val="50000"/>
                  </a:schemeClr>
                </a:solidFill>
                <a:latin typeface="Calibri" panose="020F0502020204030204" pitchFamily="34" charset="0"/>
              </a:rPr>
            </a:br>
            <a:r>
              <a:rPr lang="en-US" sz="1800" b="1" kern="0" dirty="0">
                <a:solidFill>
                  <a:schemeClr val="tx2">
                    <a:lumMod val="50000"/>
                  </a:schemeClr>
                </a:solidFill>
                <a:latin typeface="Calibri" panose="020F0502020204030204" pitchFamily="34" charset="0"/>
              </a:rPr>
              <a:t>Center for Security and Privacy Enhanced Cloud Computing (C-SPECC)</a:t>
            </a:r>
            <a:br>
              <a:rPr lang="en-US" sz="1800" b="1" kern="0" dirty="0">
                <a:solidFill>
                  <a:schemeClr val="tx2">
                    <a:lumMod val="50000"/>
                  </a:schemeClr>
                </a:solidFill>
                <a:latin typeface="Calibri" panose="020F0502020204030204" pitchFamily="34" charset="0"/>
              </a:rPr>
            </a:br>
            <a:r>
              <a:rPr lang="en-US" sz="1800" b="1" kern="0" dirty="0">
                <a:solidFill>
                  <a:schemeClr val="tx2">
                    <a:lumMod val="50000"/>
                  </a:schemeClr>
                </a:solidFill>
                <a:latin typeface="Calibri" panose="020F0502020204030204" pitchFamily="34" charset="0"/>
              </a:rPr>
              <a:t>Department of Computer Science</a:t>
            </a:r>
            <a:br>
              <a:rPr lang="en-US" sz="1800" b="1" kern="0" dirty="0">
                <a:solidFill>
                  <a:schemeClr val="tx2">
                    <a:lumMod val="50000"/>
                  </a:schemeClr>
                </a:solidFill>
                <a:latin typeface="Calibri" panose="020F0502020204030204" pitchFamily="34" charset="0"/>
              </a:rPr>
            </a:br>
            <a:r>
              <a:rPr lang="en-US" sz="1800" b="1" kern="0" dirty="0">
                <a:solidFill>
                  <a:schemeClr val="tx2">
                    <a:lumMod val="50000"/>
                  </a:schemeClr>
                </a:solidFill>
                <a:latin typeface="Calibri" panose="020F0502020204030204" pitchFamily="34" charset="0"/>
              </a:rPr>
              <a:t> University of Texas at San Antonio</a:t>
            </a:r>
            <a:br>
              <a:rPr lang="en-US" sz="1800" b="1" kern="0" dirty="0">
                <a:solidFill>
                  <a:schemeClr val="tx2">
                    <a:lumMod val="50000"/>
                  </a:schemeClr>
                </a:solidFill>
                <a:latin typeface="Calibri" panose="020F0502020204030204" pitchFamily="34" charset="0"/>
              </a:rPr>
            </a:br>
            <a:br>
              <a:rPr lang="en-US" sz="1800" b="1" kern="0" dirty="0">
                <a:solidFill>
                  <a:schemeClr val="tx2">
                    <a:lumMod val="50000"/>
                  </a:schemeClr>
                </a:solidFill>
                <a:latin typeface="Calibri" panose="020F0502020204030204" pitchFamily="34" charset="0"/>
              </a:rPr>
            </a:br>
            <a:br>
              <a:rPr lang="en-US" sz="2000" b="1" kern="0" dirty="0">
                <a:solidFill>
                  <a:schemeClr val="tx2">
                    <a:lumMod val="50000"/>
                  </a:schemeClr>
                </a:solidFill>
                <a:latin typeface="Calibri" panose="020F0502020204030204" pitchFamily="34" charset="0"/>
              </a:rPr>
            </a:br>
            <a:r>
              <a:rPr lang="en-US" sz="2000" b="1" kern="0" dirty="0">
                <a:solidFill>
                  <a:schemeClr val="tx2">
                    <a:lumMod val="50000"/>
                  </a:schemeClr>
                </a:solidFill>
                <a:latin typeface="Calibri" panose="020F0502020204030204" pitchFamily="34" charset="0"/>
              </a:rPr>
              <a:t>The First IEEE International Conference on Trust, Privacy and Security in Intelligent Systems and Applications </a:t>
            </a:r>
            <a:r>
              <a:rPr lang="en-US" sz="1800" b="1" kern="0" dirty="0">
                <a:solidFill>
                  <a:schemeClr val="tx2">
                    <a:lumMod val="50000"/>
                  </a:schemeClr>
                </a:solidFill>
                <a:latin typeface="Calibri" panose="020F0502020204030204" pitchFamily="34" charset="0"/>
              </a:rPr>
              <a:t>(TPS’19)</a:t>
            </a:r>
            <a:br>
              <a:rPr lang="en-US" sz="1800" b="1" kern="0" dirty="0">
                <a:solidFill>
                  <a:schemeClr val="tx2">
                    <a:lumMod val="50000"/>
                  </a:schemeClr>
                </a:solidFill>
                <a:latin typeface="Calibri" panose="020F0502020204030204" pitchFamily="34" charset="0"/>
              </a:rPr>
            </a:br>
            <a:r>
              <a:rPr lang="en-US" sz="1800" b="1" kern="0" dirty="0">
                <a:solidFill>
                  <a:schemeClr val="tx2">
                    <a:lumMod val="50000"/>
                  </a:schemeClr>
                </a:solidFill>
                <a:latin typeface="Calibri" panose="020F0502020204030204" pitchFamily="34" charset="0"/>
              </a:rPr>
              <a:t>Los Angeles, CA, USA – Dec 12-14, 2019</a:t>
            </a:r>
            <a:br>
              <a:rPr lang="en-US" sz="1800" b="1" kern="0" dirty="0">
                <a:solidFill>
                  <a:schemeClr val="tx2">
                    <a:lumMod val="50000"/>
                  </a:schemeClr>
                </a:solidFill>
                <a:latin typeface="Calibri" panose="020F0502020204030204" pitchFamily="34" charset="0"/>
              </a:rPr>
            </a:br>
            <a:endParaRPr lang="en-US" sz="1600" b="1" kern="0" dirty="0">
              <a:solidFill>
                <a:schemeClr val="tx2">
                  <a:lumMod val="50000"/>
                </a:schemeClr>
              </a:solidFill>
              <a:latin typeface="Calibri" panose="020F0502020204030204" pitchFamily="34" charset="0"/>
            </a:endParaRPr>
          </a:p>
        </p:txBody>
      </p:sp>
    </p:spTree>
    <p:extLst>
      <p:ext uri="{BB962C8B-B14F-4D97-AF65-F5344CB8AC3E}">
        <p14:creationId xmlns:p14="http://schemas.microsoft.com/office/powerpoint/2010/main" val="579898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4BAE29-9579-E045-B5ED-40564461E789}"/>
              </a:ext>
            </a:extLst>
          </p:cNvPr>
          <p:cNvSpPr txBox="1">
            <a:spLocks/>
          </p:cNvSpPr>
          <p:nvPr/>
        </p:nvSpPr>
        <p:spPr>
          <a:xfrm>
            <a:off x="1818728" y="311384"/>
            <a:ext cx="4932822" cy="46222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000" kern="1200">
                <a:solidFill>
                  <a:schemeClr val="tx1"/>
                </a:solidFill>
                <a:latin typeface="+mj-lt"/>
                <a:ea typeface="+mj-ea"/>
                <a:cs typeface="+mj-cs"/>
              </a:defRPr>
            </a:lvl1pPr>
          </a:lstStyle>
          <a:p>
            <a:r>
              <a:rPr lang="en-US" dirty="0">
                <a:solidFill>
                  <a:srgbClr val="002060"/>
                </a:solidFill>
              </a:rPr>
              <a:t>Underlaying Assumptions</a:t>
            </a:r>
          </a:p>
        </p:txBody>
      </p:sp>
      <p:sp>
        <p:nvSpPr>
          <p:cNvPr id="5" name="Content Placeholder 1">
            <a:extLst>
              <a:ext uri="{FF2B5EF4-FFF2-40B4-BE49-F238E27FC236}">
                <a16:creationId xmlns:a16="http://schemas.microsoft.com/office/drawing/2014/main" id="{4F4C9023-3DFA-D248-8C46-E720C8A60C3B}"/>
              </a:ext>
            </a:extLst>
          </p:cNvPr>
          <p:cNvSpPr txBox="1">
            <a:spLocks/>
          </p:cNvSpPr>
          <p:nvPr/>
        </p:nvSpPr>
        <p:spPr>
          <a:xfrm>
            <a:off x="628650" y="1447170"/>
            <a:ext cx="7886700" cy="512188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r>
              <a:rPr lang="en-US" sz="2600" dirty="0"/>
              <a:t>An ABAC model is in place</a:t>
            </a:r>
          </a:p>
          <a:p>
            <a:pPr algn="just"/>
            <a:r>
              <a:rPr lang="en-US" sz="2600" dirty="0"/>
              <a:t>Attribute credential provision is through multiple authorities</a:t>
            </a:r>
          </a:p>
          <a:p>
            <a:pPr algn="just"/>
            <a:r>
              <a:rPr lang="en-US" sz="2600" dirty="0"/>
              <a:t>Administrative changes are always done through AA</a:t>
            </a:r>
          </a:p>
          <a:p>
            <a:pPr algn="just"/>
            <a:r>
              <a:rPr lang="en-US" sz="2600" dirty="0"/>
              <a:t>Quota-based approach has been applied to manage concurrency while using multiple authorities</a:t>
            </a:r>
          </a:p>
          <a:p>
            <a:pPr algn="just"/>
            <a:r>
              <a:rPr lang="en-US" sz="2600" dirty="0"/>
              <a:t>Decision point is the entity which determines the set of relevant attributes</a:t>
            </a:r>
          </a:p>
        </p:txBody>
      </p:sp>
    </p:spTree>
    <p:extLst>
      <p:ext uri="{BB962C8B-B14F-4D97-AF65-F5344CB8AC3E}">
        <p14:creationId xmlns:p14="http://schemas.microsoft.com/office/powerpoint/2010/main" val="3320768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85B562-9C71-2A4A-9F1D-40D938B0A48F}"/>
              </a:ext>
            </a:extLst>
          </p:cNvPr>
          <p:cNvSpPr txBox="1">
            <a:spLocks/>
          </p:cNvSpPr>
          <p:nvPr/>
        </p:nvSpPr>
        <p:spPr>
          <a:xfrm>
            <a:off x="1818728" y="311384"/>
            <a:ext cx="4932822" cy="46222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000" kern="1200">
                <a:solidFill>
                  <a:schemeClr val="tx1"/>
                </a:solidFill>
                <a:latin typeface="+mj-lt"/>
                <a:ea typeface="+mj-ea"/>
                <a:cs typeface="+mj-cs"/>
              </a:defRPr>
            </a:lvl1pPr>
          </a:lstStyle>
          <a:p>
            <a:r>
              <a:rPr lang="en-US" dirty="0">
                <a:solidFill>
                  <a:srgbClr val="002060"/>
                </a:solidFill>
              </a:rPr>
              <a:t>Practical Use Case Scenarios(1)</a:t>
            </a:r>
          </a:p>
        </p:txBody>
      </p:sp>
      <p:sp>
        <p:nvSpPr>
          <p:cNvPr id="5" name="Content Placeholder 1">
            <a:extLst>
              <a:ext uri="{FF2B5EF4-FFF2-40B4-BE49-F238E27FC236}">
                <a16:creationId xmlns:a16="http://schemas.microsoft.com/office/drawing/2014/main" id="{F9CBAE61-CC92-794E-9058-C2908A549877}"/>
              </a:ext>
            </a:extLst>
          </p:cNvPr>
          <p:cNvSpPr txBox="1">
            <a:spLocks/>
          </p:cNvSpPr>
          <p:nvPr/>
        </p:nvSpPr>
        <p:spPr>
          <a:xfrm>
            <a:off x="553494" y="1447170"/>
            <a:ext cx="7886700" cy="512188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r>
              <a:rPr lang="en-US" sz="2600" dirty="0"/>
              <a:t>Centralized Approach</a:t>
            </a:r>
          </a:p>
        </p:txBody>
      </p:sp>
      <p:pic>
        <p:nvPicPr>
          <p:cNvPr id="6" name="Picture 6">
            <a:extLst>
              <a:ext uri="{FF2B5EF4-FFF2-40B4-BE49-F238E27FC236}">
                <a16:creationId xmlns:a16="http://schemas.microsoft.com/office/drawing/2014/main" id="{DD3A5FF0-BE42-2849-A205-1C4CDCB80394}"/>
              </a:ext>
            </a:extLst>
          </p:cNvPr>
          <p:cNvPicPr>
            <a:picLocks noChangeAspect="1"/>
          </p:cNvPicPr>
          <p:nvPr/>
        </p:nvPicPr>
        <p:blipFill>
          <a:blip r:embed="rId2"/>
          <a:stretch>
            <a:fillRect/>
          </a:stretch>
        </p:blipFill>
        <p:spPr>
          <a:xfrm>
            <a:off x="570082" y="2290164"/>
            <a:ext cx="8771537" cy="3120666"/>
          </a:xfrm>
          <a:prstGeom prst="rect">
            <a:avLst/>
          </a:prstGeom>
        </p:spPr>
      </p:pic>
      <mc:AlternateContent xmlns:mc="http://schemas.openxmlformats.org/markup-compatibility/2006" xmlns:p14="http://schemas.microsoft.com/office/powerpoint/2010/main">
        <mc:Choice Requires="p14">
          <p:contentPart p14:bwMode="auto" r:id="rId3">
            <p14:nvContentPartPr>
              <p14:cNvPr id="40" name="Ink 39">
                <a:extLst>
                  <a:ext uri="{FF2B5EF4-FFF2-40B4-BE49-F238E27FC236}">
                    <a16:creationId xmlns:a16="http://schemas.microsoft.com/office/drawing/2014/main" id="{7702B2C4-937C-1B44-A2E4-A268DF85B22E}"/>
                  </a:ext>
                </a:extLst>
              </p14:cNvPr>
              <p14:cNvContentPartPr/>
              <p14:nvPr/>
            </p14:nvContentPartPr>
            <p14:xfrm>
              <a:off x="4063145" y="3432276"/>
              <a:ext cx="35640" cy="34920"/>
            </p14:xfrm>
          </p:contentPart>
        </mc:Choice>
        <mc:Fallback xmlns="">
          <p:pic>
            <p:nvPicPr>
              <p:cNvPr id="40" name="Ink 39">
                <a:extLst>
                  <a:ext uri="{FF2B5EF4-FFF2-40B4-BE49-F238E27FC236}">
                    <a16:creationId xmlns:a16="http://schemas.microsoft.com/office/drawing/2014/main" id="{7702B2C4-937C-1B44-A2E4-A268DF85B22E}"/>
                  </a:ext>
                </a:extLst>
              </p:cNvPr>
              <p:cNvPicPr/>
              <p:nvPr/>
            </p:nvPicPr>
            <p:blipFill>
              <a:blip r:embed="rId12"/>
              <a:stretch>
                <a:fillRect/>
              </a:stretch>
            </p:blipFill>
            <p:spPr>
              <a:xfrm>
                <a:off x="4055585" y="3424716"/>
                <a:ext cx="50760" cy="50040"/>
              </a:xfrm>
              <a:prstGeom prst="rect">
                <a:avLst/>
              </a:prstGeom>
            </p:spPr>
          </p:pic>
        </mc:Fallback>
      </mc:AlternateContent>
      <p:pic>
        <p:nvPicPr>
          <p:cNvPr id="4" name="Picture 3" descr="A picture containing room&#10;&#10;Description automatically generated">
            <a:extLst>
              <a:ext uri="{FF2B5EF4-FFF2-40B4-BE49-F238E27FC236}">
                <a16:creationId xmlns:a16="http://schemas.microsoft.com/office/drawing/2014/main" id="{3183FDA8-909A-6649-AA61-30CD3B9732E1}"/>
              </a:ext>
            </a:extLst>
          </p:cNvPr>
          <p:cNvPicPr>
            <a:picLocks noChangeAspect="1"/>
          </p:cNvPicPr>
          <p:nvPr/>
        </p:nvPicPr>
        <p:blipFill>
          <a:blip r:embed="rId13"/>
          <a:stretch>
            <a:fillRect/>
          </a:stretch>
        </p:blipFill>
        <p:spPr>
          <a:xfrm>
            <a:off x="1625600" y="1447170"/>
            <a:ext cx="5892800" cy="4724400"/>
          </a:xfrm>
          <a:prstGeom prst="rect">
            <a:avLst/>
          </a:prstGeom>
        </p:spPr>
      </p:pic>
    </p:spTree>
    <p:extLst>
      <p:ext uri="{BB962C8B-B14F-4D97-AF65-F5344CB8AC3E}">
        <p14:creationId xmlns:p14="http://schemas.microsoft.com/office/powerpoint/2010/main" val="114425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3F7A54-C333-F74C-9A2E-64CCAF41F91F}"/>
              </a:ext>
            </a:extLst>
          </p:cNvPr>
          <p:cNvSpPr txBox="1">
            <a:spLocks/>
          </p:cNvSpPr>
          <p:nvPr/>
        </p:nvSpPr>
        <p:spPr>
          <a:xfrm>
            <a:off x="1818728" y="311384"/>
            <a:ext cx="4932822" cy="46222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000" kern="1200">
                <a:solidFill>
                  <a:schemeClr val="tx1"/>
                </a:solidFill>
                <a:latin typeface="+mj-lt"/>
                <a:ea typeface="+mj-ea"/>
                <a:cs typeface="+mj-cs"/>
              </a:defRPr>
            </a:lvl1pPr>
          </a:lstStyle>
          <a:p>
            <a:r>
              <a:rPr lang="en-US" dirty="0">
                <a:solidFill>
                  <a:srgbClr val="002060"/>
                </a:solidFill>
              </a:rPr>
              <a:t>Practical Use Case Scenarios(2)</a:t>
            </a:r>
          </a:p>
        </p:txBody>
      </p:sp>
      <p:sp>
        <p:nvSpPr>
          <p:cNvPr id="5" name="Content Placeholder 1">
            <a:extLst>
              <a:ext uri="{FF2B5EF4-FFF2-40B4-BE49-F238E27FC236}">
                <a16:creationId xmlns:a16="http://schemas.microsoft.com/office/drawing/2014/main" id="{CBD0590C-61AD-1B48-807D-2DD9083EF766}"/>
              </a:ext>
            </a:extLst>
          </p:cNvPr>
          <p:cNvSpPr txBox="1">
            <a:spLocks/>
          </p:cNvSpPr>
          <p:nvPr/>
        </p:nvSpPr>
        <p:spPr>
          <a:xfrm>
            <a:off x="628650" y="1447170"/>
            <a:ext cx="7886700" cy="512188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r>
              <a:rPr lang="en-US" sz="2600" dirty="0"/>
              <a:t>Distributed approach:</a:t>
            </a:r>
          </a:p>
        </p:txBody>
      </p:sp>
      <p:pic>
        <p:nvPicPr>
          <p:cNvPr id="6" name="Picture 6">
            <a:extLst>
              <a:ext uri="{FF2B5EF4-FFF2-40B4-BE49-F238E27FC236}">
                <a16:creationId xmlns:a16="http://schemas.microsoft.com/office/drawing/2014/main" id="{ADB2F61A-1F23-8B4C-8524-04483482AD92}"/>
              </a:ext>
            </a:extLst>
          </p:cNvPr>
          <p:cNvPicPr>
            <a:picLocks noChangeAspect="1"/>
          </p:cNvPicPr>
          <p:nvPr/>
        </p:nvPicPr>
        <p:blipFill>
          <a:blip r:embed="rId2"/>
          <a:stretch>
            <a:fillRect/>
          </a:stretch>
        </p:blipFill>
        <p:spPr>
          <a:xfrm>
            <a:off x="306382" y="1803748"/>
            <a:ext cx="9134366" cy="4506101"/>
          </a:xfrm>
          <a:prstGeom prst="rect">
            <a:avLst/>
          </a:prstGeom>
        </p:spPr>
      </p:pic>
      <p:pic>
        <p:nvPicPr>
          <p:cNvPr id="26" name="Picture 25" descr="A picture containing table, man, photo, sitting&#10;&#10;Description automatically generated">
            <a:extLst>
              <a:ext uri="{FF2B5EF4-FFF2-40B4-BE49-F238E27FC236}">
                <a16:creationId xmlns:a16="http://schemas.microsoft.com/office/drawing/2014/main" id="{7C974466-9131-354F-BBCF-2ACE8F8B0321}"/>
              </a:ext>
            </a:extLst>
          </p:cNvPr>
          <p:cNvPicPr>
            <a:picLocks noChangeAspect="1"/>
          </p:cNvPicPr>
          <p:nvPr/>
        </p:nvPicPr>
        <p:blipFill>
          <a:blip r:embed="rId3"/>
          <a:stretch>
            <a:fillRect/>
          </a:stretch>
        </p:blipFill>
        <p:spPr>
          <a:xfrm>
            <a:off x="628650" y="1026612"/>
            <a:ext cx="7791450" cy="5105400"/>
          </a:xfrm>
          <a:prstGeom prst="rect">
            <a:avLst/>
          </a:prstGeom>
        </p:spPr>
      </p:pic>
    </p:spTree>
    <p:extLst>
      <p:ext uri="{BB962C8B-B14F-4D97-AF65-F5344CB8AC3E}">
        <p14:creationId xmlns:p14="http://schemas.microsoft.com/office/powerpoint/2010/main" val="393384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6"/>
                                        </p:tgtEl>
                                        <p:attrNameLst>
                                          <p:attrName>ppt_x</p:attrName>
                                        </p:attrNameLst>
                                      </p:cBhvr>
                                      <p:tavLst>
                                        <p:tav tm="0">
                                          <p:val>
                                            <p:strVal val="ppt_x"/>
                                          </p:val>
                                        </p:tav>
                                        <p:tav tm="100000">
                                          <p:val>
                                            <p:strVal val="ppt_x"/>
                                          </p:val>
                                        </p:tav>
                                      </p:tavLst>
                                    </p:anim>
                                    <p:anim calcmode="lin" valueType="num">
                                      <p:cBhvr additive="base">
                                        <p:cTn id="7" dur="500"/>
                                        <p:tgtEl>
                                          <p:spTgt spid="26"/>
                                        </p:tgtEl>
                                        <p:attrNameLst>
                                          <p:attrName>ppt_y</p:attrName>
                                        </p:attrNameLst>
                                      </p:cBhvr>
                                      <p:tavLst>
                                        <p:tav tm="0">
                                          <p:val>
                                            <p:strVal val="ppt_y"/>
                                          </p:val>
                                        </p:tav>
                                        <p:tav tm="100000">
                                          <p:val>
                                            <p:strVal val="1+ppt_h/2"/>
                                          </p:val>
                                        </p:tav>
                                      </p:tavLst>
                                    </p:anim>
                                    <p:set>
                                      <p:cBhvr>
                                        <p:cTn id="8" dur="1" fill="hold">
                                          <p:stCondLst>
                                            <p:cond delay="499"/>
                                          </p:stCondLst>
                                        </p:cTn>
                                        <p:tgtEl>
                                          <p:spTgt spid="2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78CB6B-EA38-0B4A-8674-118E2549AEA0}"/>
              </a:ext>
            </a:extLst>
          </p:cNvPr>
          <p:cNvSpPr txBox="1">
            <a:spLocks/>
          </p:cNvSpPr>
          <p:nvPr/>
        </p:nvSpPr>
        <p:spPr>
          <a:xfrm>
            <a:off x="1818728" y="311384"/>
            <a:ext cx="4932822" cy="46222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000" kern="1200">
                <a:solidFill>
                  <a:schemeClr val="tx1"/>
                </a:solidFill>
                <a:latin typeface="+mj-lt"/>
                <a:ea typeface="+mj-ea"/>
                <a:cs typeface="+mj-cs"/>
              </a:defRPr>
            </a:lvl1pPr>
          </a:lstStyle>
          <a:p>
            <a:r>
              <a:rPr lang="en-US" dirty="0">
                <a:solidFill>
                  <a:srgbClr val="002060"/>
                </a:solidFill>
              </a:rPr>
              <a:t>Distributed vs. Centralized Approach </a:t>
            </a:r>
          </a:p>
        </p:txBody>
      </p:sp>
      <p:sp>
        <p:nvSpPr>
          <p:cNvPr id="5" name="Content Placeholder 1">
            <a:extLst>
              <a:ext uri="{FF2B5EF4-FFF2-40B4-BE49-F238E27FC236}">
                <a16:creationId xmlns:a16="http://schemas.microsoft.com/office/drawing/2014/main" id="{A834AB96-2BFE-524F-BACD-33268E9B9CD0}"/>
              </a:ext>
            </a:extLst>
          </p:cNvPr>
          <p:cNvSpPr txBox="1">
            <a:spLocks/>
          </p:cNvSpPr>
          <p:nvPr/>
        </p:nvSpPr>
        <p:spPr>
          <a:xfrm>
            <a:off x="628650" y="1447170"/>
            <a:ext cx="7886700" cy="512188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r>
              <a:rPr lang="en-US" sz="2600" dirty="0"/>
              <a:t>Property 1: </a:t>
            </a:r>
          </a:p>
          <a:p>
            <a:pPr algn="just"/>
            <a:endParaRPr lang="en-US" sz="2600" dirty="0"/>
          </a:p>
          <a:p>
            <a:pPr algn="just"/>
            <a:endParaRPr lang="en-US" sz="2600" dirty="0"/>
          </a:p>
          <a:p>
            <a:pPr algn="just"/>
            <a:r>
              <a:rPr lang="en-US" sz="2600" dirty="0"/>
              <a:t>Property 2:</a:t>
            </a:r>
          </a:p>
          <a:p>
            <a:pPr algn="just"/>
            <a:endParaRPr lang="en-US" sz="2600" dirty="0"/>
          </a:p>
          <a:p>
            <a:pPr algn="just"/>
            <a:endParaRPr lang="en-US" sz="2600" dirty="0"/>
          </a:p>
          <a:p>
            <a:pPr algn="just"/>
            <a:r>
              <a:rPr lang="en-US" sz="2600" dirty="0"/>
              <a:t>Property 3:</a:t>
            </a:r>
          </a:p>
          <a:p>
            <a:pPr algn="just"/>
            <a:endParaRPr lang="en-US" sz="2600" dirty="0"/>
          </a:p>
        </p:txBody>
      </p:sp>
      <p:sp>
        <p:nvSpPr>
          <p:cNvPr id="9" name="TextBox 8">
            <a:extLst>
              <a:ext uri="{FF2B5EF4-FFF2-40B4-BE49-F238E27FC236}">
                <a16:creationId xmlns:a16="http://schemas.microsoft.com/office/drawing/2014/main" id="{627C91C5-14EA-2D40-A87C-1DA1897CD6FF}"/>
              </a:ext>
            </a:extLst>
          </p:cNvPr>
          <p:cNvSpPr txBox="1"/>
          <p:nvPr/>
        </p:nvSpPr>
        <p:spPr>
          <a:xfrm>
            <a:off x="1134776" y="1852490"/>
            <a:ext cx="7380574" cy="369332"/>
          </a:xfrm>
          <a:prstGeom prst="rect">
            <a:avLst/>
          </a:prstGeom>
          <a:noFill/>
        </p:spPr>
        <p:txBody>
          <a:bodyPr wrap="square">
            <a:spAutoFit/>
          </a:bodyPr>
          <a:lstStyle/>
          <a:p>
            <a:r>
              <a:rPr lang="en-US" dirty="0"/>
              <a:t>Centralized quota management provides correct access control decision.</a:t>
            </a:r>
          </a:p>
        </p:txBody>
      </p:sp>
      <p:sp>
        <p:nvSpPr>
          <p:cNvPr id="11" name="TextBox 10">
            <a:extLst>
              <a:ext uri="{FF2B5EF4-FFF2-40B4-BE49-F238E27FC236}">
                <a16:creationId xmlns:a16="http://schemas.microsoft.com/office/drawing/2014/main" id="{405D1C69-1508-634A-BD0D-78330F0FAD0C}"/>
              </a:ext>
            </a:extLst>
          </p:cNvPr>
          <p:cNvSpPr txBox="1"/>
          <p:nvPr/>
        </p:nvSpPr>
        <p:spPr>
          <a:xfrm>
            <a:off x="1134775" y="3209473"/>
            <a:ext cx="7380574" cy="646331"/>
          </a:xfrm>
          <a:prstGeom prst="rect">
            <a:avLst/>
          </a:prstGeom>
          <a:noFill/>
        </p:spPr>
        <p:txBody>
          <a:bodyPr wrap="square">
            <a:spAutoFit/>
          </a:bodyPr>
          <a:lstStyle/>
          <a:p>
            <a:r>
              <a:rPr lang="en-US" dirty="0"/>
              <a:t>Distributed quota management approach provides less availability and less utilization, comparing to the centralized approach.</a:t>
            </a:r>
          </a:p>
        </p:txBody>
      </p:sp>
      <p:sp>
        <p:nvSpPr>
          <p:cNvPr id="13" name="TextBox 12">
            <a:extLst>
              <a:ext uri="{FF2B5EF4-FFF2-40B4-BE49-F238E27FC236}">
                <a16:creationId xmlns:a16="http://schemas.microsoft.com/office/drawing/2014/main" id="{95FBB1E3-045C-D440-B384-A80905894D08}"/>
              </a:ext>
            </a:extLst>
          </p:cNvPr>
          <p:cNvSpPr txBox="1"/>
          <p:nvPr/>
        </p:nvSpPr>
        <p:spPr>
          <a:xfrm>
            <a:off x="1134776" y="4658789"/>
            <a:ext cx="7380573" cy="369332"/>
          </a:xfrm>
          <a:prstGeom prst="rect">
            <a:avLst/>
          </a:prstGeom>
          <a:noFill/>
        </p:spPr>
        <p:txBody>
          <a:bodyPr wrap="square">
            <a:spAutoFit/>
          </a:bodyPr>
          <a:lstStyle/>
          <a:p>
            <a:r>
              <a:rPr lang="en-US" dirty="0"/>
              <a:t>Distributed quota management access provision is correct.</a:t>
            </a:r>
          </a:p>
        </p:txBody>
      </p:sp>
    </p:spTree>
    <p:extLst>
      <p:ext uri="{BB962C8B-B14F-4D97-AF65-F5344CB8AC3E}">
        <p14:creationId xmlns:p14="http://schemas.microsoft.com/office/powerpoint/2010/main" val="3113330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72D6D6-F4A8-1347-88D8-B3B3AB0FB3D6}"/>
              </a:ext>
            </a:extLst>
          </p:cNvPr>
          <p:cNvSpPr txBox="1">
            <a:spLocks/>
          </p:cNvSpPr>
          <p:nvPr/>
        </p:nvSpPr>
        <p:spPr>
          <a:xfrm>
            <a:off x="1818728" y="311384"/>
            <a:ext cx="4932822" cy="46222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000" kern="1200">
                <a:solidFill>
                  <a:schemeClr val="tx1"/>
                </a:solidFill>
                <a:latin typeface="+mj-lt"/>
                <a:ea typeface="+mj-ea"/>
                <a:cs typeface="+mj-cs"/>
              </a:defRPr>
            </a:lvl1pPr>
          </a:lstStyle>
          <a:p>
            <a:r>
              <a:rPr lang="en-US" dirty="0">
                <a:solidFill>
                  <a:srgbClr val="002060"/>
                </a:solidFill>
              </a:rPr>
              <a:t>Proposed Consistency Levels</a:t>
            </a:r>
          </a:p>
        </p:txBody>
      </p:sp>
      <p:sp>
        <p:nvSpPr>
          <p:cNvPr id="5" name="Content Placeholder 1">
            <a:extLst>
              <a:ext uri="{FF2B5EF4-FFF2-40B4-BE49-F238E27FC236}">
                <a16:creationId xmlns:a16="http://schemas.microsoft.com/office/drawing/2014/main" id="{569EF007-3C13-9540-8A6B-F0A2D2DC1962}"/>
              </a:ext>
            </a:extLst>
          </p:cNvPr>
          <p:cNvSpPr txBox="1">
            <a:spLocks/>
          </p:cNvSpPr>
          <p:nvPr/>
        </p:nvSpPr>
        <p:spPr>
          <a:xfrm>
            <a:off x="628650" y="1447170"/>
            <a:ext cx="7886700" cy="512188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r>
              <a:rPr lang="en-US" sz="2600" dirty="0"/>
              <a:t>Lifetime Overlap</a:t>
            </a:r>
          </a:p>
        </p:txBody>
      </p:sp>
      <p:pic>
        <p:nvPicPr>
          <p:cNvPr id="10" name="Picture 10">
            <a:extLst>
              <a:ext uri="{FF2B5EF4-FFF2-40B4-BE49-F238E27FC236}">
                <a16:creationId xmlns:a16="http://schemas.microsoft.com/office/drawing/2014/main" id="{107E60ED-0641-C04F-AD24-73F80973682B}"/>
              </a:ext>
            </a:extLst>
          </p:cNvPr>
          <p:cNvPicPr>
            <a:picLocks noChangeAspect="1"/>
          </p:cNvPicPr>
          <p:nvPr/>
        </p:nvPicPr>
        <p:blipFill>
          <a:blip r:embed="rId2"/>
          <a:stretch>
            <a:fillRect/>
          </a:stretch>
        </p:blipFill>
        <p:spPr>
          <a:xfrm>
            <a:off x="2120900" y="2052313"/>
            <a:ext cx="4902200" cy="3911600"/>
          </a:xfrm>
          <a:prstGeom prst="rect">
            <a:avLst/>
          </a:prstGeom>
        </p:spPr>
      </p:pic>
    </p:spTree>
    <p:extLst>
      <p:ext uri="{BB962C8B-B14F-4D97-AF65-F5344CB8AC3E}">
        <p14:creationId xmlns:p14="http://schemas.microsoft.com/office/powerpoint/2010/main" val="1910509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72D6D6-F4A8-1347-88D8-B3B3AB0FB3D6}"/>
              </a:ext>
            </a:extLst>
          </p:cNvPr>
          <p:cNvSpPr txBox="1">
            <a:spLocks/>
          </p:cNvSpPr>
          <p:nvPr/>
        </p:nvSpPr>
        <p:spPr>
          <a:xfrm>
            <a:off x="1818728" y="311384"/>
            <a:ext cx="4932822" cy="46222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000" kern="1200">
                <a:solidFill>
                  <a:schemeClr val="tx1"/>
                </a:solidFill>
                <a:latin typeface="+mj-lt"/>
                <a:ea typeface="+mj-ea"/>
                <a:cs typeface="+mj-cs"/>
              </a:defRPr>
            </a:lvl1pPr>
          </a:lstStyle>
          <a:p>
            <a:r>
              <a:rPr lang="en-US" dirty="0">
                <a:solidFill>
                  <a:srgbClr val="002060"/>
                </a:solidFill>
              </a:rPr>
              <a:t>Proposed Consistency Levels</a:t>
            </a:r>
          </a:p>
        </p:txBody>
      </p:sp>
      <p:sp>
        <p:nvSpPr>
          <p:cNvPr id="5" name="Content Placeholder 1">
            <a:extLst>
              <a:ext uri="{FF2B5EF4-FFF2-40B4-BE49-F238E27FC236}">
                <a16:creationId xmlns:a16="http://schemas.microsoft.com/office/drawing/2014/main" id="{569EF007-3C13-9540-8A6B-F0A2D2DC1962}"/>
              </a:ext>
            </a:extLst>
          </p:cNvPr>
          <p:cNvSpPr txBox="1">
            <a:spLocks/>
          </p:cNvSpPr>
          <p:nvPr/>
        </p:nvSpPr>
        <p:spPr>
          <a:xfrm>
            <a:off x="628650" y="1447170"/>
            <a:ext cx="7886700" cy="512188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r>
              <a:rPr lang="en-US" sz="2600" dirty="0"/>
              <a:t>Freshness Overlap</a:t>
            </a:r>
          </a:p>
        </p:txBody>
      </p:sp>
      <p:pic>
        <p:nvPicPr>
          <p:cNvPr id="2" name="Picture 3">
            <a:extLst>
              <a:ext uri="{FF2B5EF4-FFF2-40B4-BE49-F238E27FC236}">
                <a16:creationId xmlns:a16="http://schemas.microsoft.com/office/drawing/2014/main" id="{4753FA17-64FC-6E48-891D-EDE576E0451E}"/>
              </a:ext>
            </a:extLst>
          </p:cNvPr>
          <p:cNvPicPr>
            <a:picLocks noChangeAspect="1"/>
          </p:cNvPicPr>
          <p:nvPr/>
        </p:nvPicPr>
        <p:blipFill>
          <a:blip r:embed="rId2"/>
          <a:stretch>
            <a:fillRect/>
          </a:stretch>
        </p:blipFill>
        <p:spPr>
          <a:xfrm>
            <a:off x="2114550" y="2052313"/>
            <a:ext cx="4914900" cy="3911600"/>
          </a:xfrm>
          <a:prstGeom prst="rect">
            <a:avLst/>
          </a:prstGeom>
        </p:spPr>
      </p:pic>
    </p:spTree>
    <p:extLst>
      <p:ext uri="{BB962C8B-B14F-4D97-AF65-F5344CB8AC3E}">
        <p14:creationId xmlns:p14="http://schemas.microsoft.com/office/powerpoint/2010/main" val="3162940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p:cNvGrpSpPr/>
          <p:nvPr/>
        </p:nvGrpSpPr>
        <p:grpSpPr>
          <a:xfrm>
            <a:off x="994597" y="1326969"/>
            <a:ext cx="7819457" cy="1050924"/>
            <a:chOff x="1001485" y="1561308"/>
            <a:chExt cx="7819457" cy="1050924"/>
          </a:xfrm>
        </p:grpSpPr>
        <p:sp>
          <p:nvSpPr>
            <p:cNvPr id="16" name="Rectangle 19"/>
            <p:cNvSpPr>
              <a:spLocks noChangeArrowheads="1"/>
            </p:cNvSpPr>
            <p:nvPr/>
          </p:nvSpPr>
          <p:spPr bwMode="gray">
            <a:xfrm>
              <a:off x="1001485" y="1561308"/>
              <a:ext cx="7818680" cy="347928"/>
            </a:xfrm>
            <a:prstGeom prst="rect">
              <a:avLst/>
            </a:prstGeom>
            <a:gradFill rotWithShape="1">
              <a:gsLst>
                <a:gs pos="0">
                  <a:srgbClr val="EAEAEA"/>
                </a:gs>
                <a:gs pos="100000">
                  <a:srgbClr val="B2B2B2"/>
                </a:gs>
              </a:gsLst>
              <a:lin ang="5400000" scaled="1"/>
            </a:gradFill>
            <a:ln w="12700" algn="ctr">
              <a:solidFill>
                <a:srgbClr val="C0C0C0"/>
              </a:solidFill>
              <a:miter lim="800000"/>
              <a:headEnd/>
              <a:tailEnd/>
            </a:ln>
            <a:effectLst>
              <a:outerShdw blurRad="50800" dist="38100" dir="2700000" algn="tl" rotWithShape="0">
                <a:prstClr val="black">
                  <a:alpha val="40000"/>
                </a:prstClr>
              </a:outerShdw>
            </a:effectLst>
          </p:spPr>
          <p:txBody>
            <a:bodyPr lIns="21600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01688" eaLnBrk="0" hangingPunct="0"/>
              <a:r>
                <a:rPr lang="de-DE" b="1" noProof="1">
                  <a:solidFill>
                    <a:schemeClr val="tx1">
                      <a:lumMod val="75000"/>
                      <a:lumOff val="25000"/>
                    </a:schemeClr>
                  </a:solidFill>
                  <a:cs typeface="Arial" charset="0"/>
                </a:rPr>
                <a:t>Introduction &amp; Background</a:t>
              </a:r>
            </a:p>
          </p:txBody>
        </p:sp>
        <p:sp>
          <p:nvSpPr>
            <p:cNvPr id="17" name="Rectangle 5"/>
            <p:cNvSpPr>
              <a:spLocks noChangeArrowheads="1"/>
            </p:cNvSpPr>
            <p:nvPr/>
          </p:nvSpPr>
          <p:spPr bwMode="gray">
            <a:xfrm>
              <a:off x="1001485" y="1921672"/>
              <a:ext cx="7819457" cy="690560"/>
            </a:xfrm>
            <a:prstGeom prst="rect">
              <a:avLst/>
            </a:prstGeom>
            <a:solidFill>
              <a:schemeClr val="bg1">
                <a:lumMod val="95000"/>
              </a:schemeClr>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Aft>
                  <a:spcPts val="800"/>
                </a:spcAft>
                <a:buClr>
                  <a:srgbClr val="969696"/>
                </a:buClr>
              </a:pPr>
              <a:endParaRPr lang="de-DE" noProof="1">
                <a:solidFill>
                  <a:schemeClr val="tx1">
                    <a:lumMod val="65000"/>
                    <a:lumOff val="35000"/>
                  </a:schemeClr>
                </a:solidFill>
              </a:endParaRPr>
            </a:p>
          </p:txBody>
        </p:sp>
      </p:grpSp>
      <p:grpSp>
        <p:nvGrpSpPr>
          <p:cNvPr id="69" name="Gruppieren 68"/>
          <p:cNvGrpSpPr/>
          <p:nvPr/>
        </p:nvGrpSpPr>
        <p:grpSpPr>
          <a:xfrm>
            <a:off x="317755" y="3713669"/>
            <a:ext cx="8496299" cy="1050925"/>
            <a:chOff x="324643" y="1561307"/>
            <a:chExt cx="8496299" cy="1050925"/>
          </a:xfrm>
        </p:grpSpPr>
        <p:sp>
          <p:nvSpPr>
            <p:cNvPr id="70" name="Rectangle 19"/>
            <p:cNvSpPr>
              <a:spLocks noChangeArrowheads="1"/>
            </p:cNvSpPr>
            <p:nvPr/>
          </p:nvSpPr>
          <p:spPr bwMode="gray">
            <a:xfrm>
              <a:off x="1001485" y="1561308"/>
              <a:ext cx="7818680" cy="347928"/>
            </a:xfrm>
            <a:prstGeom prst="rect">
              <a:avLst/>
            </a:prstGeom>
            <a:gradFill rotWithShape="1">
              <a:gsLst>
                <a:gs pos="0">
                  <a:srgbClr val="EAEAEA"/>
                </a:gs>
                <a:gs pos="100000">
                  <a:srgbClr val="B2B2B2"/>
                </a:gs>
              </a:gsLst>
              <a:lin ang="5400000" scaled="1"/>
            </a:gradFill>
            <a:ln w="12700" algn="ctr">
              <a:solidFill>
                <a:srgbClr val="C0C0C0"/>
              </a:solidFill>
              <a:miter lim="800000"/>
              <a:headEnd/>
              <a:tailEnd/>
            </a:ln>
            <a:effectLst>
              <a:outerShdw blurRad="50800" dist="38100" dir="2700000" algn="tl" rotWithShape="0">
                <a:prstClr val="black">
                  <a:alpha val="40000"/>
                </a:prstClr>
              </a:outerShdw>
            </a:effectLst>
          </p:spPr>
          <p:txBody>
            <a:bodyPr lIns="21600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ct val="20000"/>
                </a:spcAft>
                <a:defRPr/>
              </a:pPr>
              <a:r>
                <a:rPr lang="en-US" b="1" noProof="1">
                  <a:solidFill>
                    <a:schemeClr val="tx1">
                      <a:lumMod val="75000"/>
                      <a:lumOff val="25000"/>
                    </a:schemeClr>
                  </a:solidFill>
                </a:rPr>
                <a:t>Underlying Assumptions and Proposed Solution</a:t>
              </a:r>
              <a:endParaRPr lang="de-DE" b="1" noProof="1">
                <a:solidFill>
                  <a:schemeClr val="tx1">
                    <a:lumMod val="75000"/>
                    <a:lumOff val="25000"/>
                  </a:schemeClr>
                </a:solidFill>
              </a:endParaRPr>
            </a:p>
          </p:txBody>
        </p:sp>
        <p:sp>
          <p:nvSpPr>
            <p:cNvPr id="72" name="Rectangle 5"/>
            <p:cNvSpPr>
              <a:spLocks noChangeArrowheads="1"/>
            </p:cNvSpPr>
            <p:nvPr/>
          </p:nvSpPr>
          <p:spPr bwMode="gray">
            <a:xfrm>
              <a:off x="1001485" y="1921672"/>
              <a:ext cx="7819457" cy="690560"/>
            </a:xfrm>
            <a:prstGeom prst="rect">
              <a:avLst/>
            </a:prstGeom>
            <a:solidFill>
              <a:schemeClr val="bg1">
                <a:lumMod val="95000"/>
              </a:schemeClr>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Aft>
                  <a:spcPts val="800"/>
                </a:spcAft>
                <a:buClr>
                  <a:srgbClr val="969696"/>
                </a:buClr>
              </a:pPr>
              <a:r>
                <a:rPr lang="en-US" noProof="1">
                  <a:solidFill>
                    <a:schemeClr val="tx1">
                      <a:lumMod val="65000"/>
                      <a:lumOff val="35000"/>
                    </a:schemeClr>
                  </a:solidFill>
                </a:rPr>
                <a:t>System Assumptions and Practical Use Cases</a:t>
              </a:r>
            </a:p>
            <a:p>
              <a:pPr>
                <a:lnSpc>
                  <a:spcPct val="95000"/>
                </a:lnSpc>
                <a:spcAft>
                  <a:spcPts val="800"/>
                </a:spcAft>
                <a:buClr>
                  <a:srgbClr val="969696"/>
                </a:buClr>
              </a:pPr>
              <a:r>
                <a:rPr lang="en-US" noProof="1">
                  <a:solidFill>
                    <a:schemeClr val="tx1">
                      <a:lumMod val="65000"/>
                      <a:lumOff val="35000"/>
                    </a:schemeClr>
                  </a:solidFill>
                </a:rPr>
                <a:t>Consistency Considerations, Level details and properties</a:t>
              </a:r>
              <a:endParaRPr lang="de-DE" noProof="1">
                <a:solidFill>
                  <a:schemeClr val="tx1">
                    <a:lumMod val="65000"/>
                    <a:lumOff val="35000"/>
                  </a:schemeClr>
                </a:solidFill>
              </a:endParaRPr>
            </a:p>
          </p:txBody>
        </p:sp>
        <p:sp>
          <p:nvSpPr>
            <p:cNvPr id="73" name="Rechteck 72"/>
            <p:cNvSpPr/>
            <p:nvPr/>
          </p:nvSpPr>
          <p:spPr>
            <a:xfrm>
              <a:off x="324643" y="1561307"/>
              <a:ext cx="555671" cy="1050925"/>
            </a:xfrm>
            <a:prstGeom prst="rect">
              <a:avLst/>
            </a:prstGeom>
            <a:gradFill>
              <a:gsLst>
                <a:gs pos="0">
                  <a:schemeClr val="bg1">
                    <a:lumMod val="85000"/>
                  </a:schemeClr>
                </a:gs>
                <a:gs pos="100000">
                  <a:schemeClr val="bg1">
                    <a:lumMod val="5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400" b="1" dirty="0">
                  <a:effectLst>
                    <a:innerShdw blurRad="63500" dist="50800" dir="13500000">
                      <a:prstClr val="black">
                        <a:alpha val="50000"/>
                      </a:prstClr>
                    </a:innerShdw>
                  </a:effectLst>
                </a:rPr>
                <a:t>3</a:t>
              </a:r>
            </a:p>
          </p:txBody>
        </p:sp>
      </p:grpSp>
      <p:grpSp>
        <p:nvGrpSpPr>
          <p:cNvPr id="8" name="Gruppieren 7"/>
          <p:cNvGrpSpPr/>
          <p:nvPr/>
        </p:nvGrpSpPr>
        <p:grpSpPr>
          <a:xfrm>
            <a:off x="317755" y="4900962"/>
            <a:ext cx="8496299" cy="1050925"/>
            <a:chOff x="324643" y="3935893"/>
            <a:chExt cx="8496299" cy="1050925"/>
          </a:xfrm>
        </p:grpSpPr>
        <p:sp>
          <p:nvSpPr>
            <p:cNvPr id="76" name="Rectangle 19"/>
            <p:cNvSpPr>
              <a:spLocks noChangeArrowheads="1"/>
            </p:cNvSpPr>
            <p:nvPr/>
          </p:nvSpPr>
          <p:spPr bwMode="gray">
            <a:xfrm>
              <a:off x="1001485" y="3935894"/>
              <a:ext cx="7818680" cy="347928"/>
            </a:xfrm>
            <a:prstGeom prst="rect">
              <a:avLst/>
            </a:prstGeom>
            <a:gradFill>
              <a:gsLst>
                <a:gs pos="0">
                  <a:schemeClr val="tx2">
                    <a:lumMod val="60000"/>
                    <a:lumOff val="40000"/>
                  </a:schemeClr>
                </a:gs>
                <a:gs pos="100000">
                  <a:srgbClr val="0070C0"/>
                </a:gs>
              </a:gsLst>
              <a:lin ang="5400000" scaled="1"/>
            </a:gradFill>
            <a:ln w="12700" algn="ctr">
              <a:solidFill>
                <a:srgbClr val="C0C0C0"/>
              </a:solidFill>
              <a:miter lim="800000"/>
              <a:headEnd/>
              <a:tailEnd/>
            </a:ln>
            <a:effectLst>
              <a:outerShdw blurRad="50800" dist="38100" dir="2700000" algn="tl" rotWithShape="0">
                <a:prstClr val="black">
                  <a:alpha val="40000"/>
                </a:prstClr>
              </a:outerShdw>
            </a:effectLst>
          </p:spPr>
          <p:txBody>
            <a:bodyPr lIns="216000" tIns="0" rIns="0" bIns="0" anchor="ctr"/>
            <a:lstStyle/>
            <a:p>
              <a:pPr defTabSz="801688" eaLnBrk="0" hangingPunct="0"/>
              <a:r>
                <a:rPr lang="de-DE" b="1" noProof="1">
                  <a:solidFill>
                    <a:srgbClr val="F8F8F8"/>
                  </a:solidFill>
                  <a:cs typeface="Arial" charset="0"/>
                </a:rPr>
                <a:t>Preliminary Results</a:t>
              </a:r>
            </a:p>
          </p:txBody>
        </p:sp>
        <p:sp>
          <p:nvSpPr>
            <p:cNvPr id="77" name="Rectangle 5"/>
            <p:cNvSpPr>
              <a:spLocks noChangeArrowheads="1"/>
            </p:cNvSpPr>
            <p:nvPr/>
          </p:nvSpPr>
          <p:spPr bwMode="gray">
            <a:xfrm>
              <a:off x="1001485" y="4296258"/>
              <a:ext cx="7819457" cy="690560"/>
            </a:xfrm>
            <a:prstGeom prst="rect">
              <a:avLst/>
            </a:prstGeom>
            <a:solidFill>
              <a:schemeClr val="bg1">
                <a:lumMod val="95000"/>
              </a:schemeClr>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Aft>
                  <a:spcPts val="800"/>
                </a:spcAft>
                <a:buClr>
                  <a:srgbClr val="969696"/>
                </a:buClr>
              </a:pPr>
              <a:r>
                <a:rPr lang="de-DE" noProof="1">
                  <a:solidFill>
                    <a:schemeClr val="tx1">
                      <a:lumMod val="65000"/>
                      <a:lumOff val="35000"/>
                    </a:schemeClr>
                  </a:solidFill>
                </a:rPr>
                <a:t>The text demonstrates how your own text will look </a:t>
              </a:r>
              <a:br>
                <a:rPr lang="de-DE" noProof="1">
                  <a:solidFill>
                    <a:schemeClr val="tx1">
                      <a:lumMod val="65000"/>
                      <a:lumOff val="35000"/>
                    </a:schemeClr>
                  </a:solidFill>
                </a:rPr>
              </a:br>
              <a:r>
                <a:rPr lang="de-DE" noProof="1">
                  <a:solidFill>
                    <a:schemeClr val="tx1">
                      <a:lumMod val="65000"/>
                      <a:lumOff val="35000"/>
                    </a:schemeClr>
                  </a:solidFill>
                </a:rPr>
                <a:t>when you replace the placeholder text.</a:t>
              </a:r>
            </a:p>
          </p:txBody>
        </p:sp>
        <p:sp>
          <p:nvSpPr>
            <p:cNvPr id="78" name="Rechteck 77"/>
            <p:cNvSpPr/>
            <p:nvPr/>
          </p:nvSpPr>
          <p:spPr>
            <a:xfrm>
              <a:off x="324643" y="3935893"/>
              <a:ext cx="555671" cy="1050925"/>
            </a:xfrm>
            <a:prstGeom prst="rect">
              <a:avLst/>
            </a:prstGeom>
            <a:gradFill>
              <a:gsLst>
                <a:gs pos="0">
                  <a:schemeClr val="tx2">
                    <a:lumMod val="60000"/>
                    <a:lumOff val="40000"/>
                  </a:schemeClr>
                </a:gs>
                <a:gs pos="100000">
                  <a:srgbClr val="0070C0"/>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400" b="1" dirty="0">
                  <a:effectLst>
                    <a:innerShdw blurRad="63500" dist="50800" dir="13500000">
                      <a:prstClr val="black">
                        <a:alpha val="50000"/>
                      </a:prstClr>
                    </a:innerShdw>
                  </a:effectLst>
                </a:rPr>
                <a:t>3</a:t>
              </a:r>
            </a:p>
          </p:txBody>
        </p:sp>
      </p:grpSp>
      <p:sp>
        <p:nvSpPr>
          <p:cNvPr id="20" name="Rechteck 77"/>
          <p:cNvSpPr/>
          <p:nvPr/>
        </p:nvSpPr>
        <p:spPr>
          <a:xfrm>
            <a:off x="316962" y="1338266"/>
            <a:ext cx="555671" cy="105092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400" b="1" dirty="0">
                <a:effectLst>
                  <a:innerShdw blurRad="63500" dist="50800" dir="13500000">
                    <a:prstClr val="black">
                      <a:alpha val="50000"/>
                    </a:prstClr>
                  </a:innerShdw>
                </a:effectLst>
              </a:rPr>
              <a:t>1</a:t>
            </a:r>
          </a:p>
        </p:txBody>
      </p:sp>
      <p:sp>
        <p:nvSpPr>
          <p:cNvPr id="21" name="Rectangle 19"/>
          <p:cNvSpPr>
            <a:spLocks noChangeArrowheads="1"/>
          </p:cNvSpPr>
          <p:nvPr/>
        </p:nvSpPr>
        <p:spPr bwMode="gray">
          <a:xfrm>
            <a:off x="994582" y="1319167"/>
            <a:ext cx="7818680" cy="347928"/>
          </a:xfrm>
          <a:prstGeom prst="rect">
            <a:avLst/>
          </a:prstGeom>
          <a:solidFill>
            <a:schemeClr val="bg1">
              <a:lumMod val="65000"/>
            </a:schemeClr>
          </a:solidFill>
          <a:ln w="12700" algn="ctr">
            <a:solidFill>
              <a:srgbClr val="C0C0C0"/>
            </a:solidFill>
            <a:miter lim="800000"/>
            <a:headEnd/>
            <a:tailEnd/>
          </a:ln>
          <a:effectLst>
            <a:outerShdw blurRad="50800" dist="38100" dir="2700000" algn="tl" rotWithShape="0">
              <a:prstClr val="black">
                <a:alpha val="40000"/>
              </a:prstClr>
            </a:outerShdw>
          </a:effectLst>
        </p:spPr>
        <p:txBody>
          <a:bodyPr lIns="216000" tIns="0" rIns="0" bIns="0" anchor="ctr"/>
          <a:lstStyle/>
          <a:p>
            <a:pPr defTabSz="801688" eaLnBrk="0" hangingPunct="0"/>
            <a:r>
              <a:rPr lang="de-DE" b="1" noProof="1">
                <a:solidFill>
                  <a:schemeClr val="tx1">
                    <a:lumMod val="85000"/>
                    <a:lumOff val="15000"/>
                  </a:schemeClr>
                </a:solidFill>
                <a:cs typeface="Arial" charset="0"/>
              </a:rPr>
              <a:t>Introduction &amp; Motivation</a:t>
            </a:r>
          </a:p>
        </p:txBody>
      </p:sp>
      <p:grpSp>
        <p:nvGrpSpPr>
          <p:cNvPr id="22" name="Gruppieren 68"/>
          <p:cNvGrpSpPr/>
          <p:nvPr/>
        </p:nvGrpSpPr>
        <p:grpSpPr>
          <a:xfrm>
            <a:off x="329946" y="4900962"/>
            <a:ext cx="8496299" cy="1050925"/>
            <a:chOff x="324643" y="1561307"/>
            <a:chExt cx="8496299" cy="1050925"/>
          </a:xfrm>
        </p:grpSpPr>
        <p:sp>
          <p:nvSpPr>
            <p:cNvPr id="23" name="Rectangle 19"/>
            <p:cNvSpPr>
              <a:spLocks noChangeArrowheads="1"/>
            </p:cNvSpPr>
            <p:nvPr/>
          </p:nvSpPr>
          <p:spPr bwMode="gray">
            <a:xfrm>
              <a:off x="1001485" y="1561308"/>
              <a:ext cx="7818680" cy="347928"/>
            </a:xfrm>
            <a:prstGeom prst="rect">
              <a:avLst/>
            </a:prstGeom>
            <a:solidFill>
              <a:schemeClr val="accent1"/>
            </a:solidFill>
            <a:ln w="12700" algn="ctr">
              <a:solidFill>
                <a:srgbClr val="C0C0C0"/>
              </a:solidFill>
              <a:miter lim="800000"/>
              <a:headEnd/>
              <a:tailEnd/>
            </a:ln>
            <a:effectLst>
              <a:outerShdw blurRad="50800" dist="38100" dir="2700000" algn="tl" rotWithShape="0">
                <a:prstClr val="black">
                  <a:alpha val="40000"/>
                </a:prstClr>
              </a:outerShdw>
            </a:effectLst>
          </p:spPr>
          <p:txBody>
            <a:bodyPr lIns="21600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ct val="20000"/>
                </a:spcAft>
                <a:defRPr/>
              </a:pPr>
              <a:r>
                <a:rPr lang="de-DE" b="1" noProof="1">
                  <a:solidFill>
                    <a:schemeClr val="tx1">
                      <a:lumMod val="75000"/>
                      <a:lumOff val="25000"/>
                    </a:schemeClr>
                  </a:solidFill>
                </a:rPr>
                <a:t>Discussion, Conclusion and Future Work</a:t>
              </a:r>
            </a:p>
          </p:txBody>
        </p:sp>
        <p:sp>
          <p:nvSpPr>
            <p:cNvPr id="24" name="Rectangle 5"/>
            <p:cNvSpPr>
              <a:spLocks noChangeArrowheads="1"/>
            </p:cNvSpPr>
            <p:nvPr/>
          </p:nvSpPr>
          <p:spPr bwMode="gray">
            <a:xfrm>
              <a:off x="1001485" y="1921672"/>
              <a:ext cx="7819457" cy="690560"/>
            </a:xfrm>
            <a:prstGeom prst="rect">
              <a:avLst/>
            </a:prstGeom>
            <a:solidFill>
              <a:schemeClr val="accent1">
                <a:lumMod val="20000"/>
                <a:lumOff val="80000"/>
              </a:schemeClr>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Aft>
                  <a:spcPts val="800"/>
                </a:spcAft>
                <a:buClr>
                  <a:srgbClr val="969696"/>
                </a:buClr>
              </a:pPr>
              <a:r>
                <a:rPr lang="en-US" noProof="1">
                  <a:solidFill>
                    <a:schemeClr val="tx1">
                      <a:lumMod val="65000"/>
                      <a:lumOff val="35000"/>
                    </a:schemeClr>
                  </a:solidFill>
                </a:rPr>
                <a:t>Limitations and Practical Issues</a:t>
              </a:r>
            </a:p>
            <a:p>
              <a:pPr>
                <a:lnSpc>
                  <a:spcPct val="95000"/>
                </a:lnSpc>
                <a:spcAft>
                  <a:spcPts val="800"/>
                </a:spcAft>
                <a:buClr>
                  <a:srgbClr val="969696"/>
                </a:buClr>
              </a:pPr>
              <a:r>
                <a:rPr lang="en-US" noProof="1">
                  <a:solidFill>
                    <a:schemeClr val="tx1">
                      <a:lumMod val="65000"/>
                      <a:lumOff val="35000"/>
                    </a:schemeClr>
                  </a:solidFill>
                </a:rPr>
                <a:t>What has been done? What to do next?</a:t>
              </a:r>
            </a:p>
          </p:txBody>
        </p:sp>
        <p:sp>
          <p:nvSpPr>
            <p:cNvPr id="25" name="Rechteck 72"/>
            <p:cNvSpPr/>
            <p:nvPr/>
          </p:nvSpPr>
          <p:spPr>
            <a:xfrm>
              <a:off x="324643" y="1561307"/>
              <a:ext cx="555671" cy="105092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400" b="1" dirty="0">
                  <a:effectLst>
                    <a:innerShdw blurRad="63500" dist="50800" dir="13500000">
                      <a:prstClr val="black">
                        <a:alpha val="50000"/>
                      </a:prstClr>
                    </a:innerShdw>
                  </a:effectLst>
                </a:rPr>
                <a:t>4</a:t>
              </a:r>
            </a:p>
          </p:txBody>
        </p:sp>
      </p:grpSp>
      <p:sp>
        <p:nvSpPr>
          <p:cNvPr id="27" name="Rectangle 5"/>
          <p:cNvSpPr>
            <a:spLocks noChangeArrowheads="1"/>
          </p:cNvSpPr>
          <p:nvPr/>
        </p:nvSpPr>
        <p:spPr bwMode="gray">
          <a:xfrm>
            <a:off x="994582" y="1670952"/>
            <a:ext cx="7819457" cy="690560"/>
          </a:xfrm>
          <a:prstGeom prst="rect">
            <a:avLst/>
          </a:prstGeom>
          <a:solidFill>
            <a:schemeClr val="bg1">
              <a:lumMod val="95000"/>
            </a:schemeClr>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Aft>
                <a:spcPts val="800"/>
              </a:spcAft>
              <a:buClr>
                <a:srgbClr val="969696"/>
              </a:buClr>
            </a:pPr>
            <a:r>
              <a:rPr lang="en-US" noProof="1">
                <a:solidFill>
                  <a:schemeClr val="tx1">
                    <a:lumMod val="65000"/>
                    <a:lumOff val="35000"/>
                  </a:schemeClr>
                </a:solidFill>
              </a:rPr>
              <a:t>What is Attribute Based Access Control?</a:t>
            </a:r>
          </a:p>
          <a:p>
            <a:pPr>
              <a:lnSpc>
                <a:spcPct val="95000"/>
              </a:lnSpc>
              <a:spcAft>
                <a:spcPts val="800"/>
              </a:spcAft>
              <a:buClr>
                <a:srgbClr val="969696"/>
              </a:buClr>
            </a:pPr>
            <a:r>
              <a:rPr lang="en-US" noProof="1">
                <a:solidFill>
                  <a:schemeClr val="tx1">
                    <a:lumMod val="65000"/>
                    <a:lumOff val="35000"/>
                  </a:schemeClr>
                </a:solidFill>
              </a:rPr>
              <a:t>Why I should care about consistency problem?</a:t>
            </a:r>
            <a:endParaRPr lang="de-DE" noProof="1">
              <a:solidFill>
                <a:schemeClr val="tx1">
                  <a:lumMod val="65000"/>
                  <a:lumOff val="35000"/>
                </a:schemeClr>
              </a:solidFill>
            </a:endParaRPr>
          </a:p>
        </p:txBody>
      </p:sp>
      <p:grpSp>
        <p:nvGrpSpPr>
          <p:cNvPr id="31" name="Gruppieren 68">
            <a:extLst>
              <a:ext uri="{FF2B5EF4-FFF2-40B4-BE49-F238E27FC236}">
                <a16:creationId xmlns:a16="http://schemas.microsoft.com/office/drawing/2014/main" id="{5DA7DDC5-90A8-4A40-820B-C4F75B1BB3C7}"/>
              </a:ext>
            </a:extLst>
          </p:cNvPr>
          <p:cNvGrpSpPr/>
          <p:nvPr/>
        </p:nvGrpSpPr>
        <p:grpSpPr>
          <a:xfrm>
            <a:off x="317755" y="2526130"/>
            <a:ext cx="8496299" cy="1050925"/>
            <a:chOff x="324643" y="1561307"/>
            <a:chExt cx="8496299" cy="1050925"/>
          </a:xfrm>
        </p:grpSpPr>
        <p:sp>
          <p:nvSpPr>
            <p:cNvPr id="32" name="Rectangle 19">
              <a:extLst>
                <a:ext uri="{FF2B5EF4-FFF2-40B4-BE49-F238E27FC236}">
                  <a16:creationId xmlns:a16="http://schemas.microsoft.com/office/drawing/2014/main" id="{39578551-8808-E24F-9C04-D269C5F34188}"/>
                </a:ext>
              </a:extLst>
            </p:cNvPr>
            <p:cNvSpPr>
              <a:spLocks noChangeArrowheads="1"/>
            </p:cNvSpPr>
            <p:nvPr/>
          </p:nvSpPr>
          <p:spPr bwMode="gray">
            <a:xfrm>
              <a:off x="1001485" y="1561308"/>
              <a:ext cx="7818680" cy="347928"/>
            </a:xfrm>
            <a:prstGeom prst="rect">
              <a:avLst/>
            </a:prstGeom>
            <a:gradFill rotWithShape="1">
              <a:gsLst>
                <a:gs pos="0">
                  <a:srgbClr val="EAEAEA"/>
                </a:gs>
                <a:gs pos="100000">
                  <a:srgbClr val="B2B2B2"/>
                </a:gs>
              </a:gsLst>
              <a:lin ang="5400000" scaled="1"/>
            </a:gradFill>
            <a:ln w="12700" algn="ctr">
              <a:solidFill>
                <a:srgbClr val="C0C0C0"/>
              </a:solidFill>
              <a:miter lim="800000"/>
              <a:headEnd/>
              <a:tailEnd/>
            </a:ln>
            <a:effectLst>
              <a:outerShdw blurRad="50800" dist="38100" dir="2700000" algn="tl" rotWithShape="0">
                <a:prstClr val="black">
                  <a:alpha val="40000"/>
                </a:prstClr>
              </a:outerShdw>
            </a:effectLst>
          </p:spPr>
          <p:txBody>
            <a:bodyPr lIns="21600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ct val="20000"/>
                </a:spcAft>
                <a:defRPr/>
              </a:pPr>
              <a:r>
                <a:rPr lang="en-US" b="1" noProof="1">
                  <a:solidFill>
                    <a:schemeClr val="tx1">
                      <a:lumMod val="75000"/>
                      <a:lumOff val="25000"/>
                    </a:schemeClr>
                  </a:solidFill>
                </a:rPr>
                <a:t>Background and Preliminaries</a:t>
              </a:r>
              <a:endParaRPr lang="de-DE" b="1" noProof="1">
                <a:solidFill>
                  <a:schemeClr val="tx1">
                    <a:lumMod val="75000"/>
                    <a:lumOff val="25000"/>
                  </a:schemeClr>
                </a:solidFill>
              </a:endParaRPr>
            </a:p>
          </p:txBody>
        </p:sp>
        <p:sp>
          <p:nvSpPr>
            <p:cNvPr id="33" name="Rectangle 5">
              <a:extLst>
                <a:ext uri="{FF2B5EF4-FFF2-40B4-BE49-F238E27FC236}">
                  <a16:creationId xmlns:a16="http://schemas.microsoft.com/office/drawing/2014/main" id="{547BA3BE-8C87-5348-9013-8241C0B5D022}"/>
                </a:ext>
              </a:extLst>
            </p:cNvPr>
            <p:cNvSpPr>
              <a:spLocks noChangeArrowheads="1"/>
            </p:cNvSpPr>
            <p:nvPr/>
          </p:nvSpPr>
          <p:spPr bwMode="gray">
            <a:xfrm>
              <a:off x="1001485" y="1921672"/>
              <a:ext cx="7819457" cy="690560"/>
            </a:xfrm>
            <a:prstGeom prst="rect">
              <a:avLst/>
            </a:prstGeom>
            <a:solidFill>
              <a:schemeClr val="bg1">
                <a:lumMod val="95000"/>
              </a:schemeClr>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Aft>
                  <a:spcPts val="800"/>
                </a:spcAft>
                <a:buClr>
                  <a:srgbClr val="969696"/>
                </a:buClr>
              </a:pPr>
              <a:r>
                <a:rPr lang="en-US" noProof="1">
                  <a:solidFill>
                    <a:schemeClr val="tx1">
                      <a:lumMod val="65000"/>
                      <a:lumOff val="35000"/>
                    </a:schemeClr>
                  </a:solidFill>
                </a:rPr>
                <a:t>Previous Research</a:t>
              </a:r>
            </a:p>
            <a:p>
              <a:pPr>
                <a:lnSpc>
                  <a:spcPct val="95000"/>
                </a:lnSpc>
                <a:spcAft>
                  <a:spcPts val="800"/>
                </a:spcAft>
                <a:buClr>
                  <a:srgbClr val="969696"/>
                </a:buClr>
              </a:pPr>
              <a:r>
                <a:rPr lang="en-US" noProof="1">
                  <a:solidFill>
                    <a:schemeClr val="tx1">
                      <a:lumMod val="65000"/>
                      <a:lumOff val="35000"/>
                    </a:schemeClr>
                  </a:solidFill>
                </a:rPr>
                <a:t>Preliminaries: Mutability and Quota-based Approach</a:t>
              </a:r>
              <a:endParaRPr lang="de-DE" noProof="1">
                <a:solidFill>
                  <a:schemeClr val="tx1">
                    <a:lumMod val="65000"/>
                    <a:lumOff val="35000"/>
                  </a:schemeClr>
                </a:solidFill>
              </a:endParaRPr>
            </a:p>
          </p:txBody>
        </p:sp>
        <p:sp>
          <p:nvSpPr>
            <p:cNvPr id="34" name="Rechteck 72">
              <a:extLst>
                <a:ext uri="{FF2B5EF4-FFF2-40B4-BE49-F238E27FC236}">
                  <a16:creationId xmlns:a16="http://schemas.microsoft.com/office/drawing/2014/main" id="{6570D83D-5D75-6341-B038-1565E120832B}"/>
                </a:ext>
              </a:extLst>
            </p:cNvPr>
            <p:cNvSpPr/>
            <p:nvPr/>
          </p:nvSpPr>
          <p:spPr>
            <a:xfrm>
              <a:off x="324643" y="1561307"/>
              <a:ext cx="555671" cy="1050925"/>
            </a:xfrm>
            <a:prstGeom prst="rect">
              <a:avLst/>
            </a:prstGeom>
            <a:gradFill>
              <a:gsLst>
                <a:gs pos="0">
                  <a:schemeClr val="bg1">
                    <a:lumMod val="85000"/>
                  </a:schemeClr>
                </a:gs>
                <a:gs pos="100000">
                  <a:schemeClr val="bg1">
                    <a:lumMod val="5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400" b="1" dirty="0">
                  <a:effectLst>
                    <a:innerShdw blurRad="63500" dist="50800" dir="13500000">
                      <a:prstClr val="black">
                        <a:alpha val="50000"/>
                      </a:prstClr>
                    </a:innerShdw>
                  </a:effectLst>
                </a:rPr>
                <a:t>2</a:t>
              </a:r>
            </a:p>
          </p:txBody>
        </p:sp>
      </p:grpSp>
    </p:spTree>
    <p:extLst>
      <p:ext uri="{BB962C8B-B14F-4D97-AF65-F5344CB8AC3E}">
        <p14:creationId xmlns:p14="http://schemas.microsoft.com/office/powerpoint/2010/main" val="3953835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20E406-50FF-0546-9FE6-27A41ED6D9AF}"/>
              </a:ext>
            </a:extLst>
          </p:cNvPr>
          <p:cNvSpPr txBox="1">
            <a:spLocks/>
          </p:cNvSpPr>
          <p:nvPr/>
        </p:nvSpPr>
        <p:spPr>
          <a:xfrm>
            <a:off x="1818728" y="311384"/>
            <a:ext cx="4932822" cy="46222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000" kern="1200">
                <a:solidFill>
                  <a:schemeClr val="tx1"/>
                </a:solidFill>
                <a:latin typeface="+mj-lt"/>
                <a:ea typeface="+mj-ea"/>
                <a:cs typeface="+mj-cs"/>
              </a:defRPr>
            </a:lvl1pPr>
          </a:lstStyle>
          <a:p>
            <a:r>
              <a:rPr lang="en-US" dirty="0">
                <a:solidFill>
                  <a:srgbClr val="002060"/>
                </a:solidFill>
              </a:rPr>
              <a:t>Consistency Considerations for Mutable Attributes</a:t>
            </a:r>
          </a:p>
        </p:txBody>
      </p:sp>
      <p:sp>
        <p:nvSpPr>
          <p:cNvPr id="5" name="Content Placeholder 1">
            <a:extLst>
              <a:ext uri="{FF2B5EF4-FFF2-40B4-BE49-F238E27FC236}">
                <a16:creationId xmlns:a16="http://schemas.microsoft.com/office/drawing/2014/main" id="{5DF71AFA-A526-9044-80E2-3E5562200FB7}"/>
              </a:ext>
            </a:extLst>
          </p:cNvPr>
          <p:cNvSpPr txBox="1">
            <a:spLocks/>
          </p:cNvSpPr>
          <p:nvPr/>
        </p:nvSpPr>
        <p:spPr>
          <a:xfrm>
            <a:off x="628650" y="1447170"/>
            <a:ext cx="7886700" cy="512188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r>
              <a:rPr lang="en-US" sz="2600" dirty="0"/>
              <a:t>We observe revocation as inappropriate for mutable attributes, so we used refresh.</a:t>
            </a:r>
          </a:p>
          <a:p>
            <a:pPr algn="just"/>
            <a:r>
              <a:rPr lang="en-US" sz="2600" dirty="0"/>
              <a:t>As for immutable attribute, consistency problem arise only if there are multiple attributes in relevant attribute sets</a:t>
            </a:r>
          </a:p>
        </p:txBody>
      </p:sp>
    </p:spTree>
    <p:extLst>
      <p:ext uri="{BB962C8B-B14F-4D97-AF65-F5344CB8AC3E}">
        <p14:creationId xmlns:p14="http://schemas.microsoft.com/office/powerpoint/2010/main" val="3894053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3A491-1125-3D41-9D7E-A14E29F46BE5}"/>
              </a:ext>
            </a:extLst>
          </p:cNvPr>
          <p:cNvSpPr txBox="1">
            <a:spLocks/>
          </p:cNvSpPr>
          <p:nvPr/>
        </p:nvSpPr>
        <p:spPr>
          <a:xfrm>
            <a:off x="198590" y="238539"/>
            <a:ext cx="8497092" cy="616455"/>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000" kern="1200">
                <a:solidFill>
                  <a:schemeClr val="tx1"/>
                </a:solidFill>
                <a:latin typeface="+mj-lt"/>
                <a:ea typeface="+mj-ea"/>
                <a:cs typeface="+mj-cs"/>
              </a:defRPr>
            </a:lvl1pPr>
          </a:lstStyle>
          <a:p>
            <a:r>
              <a:rPr lang="en-US" dirty="0">
                <a:solidFill>
                  <a:srgbClr val="002060"/>
                </a:solidFill>
              </a:rPr>
              <a:t>Conclusion and Future Work</a:t>
            </a:r>
          </a:p>
        </p:txBody>
      </p:sp>
      <p:sp>
        <p:nvSpPr>
          <p:cNvPr id="3" name="Content Placeholder 1">
            <a:extLst>
              <a:ext uri="{FF2B5EF4-FFF2-40B4-BE49-F238E27FC236}">
                <a16:creationId xmlns:a16="http://schemas.microsoft.com/office/drawing/2014/main" id="{B3C543D9-EF88-4A4B-9EC9-14E0E90F855E}"/>
              </a:ext>
            </a:extLst>
          </p:cNvPr>
          <p:cNvSpPr txBox="1">
            <a:spLocks/>
          </p:cNvSpPr>
          <p:nvPr/>
        </p:nvSpPr>
        <p:spPr>
          <a:xfrm>
            <a:off x="628650" y="1344447"/>
            <a:ext cx="7886700" cy="512188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r>
              <a:rPr lang="en-US" sz="2200" dirty="0">
                <a:cs typeface="Arial" panose="020B0604020202020204" pitchFamily="34" charset="0"/>
              </a:rPr>
              <a:t>The safety and availability of mutable in multi-authority distributed ABAC systems has been formally characterized.</a:t>
            </a:r>
          </a:p>
          <a:p>
            <a:pPr algn="just"/>
            <a:r>
              <a:rPr lang="en-US" sz="2200" dirty="0">
                <a:cs typeface="Arial" panose="020B0604020202020204" pitchFamily="34" charset="0"/>
              </a:rPr>
              <a:t>The revocation scenario claimed to be inappropriate for mutable attributes.</a:t>
            </a:r>
          </a:p>
          <a:p>
            <a:pPr algn="just"/>
            <a:r>
              <a:rPr lang="en-US" sz="2200" dirty="0">
                <a:cs typeface="Arial" panose="020B0604020202020204" pitchFamily="34" charset="0"/>
              </a:rPr>
              <a:t>We proposed two consistency levels which are totally ordered in strictness.</a:t>
            </a:r>
          </a:p>
          <a:p>
            <a:pPr algn="just"/>
            <a:endParaRPr lang="en-US" sz="2200" dirty="0"/>
          </a:p>
          <a:p>
            <a:pPr marL="0" indent="0" algn="just">
              <a:spcBef>
                <a:spcPct val="50000"/>
              </a:spcBef>
              <a:buNone/>
            </a:pPr>
            <a:r>
              <a:rPr lang="en-US" sz="2400" dirty="0">
                <a:cs typeface="Arial" panose="020B0604020202020204" pitchFamily="34" charset="0"/>
              </a:rPr>
              <a:t>Some future research directions:</a:t>
            </a:r>
          </a:p>
          <a:p>
            <a:pPr algn="just">
              <a:spcBef>
                <a:spcPct val="50000"/>
              </a:spcBef>
            </a:pPr>
            <a:r>
              <a:rPr lang="en-US" sz="2200" dirty="0">
                <a:cs typeface="Arial" panose="020B0604020202020204" pitchFamily="34" charset="0"/>
              </a:rPr>
              <a:t>Other access control information is subject to staleness, e.g. policy and object attributes.</a:t>
            </a:r>
          </a:p>
          <a:p>
            <a:pPr algn="just">
              <a:spcBef>
                <a:spcPct val="50000"/>
              </a:spcBef>
            </a:pPr>
            <a:r>
              <a:rPr lang="en-US" sz="2200" dirty="0">
                <a:cs typeface="Arial" panose="020B0604020202020204" pitchFamily="34" charset="0"/>
              </a:rPr>
              <a:t>Models could be developed for ongoing authorization.</a:t>
            </a:r>
          </a:p>
        </p:txBody>
      </p:sp>
    </p:spTree>
    <p:extLst>
      <p:ext uri="{BB962C8B-B14F-4D97-AF65-F5344CB8AC3E}">
        <p14:creationId xmlns:p14="http://schemas.microsoft.com/office/powerpoint/2010/main" val="3881546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F510506-875D-1545-82AE-38F6F1BB3FFA}"/>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420446" y="1055688"/>
            <a:ext cx="6303107" cy="5121275"/>
          </a:xfrm>
          <a:prstGeom prst="rect">
            <a:avLst/>
          </a:prstGeom>
        </p:spPr>
      </p:pic>
      <p:sp>
        <p:nvSpPr>
          <p:cNvPr id="3" name="Title 2">
            <a:extLst>
              <a:ext uri="{FF2B5EF4-FFF2-40B4-BE49-F238E27FC236}">
                <a16:creationId xmlns:a16="http://schemas.microsoft.com/office/drawing/2014/main" id="{4B40E72B-F0BE-6F4B-845B-0B6214DD2263}"/>
              </a:ext>
            </a:extLst>
          </p:cNvPr>
          <p:cNvSpPr>
            <a:spLocks noGrp="1"/>
          </p:cNvSpPr>
          <p:nvPr>
            <p:ph type="ctrTitle" idx="4294967295"/>
          </p:nvPr>
        </p:nvSpPr>
        <p:spPr>
          <a:xfrm>
            <a:off x="1818728" y="311384"/>
            <a:ext cx="4932822" cy="462224"/>
          </a:xfrm>
        </p:spPr>
        <p:txBody>
          <a:bodyPr/>
          <a:lstStyle/>
          <a:p>
            <a:r>
              <a:rPr lang="en-US" dirty="0">
                <a:solidFill>
                  <a:srgbClr val="002060"/>
                </a:solidFill>
              </a:rPr>
              <a:t>Thank You</a:t>
            </a:r>
          </a:p>
        </p:txBody>
      </p:sp>
    </p:spTree>
    <p:extLst>
      <p:ext uri="{BB962C8B-B14F-4D97-AF65-F5344CB8AC3E}">
        <p14:creationId xmlns:p14="http://schemas.microsoft.com/office/powerpoint/2010/main" val="3144411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p:cNvGrpSpPr/>
          <p:nvPr/>
        </p:nvGrpSpPr>
        <p:grpSpPr>
          <a:xfrm>
            <a:off x="994597" y="1326969"/>
            <a:ext cx="7819457" cy="1050924"/>
            <a:chOff x="1001485" y="1561308"/>
            <a:chExt cx="7819457" cy="1050924"/>
          </a:xfrm>
        </p:grpSpPr>
        <p:sp>
          <p:nvSpPr>
            <p:cNvPr id="16" name="Rectangle 19"/>
            <p:cNvSpPr>
              <a:spLocks noChangeArrowheads="1"/>
            </p:cNvSpPr>
            <p:nvPr/>
          </p:nvSpPr>
          <p:spPr bwMode="gray">
            <a:xfrm>
              <a:off x="1001485" y="1561308"/>
              <a:ext cx="7818680" cy="347928"/>
            </a:xfrm>
            <a:prstGeom prst="rect">
              <a:avLst/>
            </a:prstGeom>
            <a:gradFill rotWithShape="1">
              <a:gsLst>
                <a:gs pos="0">
                  <a:srgbClr val="EAEAEA"/>
                </a:gs>
                <a:gs pos="100000">
                  <a:srgbClr val="B2B2B2"/>
                </a:gs>
              </a:gsLst>
              <a:lin ang="5400000" scaled="1"/>
            </a:gradFill>
            <a:ln w="12700" algn="ctr">
              <a:solidFill>
                <a:srgbClr val="C0C0C0"/>
              </a:solidFill>
              <a:miter lim="800000"/>
              <a:headEnd/>
              <a:tailEnd/>
            </a:ln>
            <a:effectLst>
              <a:outerShdw blurRad="50800" dist="38100" dir="2700000" algn="tl" rotWithShape="0">
                <a:prstClr val="black">
                  <a:alpha val="40000"/>
                </a:prstClr>
              </a:outerShdw>
            </a:effectLst>
          </p:spPr>
          <p:txBody>
            <a:bodyPr lIns="21600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01688" eaLnBrk="0" hangingPunct="0"/>
              <a:r>
                <a:rPr lang="de-DE" b="1" noProof="1">
                  <a:solidFill>
                    <a:schemeClr val="tx1">
                      <a:lumMod val="75000"/>
                      <a:lumOff val="25000"/>
                    </a:schemeClr>
                  </a:solidFill>
                  <a:cs typeface="Arial" charset="0"/>
                </a:rPr>
                <a:t>Introduction &amp; Background</a:t>
              </a:r>
            </a:p>
          </p:txBody>
        </p:sp>
        <p:sp>
          <p:nvSpPr>
            <p:cNvPr id="17" name="Rectangle 5"/>
            <p:cNvSpPr>
              <a:spLocks noChangeArrowheads="1"/>
            </p:cNvSpPr>
            <p:nvPr/>
          </p:nvSpPr>
          <p:spPr bwMode="gray">
            <a:xfrm>
              <a:off x="1001485" y="1921672"/>
              <a:ext cx="7819457" cy="690560"/>
            </a:xfrm>
            <a:prstGeom prst="rect">
              <a:avLst/>
            </a:prstGeom>
            <a:solidFill>
              <a:schemeClr val="bg1">
                <a:lumMod val="95000"/>
              </a:schemeClr>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Aft>
                  <a:spcPts val="800"/>
                </a:spcAft>
                <a:buClr>
                  <a:srgbClr val="969696"/>
                </a:buClr>
              </a:pPr>
              <a:endParaRPr lang="de-DE" noProof="1">
                <a:solidFill>
                  <a:schemeClr val="tx1">
                    <a:lumMod val="65000"/>
                    <a:lumOff val="35000"/>
                  </a:schemeClr>
                </a:solidFill>
              </a:endParaRPr>
            </a:p>
          </p:txBody>
        </p:sp>
      </p:grpSp>
      <p:grpSp>
        <p:nvGrpSpPr>
          <p:cNvPr id="69" name="Gruppieren 68"/>
          <p:cNvGrpSpPr/>
          <p:nvPr/>
        </p:nvGrpSpPr>
        <p:grpSpPr>
          <a:xfrm>
            <a:off x="317755" y="3713669"/>
            <a:ext cx="8496299" cy="1050925"/>
            <a:chOff x="324643" y="1561307"/>
            <a:chExt cx="8496299" cy="1050925"/>
          </a:xfrm>
        </p:grpSpPr>
        <p:sp>
          <p:nvSpPr>
            <p:cNvPr id="70" name="Rectangle 19"/>
            <p:cNvSpPr>
              <a:spLocks noChangeArrowheads="1"/>
            </p:cNvSpPr>
            <p:nvPr/>
          </p:nvSpPr>
          <p:spPr bwMode="gray">
            <a:xfrm>
              <a:off x="1001485" y="1561308"/>
              <a:ext cx="7818680" cy="347928"/>
            </a:xfrm>
            <a:prstGeom prst="rect">
              <a:avLst/>
            </a:prstGeom>
            <a:gradFill rotWithShape="1">
              <a:gsLst>
                <a:gs pos="0">
                  <a:srgbClr val="EAEAEA"/>
                </a:gs>
                <a:gs pos="100000">
                  <a:srgbClr val="B2B2B2"/>
                </a:gs>
              </a:gsLst>
              <a:lin ang="5400000" scaled="1"/>
            </a:gradFill>
            <a:ln w="12700" algn="ctr">
              <a:solidFill>
                <a:srgbClr val="C0C0C0"/>
              </a:solidFill>
              <a:miter lim="800000"/>
              <a:headEnd/>
              <a:tailEnd/>
            </a:ln>
            <a:effectLst>
              <a:outerShdw blurRad="50800" dist="38100" dir="2700000" algn="tl" rotWithShape="0">
                <a:prstClr val="black">
                  <a:alpha val="40000"/>
                </a:prstClr>
              </a:outerShdw>
            </a:effectLst>
          </p:spPr>
          <p:txBody>
            <a:bodyPr lIns="21600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ct val="20000"/>
                </a:spcAft>
                <a:defRPr/>
              </a:pPr>
              <a:r>
                <a:rPr lang="en-US" b="1" noProof="1">
                  <a:solidFill>
                    <a:schemeClr val="tx1">
                      <a:lumMod val="75000"/>
                      <a:lumOff val="25000"/>
                    </a:schemeClr>
                  </a:solidFill>
                </a:rPr>
                <a:t>Underlying Assumptions and Proposed Solution</a:t>
              </a:r>
              <a:endParaRPr lang="de-DE" b="1" noProof="1">
                <a:solidFill>
                  <a:schemeClr val="tx1">
                    <a:lumMod val="75000"/>
                    <a:lumOff val="25000"/>
                  </a:schemeClr>
                </a:solidFill>
              </a:endParaRPr>
            </a:p>
          </p:txBody>
        </p:sp>
        <p:sp>
          <p:nvSpPr>
            <p:cNvPr id="72" name="Rectangle 5"/>
            <p:cNvSpPr>
              <a:spLocks noChangeArrowheads="1"/>
            </p:cNvSpPr>
            <p:nvPr/>
          </p:nvSpPr>
          <p:spPr bwMode="gray">
            <a:xfrm>
              <a:off x="1001485" y="1921672"/>
              <a:ext cx="7819457" cy="690560"/>
            </a:xfrm>
            <a:prstGeom prst="rect">
              <a:avLst/>
            </a:prstGeom>
            <a:solidFill>
              <a:schemeClr val="bg1">
                <a:lumMod val="95000"/>
              </a:schemeClr>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Aft>
                  <a:spcPts val="800"/>
                </a:spcAft>
                <a:buClr>
                  <a:srgbClr val="969696"/>
                </a:buClr>
              </a:pPr>
              <a:r>
                <a:rPr lang="en-US" noProof="1">
                  <a:solidFill>
                    <a:schemeClr val="tx1">
                      <a:lumMod val="65000"/>
                      <a:lumOff val="35000"/>
                    </a:schemeClr>
                  </a:solidFill>
                </a:rPr>
                <a:t>System Assumptions and Practical Use Cases</a:t>
              </a:r>
            </a:p>
            <a:p>
              <a:pPr>
                <a:lnSpc>
                  <a:spcPct val="95000"/>
                </a:lnSpc>
                <a:spcAft>
                  <a:spcPts val="800"/>
                </a:spcAft>
                <a:buClr>
                  <a:srgbClr val="969696"/>
                </a:buClr>
              </a:pPr>
              <a:r>
                <a:rPr lang="en-US" noProof="1">
                  <a:solidFill>
                    <a:schemeClr val="tx1">
                      <a:lumMod val="65000"/>
                      <a:lumOff val="35000"/>
                    </a:schemeClr>
                  </a:solidFill>
                </a:rPr>
                <a:t>Consistency Considerations, Level details and properties</a:t>
              </a:r>
              <a:endParaRPr lang="de-DE" noProof="1">
                <a:solidFill>
                  <a:schemeClr val="tx1">
                    <a:lumMod val="65000"/>
                    <a:lumOff val="35000"/>
                  </a:schemeClr>
                </a:solidFill>
              </a:endParaRPr>
            </a:p>
          </p:txBody>
        </p:sp>
        <p:sp>
          <p:nvSpPr>
            <p:cNvPr id="73" name="Rechteck 72"/>
            <p:cNvSpPr/>
            <p:nvPr/>
          </p:nvSpPr>
          <p:spPr>
            <a:xfrm>
              <a:off x="324643" y="1561307"/>
              <a:ext cx="555671" cy="1050925"/>
            </a:xfrm>
            <a:prstGeom prst="rect">
              <a:avLst/>
            </a:prstGeom>
            <a:gradFill>
              <a:gsLst>
                <a:gs pos="0">
                  <a:schemeClr val="bg1">
                    <a:lumMod val="85000"/>
                  </a:schemeClr>
                </a:gs>
                <a:gs pos="100000">
                  <a:schemeClr val="bg1">
                    <a:lumMod val="5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400" b="1" dirty="0">
                  <a:effectLst>
                    <a:innerShdw blurRad="63500" dist="50800" dir="13500000">
                      <a:prstClr val="black">
                        <a:alpha val="50000"/>
                      </a:prstClr>
                    </a:innerShdw>
                  </a:effectLst>
                </a:rPr>
                <a:t>3</a:t>
              </a:r>
            </a:p>
          </p:txBody>
        </p:sp>
      </p:grpSp>
      <p:grpSp>
        <p:nvGrpSpPr>
          <p:cNvPr id="8" name="Gruppieren 7"/>
          <p:cNvGrpSpPr/>
          <p:nvPr/>
        </p:nvGrpSpPr>
        <p:grpSpPr>
          <a:xfrm>
            <a:off x="317755" y="4900962"/>
            <a:ext cx="8496299" cy="1050925"/>
            <a:chOff x="324643" y="3935893"/>
            <a:chExt cx="8496299" cy="1050925"/>
          </a:xfrm>
        </p:grpSpPr>
        <p:sp>
          <p:nvSpPr>
            <p:cNvPr id="76" name="Rectangle 19"/>
            <p:cNvSpPr>
              <a:spLocks noChangeArrowheads="1"/>
            </p:cNvSpPr>
            <p:nvPr/>
          </p:nvSpPr>
          <p:spPr bwMode="gray">
            <a:xfrm>
              <a:off x="1001485" y="3935894"/>
              <a:ext cx="7818680" cy="347928"/>
            </a:xfrm>
            <a:prstGeom prst="rect">
              <a:avLst/>
            </a:prstGeom>
            <a:gradFill>
              <a:gsLst>
                <a:gs pos="0">
                  <a:schemeClr val="tx2">
                    <a:lumMod val="60000"/>
                    <a:lumOff val="40000"/>
                  </a:schemeClr>
                </a:gs>
                <a:gs pos="100000">
                  <a:srgbClr val="0070C0"/>
                </a:gs>
              </a:gsLst>
              <a:lin ang="5400000" scaled="1"/>
            </a:gradFill>
            <a:ln w="12700" algn="ctr">
              <a:solidFill>
                <a:srgbClr val="C0C0C0"/>
              </a:solidFill>
              <a:miter lim="800000"/>
              <a:headEnd/>
              <a:tailEnd/>
            </a:ln>
            <a:effectLst>
              <a:outerShdw blurRad="50800" dist="38100" dir="2700000" algn="tl" rotWithShape="0">
                <a:prstClr val="black">
                  <a:alpha val="40000"/>
                </a:prstClr>
              </a:outerShdw>
            </a:effectLst>
          </p:spPr>
          <p:txBody>
            <a:bodyPr lIns="216000" tIns="0" rIns="0" bIns="0" anchor="ctr"/>
            <a:lstStyle/>
            <a:p>
              <a:pPr defTabSz="801688" eaLnBrk="0" hangingPunct="0"/>
              <a:r>
                <a:rPr lang="de-DE" b="1" noProof="1">
                  <a:solidFill>
                    <a:srgbClr val="F8F8F8"/>
                  </a:solidFill>
                  <a:cs typeface="Arial" charset="0"/>
                </a:rPr>
                <a:t>Preliminary Results</a:t>
              </a:r>
            </a:p>
          </p:txBody>
        </p:sp>
        <p:sp>
          <p:nvSpPr>
            <p:cNvPr id="77" name="Rectangle 5"/>
            <p:cNvSpPr>
              <a:spLocks noChangeArrowheads="1"/>
            </p:cNvSpPr>
            <p:nvPr/>
          </p:nvSpPr>
          <p:spPr bwMode="gray">
            <a:xfrm>
              <a:off x="1001485" y="4296258"/>
              <a:ext cx="7819457" cy="690560"/>
            </a:xfrm>
            <a:prstGeom prst="rect">
              <a:avLst/>
            </a:prstGeom>
            <a:solidFill>
              <a:schemeClr val="bg1">
                <a:lumMod val="95000"/>
              </a:schemeClr>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Aft>
                  <a:spcPts val="800"/>
                </a:spcAft>
                <a:buClr>
                  <a:srgbClr val="969696"/>
                </a:buClr>
              </a:pPr>
              <a:r>
                <a:rPr lang="de-DE" noProof="1">
                  <a:solidFill>
                    <a:schemeClr val="tx1">
                      <a:lumMod val="65000"/>
                      <a:lumOff val="35000"/>
                    </a:schemeClr>
                  </a:solidFill>
                </a:rPr>
                <a:t>The text demonstrates how your own text will look </a:t>
              </a:r>
              <a:br>
                <a:rPr lang="de-DE" noProof="1">
                  <a:solidFill>
                    <a:schemeClr val="tx1">
                      <a:lumMod val="65000"/>
                      <a:lumOff val="35000"/>
                    </a:schemeClr>
                  </a:solidFill>
                </a:rPr>
              </a:br>
              <a:r>
                <a:rPr lang="de-DE" noProof="1">
                  <a:solidFill>
                    <a:schemeClr val="tx1">
                      <a:lumMod val="65000"/>
                      <a:lumOff val="35000"/>
                    </a:schemeClr>
                  </a:solidFill>
                </a:rPr>
                <a:t>when you replace the placeholder text.</a:t>
              </a:r>
            </a:p>
          </p:txBody>
        </p:sp>
        <p:sp>
          <p:nvSpPr>
            <p:cNvPr id="78" name="Rechteck 77"/>
            <p:cNvSpPr/>
            <p:nvPr/>
          </p:nvSpPr>
          <p:spPr>
            <a:xfrm>
              <a:off x="324643" y="3935893"/>
              <a:ext cx="555671" cy="1050925"/>
            </a:xfrm>
            <a:prstGeom prst="rect">
              <a:avLst/>
            </a:prstGeom>
            <a:gradFill>
              <a:gsLst>
                <a:gs pos="0">
                  <a:schemeClr val="tx2">
                    <a:lumMod val="60000"/>
                    <a:lumOff val="40000"/>
                  </a:schemeClr>
                </a:gs>
                <a:gs pos="100000">
                  <a:srgbClr val="0070C0"/>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400" b="1" dirty="0">
                  <a:effectLst>
                    <a:innerShdw blurRad="63500" dist="50800" dir="13500000">
                      <a:prstClr val="black">
                        <a:alpha val="50000"/>
                      </a:prstClr>
                    </a:innerShdw>
                  </a:effectLst>
                </a:rPr>
                <a:t>3</a:t>
              </a:r>
            </a:p>
          </p:txBody>
        </p:sp>
      </p:grpSp>
      <p:sp>
        <p:nvSpPr>
          <p:cNvPr id="20" name="Rechteck 77"/>
          <p:cNvSpPr/>
          <p:nvPr/>
        </p:nvSpPr>
        <p:spPr>
          <a:xfrm>
            <a:off x="316962" y="1338266"/>
            <a:ext cx="555671" cy="105092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400" b="1" dirty="0">
                <a:effectLst>
                  <a:innerShdw blurRad="63500" dist="50800" dir="13500000">
                    <a:prstClr val="black">
                      <a:alpha val="50000"/>
                    </a:prstClr>
                  </a:innerShdw>
                </a:effectLst>
              </a:rPr>
              <a:t>1</a:t>
            </a:r>
          </a:p>
        </p:txBody>
      </p:sp>
      <p:sp>
        <p:nvSpPr>
          <p:cNvPr id="21" name="Rectangle 19"/>
          <p:cNvSpPr>
            <a:spLocks noChangeArrowheads="1"/>
          </p:cNvSpPr>
          <p:nvPr/>
        </p:nvSpPr>
        <p:spPr bwMode="gray">
          <a:xfrm>
            <a:off x="994582" y="1319167"/>
            <a:ext cx="7818680" cy="347928"/>
          </a:xfrm>
          <a:prstGeom prst="rect">
            <a:avLst/>
          </a:prstGeom>
          <a:solidFill>
            <a:schemeClr val="accent1"/>
          </a:solidFill>
          <a:ln w="12700" algn="ctr">
            <a:solidFill>
              <a:srgbClr val="C0C0C0"/>
            </a:solidFill>
            <a:miter lim="800000"/>
            <a:headEnd/>
            <a:tailEnd/>
          </a:ln>
          <a:effectLst>
            <a:outerShdw blurRad="50800" dist="38100" dir="2700000" algn="tl" rotWithShape="0">
              <a:prstClr val="black">
                <a:alpha val="40000"/>
              </a:prstClr>
            </a:outerShdw>
          </a:effectLst>
        </p:spPr>
        <p:txBody>
          <a:bodyPr lIns="216000" tIns="0" rIns="0" bIns="0" anchor="ctr"/>
          <a:lstStyle/>
          <a:p>
            <a:pPr defTabSz="801688" eaLnBrk="0" hangingPunct="0"/>
            <a:r>
              <a:rPr lang="de-DE" b="1" noProof="1">
                <a:solidFill>
                  <a:schemeClr val="tx1">
                    <a:lumMod val="85000"/>
                    <a:lumOff val="15000"/>
                  </a:schemeClr>
                </a:solidFill>
                <a:cs typeface="Arial" charset="0"/>
              </a:rPr>
              <a:t>Introduction &amp; Motivation</a:t>
            </a:r>
          </a:p>
        </p:txBody>
      </p:sp>
      <p:grpSp>
        <p:nvGrpSpPr>
          <p:cNvPr id="22" name="Gruppieren 68"/>
          <p:cNvGrpSpPr/>
          <p:nvPr/>
        </p:nvGrpSpPr>
        <p:grpSpPr>
          <a:xfrm>
            <a:off x="329946" y="4900962"/>
            <a:ext cx="8496299" cy="1050925"/>
            <a:chOff x="324643" y="1561307"/>
            <a:chExt cx="8496299" cy="1050925"/>
          </a:xfrm>
        </p:grpSpPr>
        <p:sp>
          <p:nvSpPr>
            <p:cNvPr id="23" name="Rectangle 19"/>
            <p:cNvSpPr>
              <a:spLocks noChangeArrowheads="1"/>
            </p:cNvSpPr>
            <p:nvPr/>
          </p:nvSpPr>
          <p:spPr bwMode="gray">
            <a:xfrm>
              <a:off x="1001485" y="1561308"/>
              <a:ext cx="7818680" cy="347928"/>
            </a:xfrm>
            <a:prstGeom prst="rect">
              <a:avLst/>
            </a:prstGeom>
            <a:gradFill rotWithShape="1">
              <a:gsLst>
                <a:gs pos="0">
                  <a:srgbClr val="EAEAEA"/>
                </a:gs>
                <a:gs pos="100000">
                  <a:srgbClr val="B2B2B2"/>
                </a:gs>
              </a:gsLst>
              <a:lin ang="5400000" scaled="1"/>
            </a:gradFill>
            <a:ln w="12700" algn="ctr">
              <a:solidFill>
                <a:srgbClr val="C0C0C0"/>
              </a:solidFill>
              <a:miter lim="800000"/>
              <a:headEnd/>
              <a:tailEnd/>
            </a:ln>
            <a:effectLst>
              <a:outerShdw blurRad="50800" dist="38100" dir="2700000" algn="tl" rotWithShape="0">
                <a:prstClr val="black">
                  <a:alpha val="40000"/>
                </a:prstClr>
              </a:outerShdw>
            </a:effectLst>
          </p:spPr>
          <p:txBody>
            <a:bodyPr lIns="21600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ct val="20000"/>
                </a:spcAft>
                <a:defRPr/>
              </a:pPr>
              <a:r>
                <a:rPr lang="de-DE" b="1" noProof="1">
                  <a:solidFill>
                    <a:schemeClr val="tx1">
                      <a:lumMod val="75000"/>
                      <a:lumOff val="25000"/>
                    </a:schemeClr>
                  </a:solidFill>
                </a:rPr>
                <a:t>Discussion, Conclusion and Future Work</a:t>
              </a:r>
            </a:p>
          </p:txBody>
        </p:sp>
        <p:sp>
          <p:nvSpPr>
            <p:cNvPr id="24" name="Rectangle 5"/>
            <p:cNvSpPr>
              <a:spLocks noChangeArrowheads="1"/>
            </p:cNvSpPr>
            <p:nvPr/>
          </p:nvSpPr>
          <p:spPr bwMode="gray">
            <a:xfrm>
              <a:off x="1001485" y="1921672"/>
              <a:ext cx="7819457" cy="690560"/>
            </a:xfrm>
            <a:prstGeom prst="rect">
              <a:avLst/>
            </a:prstGeom>
            <a:solidFill>
              <a:schemeClr val="bg1">
                <a:lumMod val="95000"/>
              </a:schemeClr>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Aft>
                  <a:spcPts val="800"/>
                </a:spcAft>
                <a:buClr>
                  <a:srgbClr val="969696"/>
                </a:buClr>
              </a:pPr>
              <a:r>
                <a:rPr lang="en-US" noProof="1">
                  <a:solidFill>
                    <a:schemeClr val="tx1">
                      <a:lumMod val="65000"/>
                      <a:lumOff val="35000"/>
                    </a:schemeClr>
                  </a:solidFill>
                </a:rPr>
                <a:t>Limitations and Practical Issues</a:t>
              </a:r>
            </a:p>
            <a:p>
              <a:pPr>
                <a:lnSpc>
                  <a:spcPct val="95000"/>
                </a:lnSpc>
                <a:spcAft>
                  <a:spcPts val="800"/>
                </a:spcAft>
                <a:buClr>
                  <a:srgbClr val="969696"/>
                </a:buClr>
              </a:pPr>
              <a:r>
                <a:rPr lang="en-US" noProof="1">
                  <a:solidFill>
                    <a:schemeClr val="tx1">
                      <a:lumMod val="65000"/>
                      <a:lumOff val="35000"/>
                    </a:schemeClr>
                  </a:solidFill>
                </a:rPr>
                <a:t>What has been done? What to do next?</a:t>
              </a:r>
            </a:p>
          </p:txBody>
        </p:sp>
        <p:sp>
          <p:nvSpPr>
            <p:cNvPr id="25" name="Rechteck 72"/>
            <p:cNvSpPr/>
            <p:nvPr/>
          </p:nvSpPr>
          <p:spPr>
            <a:xfrm>
              <a:off x="324643" y="1561307"/>
              <a:ext cx="555671" cy="1050925"/>
            </a:xfrm>
            <a:prstGeom prst="rect">
              <a:avLst/>
            </a:prstGeom>
            <a:gradFill>
              <a:gsLst>
                <a:gs pos="0">
                  <a:schemeClr val="bg1">
                    <a:lumMod val="85000"/>
                  </a:schemeClr>
                </a:gs>
                <a:gs pos="100000">
                  <a:schemeClr val="bg1">
                    <a:lumMod val="5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400" b="1" dirty="0">
                  <a:effectLst>
                    <a:innerShdw blurRad="63500" dist="50800" dir="13500000">
                      <a:prstClr val="black">
                        <a:alpha val="50000"/>
                      </a:prstClr>
                    </a:innerShdw>
                  </a:effectLst>
                </a:rPr>
                <a:t>4</a:t>
              </a:r>
            </a:p>
          </p:txBody>
        </p:sp>
      </p:grpSp>
      <p:sp>
        <p:nvSpPr>
          <p:cNvPr id="27" name="Rectangle 5"/>
          <p:cNvSpPr>
            <a:spLocks noChangeArrowheads="1"/>
          </p:cNvSpPr>
          <p:nvPr/>
        </p:nvSpPr>
        <p:spPr bwMode="gray">
          <a:xfrm>
            <a:off x="994582" y="1670952"/>
            <a:ext cx="7819457" cy="690560"/>
          </a:xfrm>
          <a:prstGeom prst="rect">
            <a:avLst/>
          </a:prstGeom>
          <a:solidFill>
            <a:schemeClr val="accent1">
              <a:lumMod val="20000"/>
              <a:lumOff val="80000"/>
            </a:schemeClr>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Aft>
                <a:spcPts val="800"/>
              </a:spcAft>
              <a:buClr>
                <a:srgbClr val="969696"/>
              </a:buClr>
            </a:pPr>
            <a:r>
              <a:rPr lang="en-US" noProof="1">
                <a:solidFill>
                  <a:schemeClr val="tx1">
                    <a:lumMod val="65000"/>
                    <a:lumOff val="35000"/>
                  </a:schemeClr>
                </a:solidFill>
              </a:rPr>
              <a:t>What is Attribute Based Access Control?</a:t>
            </a:r>
          </a:p>
          <a:p>
            <a:pPr>
              <a:lnSpc>
                <a:spcPct val="95000"/>
              </a:lnSpc>
              <a:spcAft>
                <a:spcPts val="800"/>
              </a:spcAft>
              <a:buClr>
                <a:srgbClr val="969696"/>
              </a:buClr>
            </a:pPr>
            <a:r>
              <a:rPr lang="en-US" noProof="1">
                <a:solidFill>
                  <a:schemeClr val="tx1">
                    <a:lumMod val="65000"/>
                    <a:lumOff val="35000"/>
                  </a:schemeClr>
                </a:solidFill>
              </a:rPr>
              <a:t>Why I should care about consistency problem?</a:t>
            </a:r>
            <a:endParaRPr lang="de-DE" noProof="1">
              <a:solidFill>
                <a:schemeClr val="tx1">
                  <a:lumMod val="65000"/>
                  <a:lumOff val="35000"/>
                </a:schemeClr>
              </a:solidFill>
            </a:endParaRPr>
          </a:p>
        </p:txBody>
      </p:sp>
      <p:grpSp>
        <p:nvGrpSpPr>
          <p:cNvPr id="31" name="Gruppieren 68">
            <a:extLst>
              <a:ext uri="{FF2B5EF4-FFF2-40B4-BE49-F238E27FC236}">
                <a16:creationId xmlns:a16="http://schemas.microsoft.com/office/drawing/2014/main" id="{5DA7DDC5-90A8-4A40-820B-C4F75B1BB3C7}"/>
              </a:ext>
            </a:extLst>
          </p:cNvPr>
          <p:cNvGrpSpPr/>
          <p:nvPr/>
        </p:nvGrpSpPr>
        <p:grpSpPr>
          <a:xfrm>
            <a:off x="317755" y="2526130"/>
            <a:ext cx="8496299" cy="1050925"/>
            <a:chOff x="324643" y="1561307"/>
            <a:chExt cx="8496299" cy="1050925"/>
          </a:xfrm>
        </p:grpSpPr>
        <p:sp>
          <p:nvSpPr>
            <p:cNvPr id="32" name="Rectangle 19">
              <a:extLst>
                <a:ext uri="{FF2B5EF4-FFF2-40B4-BE49-F238E27FC236}">
                  <a16:creationId xmlns:a16="http://schemas.microsoft.com/office/drawing/2014/main" id="{39578551-8808-E24F-9C04-D269C5F34188}"/>
                </a:ext>
              </a:extLst>
            </p:cNvPr>
            <p:cNvSpPr>
              <a:spLocks noChangeArrowheads="1"/>
            </p:cNvSpPr>
            <p:nvPr/>
          </p:nvSpPr>
          <p:spPr bwMode="gray">
            <a:xfrm>
              <a:off x="1001485" y="1561308"/>
              <a:ext cx="7818680" cy="347928"/>
            </a:xfrm>
            <a:prstGeom prst="rect">
              <a:avLst/>
            </a:prstGeom>
            <a:gradFill rotWithShape="1">
              <a:gsLst>
                <a:gs pos="0">
                  <a:srgbClr val="EAEAEA"/>
                </a:gs>
                <a:gs pos="100000">
                  <a:srgbClr val="B2B2B2"/>
                </a:gs>
              </a:gsLst>
              <a:lin ang="5400000" scaled="1"/>
            </a:gradFill>
            <a:ln w="12700" algn="ctr">
              <a:solidFill>
                <a:srgbClr val="C0C0C0"/>
              </a:solidFill>
              <a:miter lim="800000"/>
              <a:headEnd/>
              <a:tailEnd/>
            </a:ln>
            <a:effectLst>
              <a:outerShdw blurRad="50800" dist="38100" dir="2700000" algn="tl" rotWithShape="0">
                <a:prstClr val="black">
                  <a:alpha val="40000"/>
                </a:prstClr>
              </a:outerShdw>
            </a:effectLst>
          </p:spPr>
          <p:txBody>
            <a:bodyPr lIns="21600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ct val="20000"/>
                </a:spcAft>
                <a:defRPr/>
              </a:pPr>
              <a:r>
                <a:rPr lang="en-US" b="1" noProof="1">
                  <a:solidFill>
                    <a:schemeClr val="tx1">
                      <a:lumMod val="75000"/>
                      <a:lumOff val="25000"/>
                    </a:schemeClr>
                  </a:solidFill>
                </a:rPr>
                <a:t>Background and Preliminaries</a:t>
              </a:r>
              <a:endParaRPr lang="de-DE" b="1" noProof="1">
                <a:solidFill>
                  <a:schemeClr val="tx1">
                    <a:lumMod val="75000"/>
                    <a:lumOff val="25000"/>
                  </a:schemeClr>
                </a:solidFill>
              </a:endParaRPr>
            </a:p>
          </p:txBody>
        </p:sp>
        <p:sp>
          <p:nvSpPr>
            <p:cNvPr id="33" name="Rectangle 5">
              <a:extLst>
                <a:ext uri="{FF2B5EF4-FFF2-40B4-BE49-F238E27FC236}">
                  <a16:creationId xmlns:a16="http://schemas.microsoft.com/office/drawing/2014/main" id="{547BA3BE-8C87-5348-9013-8241C0B5D022}"/>
                </a:ext>
              </a:extLst>
            </p:cNvPr>
            <p:cNvSpPr>
              <a:spLocks noChangeArrowheads="1"/>
            </p:cNvSpPr>
            <p:nvPr/>
          </p:nvSpPr>
          <p:spPr bwMode="gray">
            <a:xfrm>
              <a:off x="1001485" y="1921672"/>
              <a:ext cx="7819457" cy="690560"/>
            </a:xfrm>
            <a:prstGeom prst="rect">
              <a:avLst/>
            </a:prstGeom>
            <a:solidFill>
              <a:schemeClr val="bg1">
                <a:lumMod val="95000"/>
              </a:schemeClr>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Aft>
                  <a:spcPts val="800"/>
                </a:spcAft>
                <a:buClr>
                  <a:srgbClr val="969696"/>
                </a:buClr>
              </a:pPr>
              <a:r>
                <a:rPr lang="en-US" noProof="1">
                  <a:solidFill>
                    <a:schemeClr val="tx1">
                      <a:lumMod val="65000"/>
                      <a:lumOff val="35000"/>
                    </a:schemeClr>
                  </a:solidFill>
                </a:rPr>
                <a:t>Previous Research</a:t>
              </a:r>
            </a:p>
            <a:p>
              <a:pPr>
                <a:lnSpc>
                  <a:spcPct val="95000"/>
                </a:lnSpc>
                <a:spcAft>
                  <a:spcPts val="800"/>
                </a:spcAft>
                <a:buClr>
                  <a:srgbClr val="969696"/>
                </a:buClr>
              </a:pPr>
              <a:r>
                <a:rPr lang="en-US" noProof="1">
                  <a:solidFill>
                    <a:schemeClr val="tx1">
                      <a:lumMod val="65000"/>
                      <a:lumOff val="35000"/>
                    </a:schemeClr>
                  </a:solidFill>
                </a:rPr>
                <a:t>Preliminaries: Mutability and Quota-based Approach</a:t>
              </a:r>
              <a:endParaRPr lang="de-DE" noProof="1">
                <a:solidFill>
                  <a:schemeClr val="tx1">
                    <a:lumMod val="65000"/>
                    <a:lumOff val="35000"/>
                  </a:schemeClr>
                </a:solidFill>
              </a:endParaRPr>
            </a:p>
          </p:txBody>
        </p:sp>
        <p:sp>
          <p:nvSpPr>
            <p:cNvPr id="34" name="Rechteck 72">
              <a:extLst>
                <a:ext uri="{FF2B5EF4-FFF2-40B4-BE49-F238E27FC236}">
                  <a16:creationId xmlns:a16="http://schemas.microsoft.com/office/drawing/2014/main" id="{6570D83D-5D75-6341-B038-1565E120832B}"/>
                </a:ext>
              </a:extLst>
            </p:cNvPr>
            <p:cNvSpPr/>
            <p:nvPr/>
          </p:nvSpPr>
          <p:spPr>
            <a:xfrm>
              <a:off x="324643" y="1561307"/>
              <a:ext cx="555671" cy="1050925"/>
            </a:xfrm>
            <a:prstGeom prst="rect">
              <a:avLst/>
            </a:prstGeom>
            <a:gradFill>
              <a:gsLst>
                <a:gs pos="0">
                  <a:schemeClr val="bg1">
                    <a:lumMod val="85000"/>
                  </a:schemeClr>
                </a:gs>
                <a:gs pos="100000">
                  <a:schemeClr val="bg1">
                    <a:lumMod val="5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400" b="1" dirty="0">
                  <a:effectLst>
                    <a:innerShdw blurRad="63500" dist="50800" dir="13500000">
                      <a:prstClr val="black">
                        <a:alpha val="50000"/>
                      </a:prstClr>
                    </a:innerShdw>
                  </a:effectLst>
                </a:rPr>
                <a:t>2</a:t>
              </a:r>
            </a:p>
          </p:txBody>
        </p:sp>
      </p:grpSp>
    </p:spTree>
    <p:extLst>
      <p:ext uri="{BB962C8B-B14F-4D97-AF65-F5344CB8AC3E}">
        <p14:creationId xmlns:p14="http://schemas.microsoft.com/office/powerpoint/2010/main" val="425333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4E68EB-E057-6145-8EBA-93C8049A2B9D}"/>
              </a:ext>
            </a:extLst>
          </p:cNvPr>
          <p:cNvSpPr>
            <a:spLocks noGrp="1"/>
          </p:cNvSpPr>
          <p:nvPr>
            <p:ph idx="4294967295"/>
          </p:nvPr>
        </p:nvSpPr>
        <p:spPr>
          <a:xfrm>
            <a:off x="429880" y="1243152"/>
            <a:ext cx="8284238" cy="5121886"/>
          </a:xfrm>
        </p:spPr>
        <p:txBody>
          <a:bodyPr/>
          <a:lstStyle/>
          <a:p>
            <a:pPr algn="just"/>
            <a:r>
              <a:rPr lang="en-US" sz="2400" dirty="0"/>
              <a:t>Access control regulates access to protected resources in the system with respect to the policy.</a:t>
            </a:r>
            <a:endParaRPr lang="en-US" dirty="0"/>
          </a:p>
        </p:txBody>
      </p:sp>
      <p:sp>
        <p:nvSpPr>
          <p:cNvPr id="3" name="Title 2">
            <a:extLst>
              <a:ext uri="{FF2B5EF4-FFF2-40B4-BE49-F238E27FC236}">
                <a16:creationId xmlns:a16="http://schemas.microsoft.com/office/drawing/2014/main" id="{B8ED547B-58F8-D740-84BE-80D5084062ED}"/>
              </a:ext>
            </a:extLst>
          </p:cNvPr>
          <p:cNvSpPr>
            <a:spLocks noGrp="1"/>
          </p:cNvSpPr>
          <p:nvPr>
            <p:ph type="ctrTitle" idx="4294967295"/>
          </p:nvPr>
        </p:nvSpPr>
        <p:spPr>
          <a:xfrm>
            <a:off x="1818728" y="311384"/>
            <a:ext cx="4932822" cy="462224"/>
          </a:xfrm>
        </p:spPr>
        <p:txBody>
          <a:bodyPr/>
          <a:lstStyle/>
          <a:p>
            <a:r>
              <a:rPr lang="en-US" dirty="0">
                <a:solidFill>
                  <a:srgbClr val="002060"/>
                </a:solidFill>
              </a:rPr>
              <a:t>Introduction</a:t>
            </a:r>
          </a:p>
        </p:txBody>
      </p:sp>
      <p:pic>
        <p:nvPicPr>
          <p:cNvPr id="8" name="Picture 7">
            <a:extLst>
              <a:ext uri="{FF2B5EF4-FFF2-40B4-BE49-F238E27FC236}">
                <a16:creationId xmlns:a16="http://schemas.microsoft.com/office/drawing/2014/main" id="{AE554CB0-2284-F44B-B131-3F3B01BE5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8934" y="2545492"/>
            <a:ext cx="4867011" cy="2882006"/>
          </a:xfrm>
          <a:prstGeom prst="rect">
            <a:avLst/>
          </a:prstGeom>
        </p:spPr>
      </p:pic>
      <p:sp>
        <p:nvSpPr>
          <p:cNvPr id="9" name="Shape 112">
            <a:extLst>
              <a:ext uri="{FF2B5EF4-FFF2-40B4-BE49-F238E27FC236}">
                <a16:creationId xmlns:a16="http://schemas.microsoft.com/office/drawing/2014/main" id="{8AF5D834-3DB5-2A4B-8809-185D1A88A8E3}"/>
              </a:ext>
            </a:extLst>
          </p:cNvPr>
          <p:cNvSpPr txBox="1">
            <a:spLocks/>
          </p:cNvSpPr>
          <p:nvPr/>
        </p:nvSpPr>
        <p:spPr>
          <a:xfrm>
            <a:off x="335270" y="1928289"/>
            <a:ext cx="3472801" cy="1442836"/>
          </a:xfrm>
          <a:prstGeom prst="rect">
            <a:avLst/>
          </a:prstGeom>
        </p:spPr>
        <p:txBody>
          <a:bodyPr spcFirstLastPara="1" vert="horz" wrap="square" lIns="91425" tIns="91425" rIns="91425" bIns="91425" rtlCol="0" anchor="t" anchorCtr="0">
            <a:noAutofit/>
          </a:bodyP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pPr>
            <a:r>
              <a:rPr lang="en-US" sz="1600" b="1" dirty="0">
                <a:solidFill>
                  <a:schemeClr val="tx1"/>
                </a:solidFill>
                <a:highlight>
                  <a:srgbClr val="FF8700"/>
                </a:highlight>
              </a:rPr>
              <a:t>SUBJECT</a:t>
            </a:r>
            <a:endParaRPr lang="en-US" sz="1600" dirty="0">
              <a:solidFill>
                <a:schemeClr val="tx1"/>
              </a:solidFill>
              <a:highlight>
                <a:srgbClr val="FF8700"/>
              </a:highlight>
            </a:endParaRPr>
          </a:p>
          <a:p>
            <a:pPr algn="just"/>
            <a:r>
              <a:rPr lang="en-US" sz="1600" dirty="0">
                <a:solidFill>
                  <a:schemeClr val="tx1"/>
                </a:solidFill>
              </a:rPr>
              <a:t>Generally an individual, process, or device causing information to flow among objects or change to the system state.</a:t>
            </a:r>
          </a:p>
        </p:txBody>
      </p:sp>
      <p:sp>
        <p:nvSpPr>
          <p:cNvPr id="10" name="Shape 111">
            <a:extLst>
              <a:ext uri="{FF2B5EF4-FFF2-40B4-BE49-F238E27FC236}">
                <a16:creationId xmlns:a16="http://schemas.microsoft.com/office/drawing/2014/main" id="{DF4E7A91-7FED-F545-B0FA-D9127D25F268}"/>
              </a:ext>
            </a:extLst>
          </p:cNvPr>
          <p:cNvSpPr txBox="1">
            <a:spLocks/>
          </p:cNvSpPr>
          <p:nvPr/>
        </p:nvSpPr>
        <p:spPr>
          <a:xfrm>
            <a:off x="335270" y="3394227"/>
            <a:ext cx="3481200" cy="1328247"/>
          </a:xfrm>
          <a:prstGeom prst="rect">
            <a:avLst/>
          </a:prstGeom>
        </p:spPr>
        <p:txBody>
          <a:bodyPr spcFirstLastPara="1" vert="horz" wrap="square" lIns="91425" tIns="91425" rIns="91425" bIns="91425" rtlCol="0" anchor="t" anchorCtr="0">
            <a:noAutofit/>
          </a:bodyP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 sz="1600" b="1" dirty="0">
                <a:solidFill>
                  <a:schemeClr val="tx1"/>
                </a:solidFill>
                <a:highlight>
                  <a:srgbClr val="FF8700"/>
                </a:highlight>
              </a:rPr>
              <a:t>OBJECT</a:t>
            </a:r>
          </a:p>
          <a:p>
            <a:pPr algn="just"/>
            <a:r>
              <a:rPr lang="en-US" sz="1600" dirty="0">
                <a:solidFill>
                  <a:schemeClr val="tx1"/>
                </a:solidFill>
              </a:rPr>
              <a:t>System-related protected entity (e.g., devices, files, records, tables, processes, programs, domains) containing or receiving information.</a:t>
            </a:r>
          </a:p>
        </p:txBody>
      </p:sp>
      <p:sp>
        <p:nvSpPr>
          <p:cNvPr id="11" name="Shape 111">
            <a:extLst>
              <a:ext uri="{FF2B5EF4-FFF2-40B4-BE49-F238E27FC236}">
                <a16:creationId xmlns:a16="http://schemas.microsoft.com/office/drawing/2014/main" id="{0551B3D0-FF06-0649-B876-63B10279B31E}"/>
              </a:ext>
            </a:extLst>
          </p:cNvPr>
          <p:cNvSpPr txBox="1">
            <a:spLocks/>
          </p:cNvSpPr>
          <p:nvPr/>
        </p:nvSpPr>
        <p:spPr>
          <a:xfrm>
            <a:off x="335270" y="4801122"/>
            <a:ext cx="3481200" cy="847324"/>
          </a:xfrm>
          <a:prstGeom prst="rect">
            <a:avLst/>
          </a:prstGeom>
        </p:spPr>
        <p:txBody>
          <a:bodyPr spcFirstLastPara="1" vert="horz" wrap="square" lIns="91425" tIns="91425" rIns="91425" bIns="91425" rtlCol="0" anchor="t" anchorCtr="0">
            <a:noAutofit/>
          </a:bodyP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 sz="1600" b="1" dirty="0">
                <a:solidFill>
                  <a:schemeClr val="tx1"/>
                </a:solidFill>
                <a:highlight>
                  <a:srgbClr val="FF8700"/>
                </a:highlight>
              </a:rPr>
              <a:t>Policy</a:t>
            </a:r>
          </a:p>
          <a:p>
            <a:pPr algn="just"/>
            <a:r>
              <a:rPr lang="en-US" sz="1600" dirty="0">
                <a:solidFill>
                  <a:schemeClr val="tx1"/>
                </a:solidFill>
              </a:rPr>
              <a:t>A set of rules which regulates access of subjects to protected objects in the system. </a:t>
            </a:r>
          </a:p>
        </p:txBody>
      </p:sp>
    </p:spTree>
    <p:extLst>
      <p:ext uri="{BB962C8B-B14F-4D97-AF65-F5344CB8AC3E}">
        <p14:creationId xmlns:p14="http://schemas.microsoft.com/office/powerpoint/2010/main" val="3422368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B94642-CFAF-5A41-B694-55DE715C0430}"/>
              </a:ext>
            </a:extLst>
          </p:cNvPr>
          <p:cNvSpPr>
            <a:spLocks noGrp="1"/>
          </p:cNvSpPr>
          <p:nvPr>
            <p:ph idx="4294967295"/>
          </p:nvPr>
        </p:nvSpPr>
        <p:spPr>
          <a:xfrm>
            <a:off x="628650" y="1447170"/>
            <a:ext cx="7886700" cy="5121886"/>
          </a:xfrm>
        </p:spPr>
        <p:txBody>
          <a:bodyPr/>
          <a:lstStyle/>
          <a:p>
            <a:pPr algn="just"/>
            <a:r>
              <a:rPr lang="en-US" sz="2400" dirty="0">
                <a:solidFill>
                  <a:srgbClr val="C00000"/>
                </a:solidFill>
              </a:rPr>
              <a:t>Consistency Problem</a:t>
            </a:r>
            <a:r>
              <a:rPr lang="en-US" dirty="0"/>
              <a:t>: </a:t>
            </a:r>
            <a:r>
              <a:rPr lang="en-US" sz="2400" dirty="0"/>
              <a:t>When multiple attributes are involved, consistency problem results in granting access when it should be denied (safety violation) or denying access when it should be granted (availability violation), due to following reasons:</a:t>
            </a:r>
          </a:p>
          <a:p>
            <a:pPr lvl="1" algn="just">
              <a:spcBef>
                <a:spcPct val="50000"/>
              </a:spcBef>
              <a:buFont typeface="Arial" panose="020B0604020202020204" pitchFamily="34" charset="0"/>
              <a:buChar char="•"/>
            </a:pPr>
            <a:r>
              <a:rPr lang="en-US" sz="2400" dirty="0"/>
              <a:t>Asynchronous nature of distributed systems</a:t>
            </a:r>
          </a:p>
          <a:p>
            <a:pPr lvl="1" algn="just">
              <a:spcBef>
                <a:spcPct val="50000"/>
              </a:spcBef>
              <a:buFont typeface="Arial" panose="020B0604020202020204" pitchFamily="34" charset="0"/>
              <a:buChar char="•"/>
            </a:pPr>
            <a:r>
              <a:rPr lang="en-US" sz="2400" dirty="0"/>
              <a:t>Cached values of attributes</a:t>
            </a:r>
          </a:p>
          <a:p>
            <a:pPr lvl="1" algn="just">
              <a:spcBef>
                <a:spcPct val="50000"/>
              </a:spcBef>
              <a:buFont typeface="Arial" panose="020B0604020202020204" pitchFamily="34" charset="0"/>
              <a:buChar char="•"/>
            </a:pPr>
            <a:r>
              <a:rPr lang="en-US" sz="2400" dirty="0"/>
              <a:t>Network and system failures</a:t>
            </a:r>
          </a:p>
          <a:p>
            <a:pPr lvl="1" algn="just">
              <a:spcBef>
                <a:spcPct val="50000"/>
              </a:spcBef>
              <a:buFont typeface="Arial" panose="020B0604020202020204" pitchFamily="34" charset="0"/>
              <a:buChar char="•"/>
            </a:pPr>
            <a:r>
              <a:rPr lang="en-US" sz="2400" dirty="0">
                <a:cs typeface="Arial" panose="020B0604020202020204" pitchFamily="34" charset="0"/>
              </a:rPr>
              <a:t>Incremental assembly of subject attributes</a:t>
            </a:r>
          </a:p>
          <a:p>
            <a:pPr lvl="1" algn="just">
              <a:spcBef>
                <a:spcPct val="50000"/>
              </a:spcBef>
              <a:buFont typeface="Arial" panose="020B0604020202020204" pitchFamily="34" charset="0"/>
              <a:buChar char="•"/>
            </a:pPr>
            <a:r>
              <a:rPr lang="en-US" sz="2400" dirty="0">
                <a:cs typeface="Arial" panose="020B0604020202020204" pitchFamily="34" charset="0"/>
              </a:rPr>
              <a:t>Differing validity periods for subject attribute values</a:t>
            </a:r>
            <a:endParaRPr lang="en-US" sz="2400" dirty="0"/>
          </a:p>
          <a:p>
            <a:pPr algn="just"/>
            <a:endParaRPr lang="en-US" sz="2400" dirty="0"/>
          </a:p>
          <a:p>
            <a:pPr algn="just"/>
            <a:endParaRPr lang="en-US" dirty="0"/>
          </a:p>
        </p:txBody>
      </p:sp>
      <p:sp>
        <p:nvSpPr>
          <p:cNvPr id="3" name="Title 2">
            <a:extLst>
              <a:ext uri="{FF2B5EF4-FFF2-40B4-BE49-F238E27FC236}">
                <a16:creationId xmlns:a16="http://schemas.microsoft.com/office/drawing/2014/main" id="{A71CFD11-A4A8-9C41-92E2-45E99E717154}"/>
              </a:ext>
            </a:extLst>
          </p:cNvPr>
          <p:cNvSpPr>
            <a:spLocks noGrp="1"/>
          </p:cNvSpPr>
          <p:nvPr>
            <p:ph type="ctrTitle" idx="4294967295"/>
          </p:nvPr>
        </p:nvSpPr>
        <p:spPr>
          <a:xfrm>
            <a:off x="1818728" y="311384"/>
            <a:ext cx="4932822" cy="462224"/>
          </a:xfrm>
        </p:spPr>
        <p:txBody>
          <a:bodyPr/>
          <a:lstStyle/>
          <a:p>
            <a:r>
              <a:rPr lang="en-US" dirty="0">
                <a:solidFill>
                  <a:srgbClr val="002060"/>
                </a:solidFill>
              </a:rPr>
              <a:t>Consistency Problem</a:t>
            </a:r>
          </a:p>
        </p:txBody>
      </p:sp>
    </p:spTree>
    <p:extLst>
      <p:ext uri="{BB962C8B-B14F-4D97-AF65-F5344CB8AC3E}">
        <p14:creationId xmlns:p14="http://schemas.microsoft.com/office/powerpoint/2010/main" val="3142628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p:cNvGrpSpPr/>
          <p:nvPr/>
        </p:nvGrpSpPr>
        <p:grpSpPr>
          <a:xfrm>
            <a:off x="994597" y="1326969"/>
            <a:ext cx="7819457" cy="1050924"/>
            <a:chOff x="1001485" y="1561308"/>
            <a:chExt cx="7819457" cy="1050924"/>
          </a:xfrm>
        </p:grpSpPr>
        <p:sp>
          <p:nvSpPr>
            <p:cNvPr id="16" name="Rectangle 19"/>
            <p:cNvSpPr>
              <a:spLocks noChangeArrowheads="1"/>
            </p:cNvSpPr>
            <p:nvPr/>
          </p:nvSpPr>
          <p:spPr bwMode="gray">
            <a:xfrm>
              <a:off x="1001485" y="1561308"/>
              <a:ext cx="7818680" cy="347928"/>
            </a:xfrm>
            <a:prstGeom prst="rect">
              <a:avLst/>
            </a:prstGeom>
            <a:gradFill rotWithShape="1">
              <a:gsLst>
                <a:gs pos="0">
                  <a:srgbClr val="EAEAEA"/>
                </a:gs>
                <a:gs pos="100000">
                  <a:srgbClr val="B2B2B2"/>
                </a:gs>
              </a:gsLst>
              <a:lin ang="5400000" scaled="1"/>
            </a:gradFill>
            <a:ln w="12700" algn="ctr">
              <a:solidFill>
                <a:srgbClr val="C0C0C0"/>
              </a:solidFill>
              <a:miter lim="800000"/>
              <a:headEnd/>
              <a:tailEnd/>
            </a:ln>
            <a:effectLst>
              <a:outerShdw blurRad="50800" dist="38100" dir="2700000" algn="tl" rotWithShape="0">
                <a:prstClr val="black">
                  <a:alpha val="40000"/>
                </a:prstClr>
              </a:outerShdw>
            </a:effectLst>
          </p:spPr>
          <p:txBody>
            <a:bodyPr lIns="21600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01688" eaLnBrk="0" hangingPunct="0"/>
              <a:r>
                <a:rPr lang="de-DE" b="1" noProof="1">
                  <a:solidFill>
                    <a:schemeClr val="tx1">
                      <a:lumMod val="75000"/>
                      <a:lumOff val="25000"/>
                    </a:schemeClr>
                  </a:solidFill>
                  <a:cs typeface="Arial" charset="0"/>
                </a:rPr>
                <a:t>Introduction &amp; Background</a:t>
              </a:r>
            </a:p>
          </p:txBody>
        </p:sp>
        <p:sp>
          <p:nvSpPr>
            <p:cNvPr id="17" name="Rectangle 5"/>
            <p:cNvSpPr>
              <a:spLocks noChangeArrowheads="1"/>
            </p:cNvSpPr>
            <p:nvPr/>
          </p:nvSpPr>
          <p:spPr bwMode="gray">
            <a:xfrm>
              <a:off x="1001485" y="1921672"/>
              <a:ext cx="7819457" cy="690560"/>
            </a:xfrm>
            <a:prstGeom prst="rect">
              <a:avLst/>
            </a:prstGeom>
            <a:solidFill>
              <a:schemeClr val="bg1">
                <a:lumMod val="95000"/>
              </a:schemeClr>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Aft>
                  <a:spcPts val="800"/>
                </a:spcAft>
                <a:buClr>
                  <a:srgbClr val="969696"/>
                </a:buClr>
              </a:pPr>
              <a:endParaRPr lang="de-DE" noProof="1">
                <a:solidFill>
                  <a:schemeClr val="tx1">
                    <a:lumMod val="65000"/>
                    <a:lumOff val="35000"/>
                  </a:schemeClr>
                </a:solidFill>
              </a:endParaRPr>
            </a:p>
          </p:txBody>
        </p:sp>
      </p:grpSp>
      <p:grpSp>
        <p:nvGrpSpPr>
          <p:cNvPr id="69" name="Gruppieren 68"/>
          <p:cNvGrpSpPr/>
          <p:nvPr/>
        </p:nvGrpSpPr>
        <p:grpSpPr>
          <a:xfrm>
            <a:off x="317755" y="3713669"/>
            <a:ext cx="8496299" cy="1050925"/>
            <a:chOff x="324643" y="1561307"/>
            <a:chExt cx="8496299" cy="1050925"/>
          </a:xfrm>
        </p:grpSpPr>
        <p:sp>
          <p:nvSpPr>
            <p:cNvPr id="70" name="Rectangle 19"/>
            <p:cNvSpPr>
              <a:spLocks noChangeArrowheads="1"/>
            </p:cNvSpPr>
            <p:nvPr/>
          </p:nvSpPr>
          <p:spPr bwMode="gray">
            <a:xfrm>
              <a:off x="1001485" y="1561308"/>
              <a:ext cx="7818680" cy="347928"/>
            </a:xfrm>
            <a:prstGeom prst="rect">
              <a:avLst/>
            </a:prstGeom>
            <a:gradFill rotWithShape="1">
              <a:gsLst>
                <a:gs pos="0">
                  <a:srgbClr val="EAEAEA"/>
                </a:gs>
                <a:gs pos="100000">
                  <a:srgbClr val="B2B2B2"/>
                </a:gs>
              </a:gsLst>
              <a:lin ang="5400000" scaled="1"/>
            </a:gradFill>
            <a:ln w="12700" algn="ctr">
              <a:solidFill>
                <a:srgbClr val="C0C0C0"/>
              </a:solidFill>
              <a:miter lim="800000"/>
              <a:headEnd/>
              <a:tailEnd/>
            </a:ln>
            <a:effectLst>
              <a:outerShdw blurRad="50800" dist="38100" dir="2700000" algn="tl" rotWithShape="0">
                <a:prstClr val="black">
                  <a:alpha val="40000"/>
                </a:prstClr>
              </a:outerShdw>
            </a:effectLst>
          </p:spPr>
          <p:txBody>
            <a:bodyPr lIns="21600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ct val="20000"/>
                </a:spcAft>
                <a:defRPr/>
              </a:pPr>
              <a:r>
                <a:rPr lang="en-US" b="1" noProof="1">
                  <a:solidFill>
                    <a:schemeClr val="tx1">
                      <a:lumMod val="75000"/>
                      <a:lumOff val="25000"/>
                    </a:schemeClr>
                  </a:solidFill>
                </a:rPr>
                <a:t>Underlying Assumptions and Proposed Solution</a:t>
              </a:r>
              <a:endParaRPr lang="de-DE" b="1" noProof="1">
                <a:solidFill>
                  <a:schemeClr val="tx1">
                    <a:lumMod val="75000"/>
                    <a:lumOff val="25000"/>
                  </a:schemeClr>
                </a:solidFill>
              </a:endParaRPr>
            </a:p>
          </p:txBody>
        </p:sp>
        <p:sp>
          <p:nvSpPr>
            <p:cNvPr id="72" name="Rectangle 5"/>
            <p:cNvSpPr>
              <a:spLocks noChangeArrowheads="1"/>
            </p:cNvSpPr>
            <p:nvPr/>
          </p:nvSpPr>
          <p:spPr bwMode="gray">
            <a:xfrm>
              <a:off x="1001485" y="1921672"/>
              <a:ext cx="7819457" cy="690560"/>
            </a:xfrm>
            <a:prstGeom prst="rect">
              <a:avLst/>
            </a:prstGeom>
            <a:solidFill>
              <a:schemeClr val="bg1">
                <a:lumMod val="95000"/>
              </a:schemeClr>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Aft>
                  <a:spcPts val="800"/>
                </a:spcAft>
                <a:buClr>
                  <a:srgbClr val="969696"/>
                </a:buClr>
              </a:pPr>
              <a:r>
                <a:rPr lang="en-US" noProof="1">
                  <a:solidFill>
                    <a:schemeClr val="tx1">
                      <a:lumMod val="65000"/>
                      <a:lumOff val="35000"/>
                    </a:schemeClr>
                  </a:solidFill>
                </a:rPr>
                <a:t>System Assumptions and Practical Use Cases</a:t>
              </a:r>
            </a:p>
            <a:p>
              <a:pPr>
                <a:lnSpc>
                  <a:spcPct val="95000"/>
                </a:lnSpc>
                <a:spcAft>
                  <a:spcPts val="800"/>
                </a:spcAft>
                <a:buClr>
                  <a:srgbClr val="969696"/>
                </a:buClr>
              </a:pPr>
              <a:r>
                <a:rPr lang="en-US" noProof="1">
                  <a:solidFill>
                    <a:schemeClr val="tx1">
                      <a:lumMod val="65000"/>
                      <a:lumOff val="35000"/>
                    </a:schemeClr>
                  </a:solidFill>
                </a:rPr>
                <a:t>Consistency Considerations, Level details and properties</a:t>
              </a:r>
              <a:endParaRPr lang="de-DE" noProof="1">
                <a:solidFill>
                  <a:schemeClr val="tx1">
                    <a:lumMod val="65000"/>
                    <a:lumOff val="35000"/>
                  </a:schemeClr>
                </a:solidFill>
              </a:endParaRPr>
            </a:p>
          </p:txBody>
        </p:sp>
        <p:sp>
          <p:nvSpPr>
            <p:cNvPr id="73" name="Rechteck 72"/>
            <p:cNvSpPr/>
            <p:nvPr/>
          </p:nvSpPr>
          <p:spPr>
            <a:xfrm>
              <a:off x="324643" y="1561307"/>
              <a:ext cx="555671" cy="1050925"/>
            </a:xfrm>
            <a:prstGeom prst="rect">
              <a:avLst/>
            </a:prstGeom>
            <a:gradFill>
              <a:gsLst>
                <a:gs pos="0">
                  <a:schemeClr val="bg1">
                    <a:lumMod val="85000"/>
                  </a:schemeClr>
                </a:gs>
                <a:gs pos="100000">
                  <a:schemeClr val="bg1">
                    <a:lumMod val="5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400" b="1" dirty="0">
                  <a:effectLst>
                    <a:innerShdw blurRad="63500" dist="50800" dir="13500000">
                      <a:prstClr val="black">
                        <a:alpha val="50000"/>
                      </a:prstClr>
                    </a:innerShdw>
                  </a:effectLst>
                </a:rPr>
                <a:t>3</a:t>
              </a:r>
            </a:p>
          </p:txBody>
        </p:sp>
      </p:grpSp>
      <p:grpSp>
        <p:nvGrpSpPr>
          <p:cNvPr id="8" name="Gruppieren 7"/>
          <p:cNvGrpSpPr/>
          <p:nvPr/>
        </p:nvGrpSpPr>
        <p:grpSpPr>
          <a:xfrm>
            <a:off x="317755" y="4900962"/>
            <a:ext cx="8496299" cy="1050925"/>
            <a:chOff x="324643" y="3935893"/>
            <a:chExt cx="8496299" cy="1050925"/>
          </a:xfrm>
        </p:grpSpPr>
        <p:sp>
          <p:nvSpPr>
            <p:cNvPr id="76" name="Rectangle 19"/>
            <p:cNvSpPr>
              <a:spLocks noChangeArrowheads="1"/>
            </p:cNvSpPr>
            <p:nvPr/>
          </p:nvSpPr>
          <p:spPr bwMode="gray">
            <a:xfrm>
              <a:off x="1001485" y="3935894"/>
              <a:ext cx="7818680" cy="347928"/>
            </a:xfrm>
            <a:prstGeom prst="rect">
              <a:avLst/>
            </a:prstGeom>
            <a:gradFill>
              <a:gsLst>
                <a:gs pos="0">
                  <a:schemeClr val="tx2">
                    <a:lumMod val="60000"/>
                    <a:lumOff val="40000"/>
                  </a:schemeClr>
                </a:gs>
                <a:gs pos="100000">
                  <a:srgbClr val="0070C0"/>
                </a:gs>
              </a:gsLst>
              <a:lin ang="5400000" scaled="1"/>
            </a:gradFill>
            <a:ln w="12700" algn="ctr">
              <a:solidFill>
                <a:srgbClr val="C0C0C0"/>
              </a:solidFill>
              <a:miter lim="800000"/>
              <a:headEnd/>
              <a:tailEnd/>
            </a:ln>
            <a:effectLst>
              <a:outerShdw blurRad="50800" dist="38100" dir="2700000" algn="tl" rotWithShape="0">
                <a:prstClr val="black">
                  <a:alpha val="40000"/>
                </a:prstClr>
              </a:outerShdw>
            </a:effectLst>
          </p:spPr>
          <p:txBody>
            <a:bodyPr lIns="216000" tIns="0" rIns="0" bIns="0" anchor="ctr"/>
            <a:lstStyle/>
            <a:p>
              <a:pPr defTabSz="801688" eaLnBrk="0" hangingPunct="0"/>
              <a:r>
                <a:rPr lang="de-DE" b="1" noProof="1">
                  <a:solidFill>
                    <a:srgbClr val="F8F8F8"/>
                  </a:solidFill>
                  <a:cs typeface="Arial" charset="0"/>
                </a:rPr>
                <a:t>Preliminary Results</a:t>
              </a:r>
            </a:p>
          </p:txBody>
        </p:sp>
        <p:sp>
          <p:nvSpPr>
            <p:cNvPr id="77" name="Rectangle 5"/>
            <p:cNvSpPr>
              <a:spLocks noChangeArrowheads="1"/>
            </p:cNvSpPr>
            <p:nvPr/>
          </p:nvSpPr>
          <p:spPr bwMode="gray">
            <a:xfrm>
              <a:off x="1001485" y="4296258"/>
              <a:ext cx="7819457" cy="690560"/>
            </a:xfrm>
            <a:prstGeom prst="rect">
              <a:avLst/>
            </a:prstGeom>
            <a:solidFill>
              <a:schemeClr val="bg1">
                <a:lumMod val="95000"/>
              </a:schemeClr>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Aft>
                  <a:spcPts val="800"/>
                </a:spcAft>
                <a:buClr>
                  <a:srgbClr val="969696"/>
                </a:buClr>
              </a:pPr>
              <a:r>
                <a:rPr lang="de-DE" noProof="1">
                  <a:solidFill>
                    <a:schemeClr val="tx1">
                      <a:lumMod val="65000"/>
                      <a:lumOff val="35000"/>
                    </a:schemeClr>
                  </a:solidFill>
                </a:rPr>
                <a:t>The text demonstrates how your own text will look </a:t>
              </a:r>
              <a:br>
                <a:rPr lang="de-DE" noProof="1">
                  <a:solidFill>
                    <a:schemeClr val="tx1">
                      <a:lumMod val="65000"/>
                      <a:lumOff val="35000"/>
                    </a:schemeClr>
                  </a:solidFill>
                </a:rPr>
              </a:br>
              <a:r>
                <a:rPr lang="de-DE" noProof="1">
                  <a:solidFill>
                    <a:schemeClr val="tx1">
                      <a:lumMod val="65000"/>
                      <a:lumOff val="35000"/>
                    </a:schemeClr>
                  </a:solidFill>
                </a:rPr>
                <a:t>when you replace the placeholder text.</a:t>
              </a:r>
            </a:p>
          </p:txBody>
        </p:sp>
        <p:sp>
          <p:nvSpPr>
            <p:cNvPr id="78" name="Rechteck 77"/>
            <p:cNvSpPr/>
            <p:nvPr/>
          </p:nvSpPr>
          <p:spPr>
            <a:xfrm>
              <a:off x="324643" y="3935893"/>
              <a:ext cx="555671" cy="1050925"/>
            </a:xfrm>
            <a:prstGeom prst="rect">
              <a:avLst/>
            </a:prstGeom>
            <a:gradFill>
              <a:gsLst>
                <a:gs pos="0">
                  <a:schemeClr val="tx2">
                    <a:lumMod val="60000"/>
                    <a:lumOff val="40000"/>
                  </a:schemeClr>
                </a:gs>
                <a:gs pos="100000">
                  <a:srgbClr val="0070C0"/>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400" b="1" dirty="0">
                  <a:effectLst>
                    <a:innerShdw blurRad="63500" dist="50800" dir="13500000">
                      <a:prstClr val="black">
                        <a:alpha val="50000"/>
                      </a:prstClr>
                    </a:innerShdw>
                  </a:effectLst>
                </a:rPr>
                <a:t>3</a:t>
              </a:r>
            </a:p>
          </p:txBody>
        </p:sp>
      </p:grpSp>
      <p:sp>
        <p:nvSpPr>
          <p:cNvPr id="20" name="Rechteck 77"/>
          <p:cNvSpPr/>
          <p:nvPr/>
        </p:nvSpPr>
        <p:spPr>
          <a:xfrm>
            <a:off x="316962" y="1338266"/>
            <a:ext cx="555671" cy="105092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400" b="1" dirty="0">
                <a:effectLst>
                  <a:innerShdw blurRad="63500" dist="50800" dir="13500000">
                    <a:prstClr val="black">
                      <a:alpha val="50000"/>
                    </a:prstClr>
                  </a:innerShdw>
                </a:effectLst>
              </a:rPr>
              <a:t>1</a:t>
            </a:r>
          </a:p>
        </p:txBody>
      </p:sp>
      <p:sp>
        <p:nvSpPr>
          <p:cNvPr id="21" name="Rectangle 19"/>
          <p:cNvSpPr>
            <a:spLocks noChangeArrowheads="1"/>
          </p:cNvSpPr>
          <p:nvPr/>
        </p:nvSpPr>
        <p:spPr bwMode="gray">
          <a:xfrm>
            <a:off x="994582" y="1319167"/>
            <a:ext cx="7818680" cy="347928"/>
          </a:xfrm>
          <a:prstGeom prst="rect">
            <a:avLst/>
          </a:prstGeom>
          <a:solidFill>
            <a:schemeClr val="bg1">
              <a:lumMod val="65000"/>
            </a:schemeClr>
          </a:solidFill>
          <a:ln w="12700" algn="ctr">
            <a:solidFill>
              <a:srgbClr val="C0C0C0"/>
            </a:solidFill>
            <a:miter lim="800000"/>
            <a:headEnd/>
            <a:tailEnd/>
          </a:ln>
          <a:effectLst>
            <a:outerShdw blurRad="50800" dist="38100" dir="2700000" algn="tl" rotWithShape="0">
              <a:prstClr val="black">
                <a:alpha val="40000"/>
              </a:prstClr>
            </a:outerShdw>
          </a:effectLst>
        </p:spPr>
        <p:txBody>
          <a:bodyPr lIns="216000" tIns="0" rIns="0" bIns="0" anchor="ctr"/>
          <a:lstStyle/>
          <a:p>
            <a:pPr defTabSz="801688" eaLnBrk="0" hangingPunct="0"/>
            <a:r>
              <a:rPr lang="de-DE" b="1" noProof="1">
                <a:solidFill>
                  <a:schemeClr val="tx1">
                    <a:lumMod val="85000"/>
                    <a:lumOff val="15000"/>
                  </a:schemeClr>
                </a:solidFill>
                <a:cs typeface="Arial" charset="0"/>
              </a:rPr>
              <a:t>Introduction &amp; Motivation</a:t>
            </a:r>
          </a:p>
        </p:txBody>
      </p:sp>
      <p:grpSp>
        <p:nvGrpSpPr>
          <p:cNvPr id="22" name="Gruppieren 68"/>
          <p:cNvGrpSpPr/>
          <p:nvPr/>
        </p:nvGrpSpPr>
        <p:grpSpPr>
          <a:xfrm>
            <a:off x="329946" y="4900962"/>
            <a:ext cx="8496299" cy="1050925"/>
            <a:chOff x="324643" y="1561307"/>
            <a:chExt cx="8496299" cy="1050925"/>
          </a:xfrm>
        </p:grpSpPr>
        <p:sp>
          <p:nvSpPr>
            <p:cNvPr id="23" name="Rectangle 19"/>
            <p:cNvSpPr>
              <a:spLocks noChangeArrowheads="1"/>
            </p:cNvSpPr>
            <p:nvPr/>
          </p:nvSpPr>
          <p:spPr bwMode="gray">
            <a:xfrm>
              <a:off x="1001485" y="1561308"/>
              <a:ext cx="7818680" cy="347928"/>
            </a:xfrm>
            <a:prstGeom prst="rect">
              <a:avLst/>
            </a:prstGeom>
            <a:gradFill rotWithShape="1">
              <a:gsLst>
                <a:gs pos="0">
                  <a:srgbClr val="EAEAEA"/>
                </a:gs>
                <a:gs pos="100000">
                  <a:srgbClr val="B2B2B2"/>
                </a:gs>
              </a:gsLst>
              <a:lin ang="5400000" scaled="1"/>
            </a:gradFill>
            <a:ln w="12700" algn="ctr">
              <a:solidFill>
                <a:srgbClr val="C0C0C0"/>
              </a:solidFill>
              <a:miter lim="800000"/>
              <a:headEnd/>
              <a:tailEnd/>
            </a:ln>
            <a:effectLst>
              <a:outerShdw blurRad="50800" dist="38100" dir="2700000" algn="tl" rotWithShape="0">
                <a:prstClr val="black">
                  <a:alpha val="40000"/>
                </a:prstClr>
              </a:outerShdw>
            </a:effectLst>
          </p:spPr>
          <p:txBody>
            <a:bodyPr lIns="21600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ct val="20000"/>
                </a:spcAft>
                <a:defRPr/>
              </a:pPr>
              <a:r>
                <a:rPr lang="de-DE" b="1" noProof="1">
                  <a:solidFill>
                    <a:schemeClr val="tx1">
                      <a:lumMod val="75000"/>
                      <a:lumOff val="25000"/>
                    </a:schemeClr>
                  </a:solidFill>
                </a:rPr>
                <a:t>Discussion, Conclusion and Future Work</a:t>
              </a:r>
            </a:p>
          </p:txBody>
        </p:sp>
        <p:sp>
          <p:nvSpPr>
            <p:cNvPr id="24" name="Rectangle 5"/>
            <p:cNvSpPr>
              <a:spLocks noChangeArrowheads="1"/>
            </p:cNvSpPr>
            <p:nvPr/>
          </p:nvSpPr>
          <p:spPr bwMode="gray">
            <a:xfrm>
              <a:off x="1001485" y="1921672"/>
              <a:ext cx="7819457" cy="690560"/>
            </a:xfrm>
            <a:prstGeom prst="rect">
              <a:avLst/>
            </a:prstGeom>
            <a:solidFill>
              <a:schemeClr val="bg1">
                <a:lumMod val="95000"/>
              </a:schemeClr>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Aft>
                  <a:spcPts val="800"/>
                </a:spcAft>
                <a:buClr>
                  <a:srgbClr val="969696"/>
                </a:buClr>
              </a:pPr>
              <a:r>
                <a:rPr lang="en-US" noProof="1">
                  <a:solidFill>
                    <a:schemeClr val="tx1">
                      <a:lumMod val="65000"/>
                      <a:lumOff val="35000"/>
                    </a:schemeClr>
                  </a:solidFill>
                </a:rPr>
                <a:t>Limitations and Practical Issues</a:t>
              </a:r>
            </a:p>
            <a:p>
              <a:pPr>
                <a:lnSpc>
                  <a:spcPct val="95000"/>
                </a:lnSpc>
                <a:spcAft>
                  <a:spcPts val="800"/>
                </a:spcAft>
                <a:buClr>
                  <a:srgbClr val="969696"/>
                </a:buClr>
              </a:pPr>
              <a:r>
                <a:rPr lang="en-US" noProof="1">
                  <a:solidFill>
                    <a:schemeClr val="tx1">
                      <a:lumMod val="65000"/>
                      <a:lumOff val="35000"/>
                    </a:schemeClr>
                  </a:solidFill>
                </a:rPr>
                <a:t>What has been done? What to do next?</a:t>
              </a:r>
            </a:p>
          </p:txBody>
        </p:sp>
        <p:sp>
          <p:nvSpPr>
            <p:cNvPr id="25" name="Rechteck 72"/>
            <p:cNvSpPr/>
            <p:nvPr/>
          </p:nvSpPr>
          <p:spPr>
            <a:xfrm>
              <a:off x="324643" y="1561307"/>
              <a:ext cx="555671" cy="1050925"/>
            </a:xfrm>
            <a:prstGeom prst="rect">
              <a:avLst/>
            </a:prstGeom>
            <a:gradFill>
              <a:gsLst>
                <a:gs pos="0">
                  <a:schemeClr val="bg1">
                    <a:lumMod val="85000"/>
                  </a:schemeClr>
                </a:gs>
                <a:gs pos="100000">
                  <a:schemeClr val="bg1">
                    <a:lumMod val="5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400" b="1" dirty="0">
                  <a:effectLst>
                    <a:innerShdw blurRad="63500" dist="50800" dir="13500000">
                      <a:prstClr val="black">
                        <a:alpha val="50000"/>
                      </a:prstClr>
                    </a:innerShdw>
                  </a:effectLst>
                </a:rPr>
                <a:t>4</a:t>
              </a:r>
            </a:p>
          </p:txBody>
        </p:sp>
      </p:grpSp>
      <p:sp>
        <p:nvSpPr>
          <p:cNvPr id="27" name="Rectangle 5"/>
          <p:cNvSpPr>
            <a:spLocks noChangeArrowheads="1"/>
          </p:cNvSpPr>
          <p:nvPr/>
        </p:nvSpPr>
        <p:spPr bwMode="gray">
          <a:xfrm>
            <a:off x="994582" y="1670952"/>
            <a:ext cx="7819457" cy="690560"/>
          </a:xfrm>
          <a:prstGeom prst="rect">
            <a:avLst/>
          </a:prstGeom>
          <a:solidFill>
            <a:schemeClr val="bg1">
              <a:lumMod val="95000"/>
            </a:schemeClr>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Aft>
                <a:spcPts val="800"/>
              </a:spcAft>
              <a:buClr>
                <a:srgbClr val="969696"/>
              </a:buClr>
            </a:pPr>
            <a:r>
              <a:rPr lang="en-US" noProof="1">
                <a:solidFill>
                  <a:schemeClr val="tx1">
                    <a:lumMod val="65000"/>
                    <a:lumOff val="35000"/>
                  </a:schemeClr>
                </a:solidFill>
              </a:rPr>
              <a:t>What is Attribute Based Access Control?</a:t>
            </a:r>
          </a:p>
          <a:p>
            <a:pPr>
              <a:lnSpc>
                <a:spcPct val="95000"/>
              </a:lnSpc>
              <a:spcAft>
                <a:spcPts val="800"/>
              </a:spcAft>
              <a:buClr>
                <a:srgbClr val="969696"/>
              </a:buClr>
            </a:pPr>
            <a:r>
              <a:rPr lang="en-US" noProof="1">
                <a:solidFill>
                  <a:schemeClr val="tx1">
                    <a:lumMod val="65000"/>
                    <a:lumOff val="35000"/>
                  </a:schemeClr>
                </a:solidFill>
              </a:rPr>
              <a:t>Why I should care about consistency problem?</a:t>
            </a:r>
            <a:endParaRPr lang="de-DE" noProof="1">
              <a:solidFill>
                <a:schemeClr val="tx1">
                  <a:lumMod val="65000"/>
                  <a:lumOff val="35000"/>
                </a:schemeClr>
              </a:solidFill>
            </a:endParaRPr>
          </a:p>
        </p:txBody>
      </p:sp>
      <p:grpSp>
        <p:nvGrpSpPr>
          <p:cNvPr id="31" name="Gruppieren 68">
            <a:extLst>
              <a:ext uri="{FF2B5EF4-FFF2-40B4-BE49-F238E27FC236}">
                <a16:creationId xmlns:a16="http://schemas.microsoft.com/office/drawing/2014/main" id="{5DA7DDC5-90A8-4A40-820B-C4F75B1BB3C7}"/>
              </a:ext>
            </a:extLst>
          </p:cNvPr>
          <p:cNvGrpSpPr/>
          <p:nvPr/>
        </p:nvGrpSpPr>
        <p:grpSpPr>
          <a:xfrm>
            <a:off x="317755" y="2526130"/>
            <a:ext cx="8496299" cy="1050925"/>
            <a:chOff x="324643" y="1561307"/>
            <a:chExt cx="8496299" cy="1050925"/>
          </a:xfrm>
        </p:grpSpPr>
        <p:sp>
          <p:nvSpPr>
            <p:cNvPr id="32" name="Rectangle 19">
              <a:extLst>
                <a:ext uri="{FF2B5EF4-FFF2-40B4-BE49-F238E27FC236}">
                  <a16:creationId xmlns:a16="http://schemas.microsoft.com/office/drawing/2014/main" id="{39578551-8808-E24F-9C04-D269C5F34188}"/>
                </a:ext>
              </a:extLst>
            </p:cNvPr>
            <p:cNvSpPr>
              <a:spLocks noChangeArrowheads="1"/>
            </p:cNvSpPr>
            <p:nvPr/>
          </p:nvSpPr>
          <p:spPr bwMode="gray">
            <a:xfrm>
              <a:off x="1001485" y="1561308"/>
              <a:ext cx="7818680" cy="347928"/>
            </a:xfrm>
            <a:prstGeom prst="rect">
              <a:avLst/>
            </a:prstGeom>
            <a:solidFill>
              <a:schemeClr val="accent1"/>
            </a:solidFill>
            <a:ln w="12700" algn="ctr">
              <a:solidFill>
                <a:srgbClr val="C0C0C0"/>
              </a:solidFill>
              <a:miter lim="800000"/>
              <a:headEnd/>
              <a:tailEnd/>
            </a:ln>
            <a:effectLst>
              <a:outerShdw blurRad="50800" dist="38100" dir="2700000" algn="tl" rotWithShape="0">
                <a:prstClr val="black">
                  <a:alpha val="40000"/>
                </a:prstClr>
              </a:outerShdw>
            </a:effectLst>
          </p:spPr>
          <p:txBody>
            <a:bodyPr lIns="21600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ct val="20000"/>
                </a:spcAft>
                <a:defRPr/>
              </a:pPr>
              <a:r>
                <a:rPr lang="en-US" b="1" noProof="1">
                  <a:solidFill>
                    <a:schemeClr val="tx1">
                      <a:lumMod val="75000"/>
                      <a:lumOff val="25000"/>
                    </a:schemeClr>
                  </a:solidFill>
                </a:rPr>
                <a:t>Background and Preliminaries</a:t>
              </a:r>
              <a:endParaRPr lang="de-DE" b="1" noProof="1">
                <a:solidFill>
                  <a:schemeClr val="tx1">
                    <a:lumMod val="75000"/>
                    <a:lumOff val="25000"/>
                  </a:schemeClr>
                </a:solidFill>
              </a:endParaRPr>
            </a:p>
          </p:txBody>
        </p:sp>
        <p:sp>
          <p:nvSpPr>
            <p:cNvPr id="33" name="Rectangle 5">
              <a:extLst>
                <a:ext uri="{FF2B5EF4-FFF2-40B4-BE49-F238E27FC236}">
                  <a16:creationId xmlns:a16="http://schemas.microsoft.com/office/drawing/2014/main" id="{547BA3BE-8C87-5348-9013-8241C0B5D022}"/>
                </a:ext>
              </a:extLst>
            </p:cNvPr>
            <p:cNvSpPr>
              <a:spLocks noChangeArrowheads="1"/>
            </p:cNvSpPr>
            <p:nvPr/>
          </p:nvSpPr>
          <p:spPr bwMode="gray">
            <a:xfrm>
              <a:off x="1001485" y="1921672"/>
              <a:ext cx="7819457" cy="690560"/>
            </a:xfrm>
            <a:prstGeom prst="rect">
              <a:avLst/>
            </a:prstGeom>
            <a:solidFill>
              <a:schemeClr val="accent1">
                <a:lumMod val="20000"/>
                <a:lumOff val="80000"/>
              </a:schemeClr>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Aft>
                  <a:spcPts val="800"/>
                </a:spcAft>
                <a:buClr>
                  <a:srgbClr val="969696"/>
                </a:buClr>
              </a:pPr>
              <a:r>
                <a:rPr lang="en-US" noProof="1">
                  <a:solidFill>
                    <a:schemeClr val="tx1">
                      <a:lumMod val="65000"/>
                      <a:lumOff val="35000"/>
                    </a:schemeClr>
                  </a:solidFill>
                </a:rPr>
                <a:t>Previous Research</a:t>
              </a:r>
            </a:p>
            <a:p>
              <a:pPr>
                <a:lnSpc>
                  <a:spcPct val="95000"/>
                </a:lnSpc>
                <a:spcAft>
                  <a:spcPts val="800"/>
                </a:spcAft>
                <a:buClr>
                  <a:srgbClr val="969696"/>
                </a:buClr>
              </a:pPr>
              <a:r>
                <a:rPr lang="en-US" noProof="1">
                  <a:solidFill>
                    <a:schemeClr val="tx1">
                      <a:lumMod val="65000"/>
                      <a:lumOff val="35000"/>
                    </a:schemeClr>
                  </a:solidFill>
                </a:rPr>
                <a:t>Preliminaries: Mutability and Quota-based Approach</a:t>
              </a:r>
              <a:endParaRPr lang="de-DE" noProof="1">
                <a:solidFill>
                  <a:schemeClr val="tx1">
                    <a:lumMod val="65000"/>
                    <a:lumOff val="35000"/>
                  </a:schemeClr>
                </a:solidFill>
              </a:endParaRPr>
            </a:p>
          </p:txBody>
        </p:sp>
        <p:sp>
          <p:nvSpPr>
            <p:cNvPr id="34" name="Rechteck 72">
              <a:extLst>
                <a:ext uri="{FF2B5EF4-FFF2-40B4-BE49-F238E27FC236}">
                  <a16:creationId xmlns:a16="http://schemas.microsoft.com/office/drawing/2014/main" id="{6570D83D-5D75-6341-B038-1565E120832B}"/>
                </a:ext>
              </a:extLst>
            </p:cNvPr>
            <p:cNvSpPr/>
            <p:nvPr/>
          </p:nvSpPr>
          <p:spPr>
            <a:xfrm>
              <a:off x="324643" y="1561307"/>
              <a:ext cx="555671" cy="105092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400" b="1" dirty="0">
                  <a:effectLst>
                    <a:innerShdw blurRad="63500" dist="50800" dir="13500000">
                      <a:prstClr val="black">
                        <a:alpha val="50000"/>
                      </a:prstClr>
                    </a:innerShdw>
                  </a:effectLst>
                </a:rPr>
                <a:t>2</a:t>
              </a:r>
            </a:p>
          </p:txBody>
        </p:sp>
      </p:grpSp>
    </p:spTree>
    <p:extLst>
      <p:ext uri="{BB962C8B-B14F-4D97-AF65-F5344CB8AC3E}">
        <p14:creationId xmlns:p14="http://schemas.microsoft.com/office/powerpoint/2010/main" val="1379437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B3A744-D161-6647-B0C8-FC356E13E373}"/>
              </a:ext>
            </a:extLst>
          </p:cNvPr>
          <p:cNvSpPr>
            <a:spLocks noGrp="1"/>
          </p:cNvSpPr>
          <p:nvPr>
            <p:ph idx="4294967295"/>
          </p:nvPr>
        </p:nvSpPr>
        <p:spPr>
          <a:xfrm>
            <a:off x="628650" y="1344447"/>
            <a:ext cx="7886700" cy="5121886"/>
          </a:xfrm>
        </p:spPr>
        <p:txBody>
          <a:bodyPr>
            <a:normAutofit/>
          </a:bodyPr>
          <a:lstStyle/>
          <a:p>
            <a:pPr algn="just">
              <a:spcBef>
                <a:spcPct val="50000"/>
              </a:spcBef>
            </a:pPr>
            <a:r>
              <a:rPr lang="en-US" sz="2400" dirty="0">
                <a:cs typeface="Arial" panose="020B0604020202020204" pitchFamily="34" charset="0"/>
              </a:rPr>
              <a:t>Safety and consistency in trust negotiation [</a:t>
            </a:r>
            <a:r>
              <a:rPr lang="en-US" sz="2400" dirty="0" err="1">
                <a:cs typeface="Arial" panose="020B0604020202020204" pitchFamily="34" charset="0"/>
              </a:rPr>
              <a:t>Lee-Winslett</a:t>
            </a:r>
            <a:r>
              <a:rPr lang="en-US" sz="2400" dirty="0">
                <a:cs typeface="Arial" panose="020B0604020202020204" pitchFamily="34" charset="0"/>
              </a:rPr>
              <a:t>, CCS’06]</a:t>
            </a:r>
          </a:p>
          <a:p>
            <a:pPr algn="just">
              <a:spcBef>
                <a:spcPct val="50000"/>
              </a:spcBef>
            </a:pPr>
            <a:r>
              <a:rPr lang="en-US" sz="2400" dirty="0">
                <a:cs typeface="Arial" panose="020B0604020202020204" pitchFamily="34" charset="0"/>
              </a:rPr>
              <a:t>Safety and consistency in ABAC</a:t>
            </a:r>
          </a:p>
          <a:p>
            <a:pPr lvl="1" algn="just">
              <a:spcBef>
                <a:spcPct val="50000"/>
              </a:spcBef>
            </a:pPr>
            <a:r>
              <a:rPr lang="en-US" sz="2100" dirty="0">
                <a:cs typeface="Arial" panose="020B0604020202020204" pitchFamily="34" charset="0"/>
              </a:rPr>
              <a:t>Revocation-based</a:t>
            </a:r>
          </a:p>
          <a:p>
            <a:pPr lvl="1" algn="just">
              <a:spcBef>
                <a:spcPct val="50000"/>
              </a:spcBef>
            </a:pPr>
            <a:r>
              <a:rPr lang="en-US" sz="2100" dirty="0">
                <a:cs typeface="Arial" panose="020B0604020202020204" pitchFamily="34" charset="0"/>
              </a:rPr>
              <a:t>Refresh-based</a:t>
            </a:r>
          </a:p>
          <a:p>
            <a:pPr lvl="1" algn="just">
              <a:spcBef>
                <a:spcPct val="50000"/>
              </a:spcBef>
            </a:pPr>
            <a:endParaRPr lang="en-US" sz="2100" dirty="0">
              <a:cs typeface="Arial" panose="020B0604020202020204" pitchFamily="34" charset="0"/>
            </a:endParaRPr>
          </a:p>
          <a:p>
            <a:pPr lvl="1" algn="just">
              <a:spcBef>
                <a:spcPct val="50000"/>
              </a:spcBef>
            </a:pPr>
            <a:endParaRPr lang="en-US" sz="2100" dirty="0">
              <a:cs typeface="Arial" panose="020B0604020202020204" pitchFamily="34" charset="0"/>
            </a:endParaRPr>
          </a:p>
          <a:p>
            <a:pPr lvl="1" algn="just">
              <a:spcBef>
                <a:spcPct val="50000"/>
              </a:spcBef>
            </a:pPr>
            <a:endParaRPr lang="en-US" sz="2100" dirty="0">
              <a:cs typeface="Arial" panose="020B0604020202020204" pitchFamily="34" charset="0"/>
            </a:endParaRPr>
          </a:p>
          <a:p>
            <a:pPr lvl="1" algn="just">
              <a:spcBef>
                <a:spcPct val="50000"/>
              </a:spcBef>
            </a:pPr>
            <a:endParaRPr lang="en-US" sz="2100" dirty="0">
              <a:cs typeface="Arial" panose="020B0604020202020204" pitchFamily="34" charset="0"/>
            </a:endParaRPr>
          </a:p>
          <a:p>
            <a:pPr lvl="1" algn="just">
              <a:spcBef>
                <a:spcPct val="50000"/>
              </a:spcBef>
            </a:pPr>
            <a:endParaRPr lang="en-US" sz="2100" dirty="0">
              <a:cs typeface="Arial" panose="020B0604020202020204" pitchFamily="34" charset="0"/>
            </a:endParaRPr>
          </a:p>
          <a:p>
            <a:pPr algn="just">
              <a:spcBef>
                <a:spcPct val="50000"/>
              </a:spcBef>
            </a:pPr>
            <a:r>
              <a:rPr lang="en-US" dirty="0">
                <a:cs typeface="Arial" panose="020B0604020202020204" pitchFamily="34" charset="0"/>
              </a:rPr>
              <a:t>Consistency of Mutable attribute: this work</a:t>
            </a:r>
          </a:p>
          <a:p>
            <a:pPr lvl="1" algn="just">
              <a:spcBef>
                <a:spcPct val="50000"/>
              </a:spcBef>
            </a:pPr>
            <a:endParaRPr lang="en-US" dirty="0">
              <a:cs typeface="Arial" panose="020B0604020202020204" pitchFamily="34" charset="0"/>
            </a:endParaRPr>
          </a:p>
        </p:txBody>
      </p:sp>
      <p:sp>
        <p:nvSpPr>
          <p:cNvPr id="3" name="Title 2">
            <a:extLst>
              <a:ext uri="{FF2B5EF4-FFF2-40B4-BE49-F238E27FC236}">
                <a16:creationId xmlns:a16="http://schemas.microsoft.com/office/drawing/2014/main" id="{D6782FA9-F3EC-4D40-901F-7EBF7F9E3C38}"/>
              </a:ext>
            </a:extLst>
          </p:cNvPr>
          <p:cNvSpPr>
            <a:spLocks noGrp="1"/>
          </p:cNvSpPr>
          <p:nvPr>
            <p:ph type="ctrTitle" idx="4294967295"/>
          </p:nvPr>
        </p:nvSpPr>
        <p:spPr>
          <a:xfrm>
            <a:off x="1450596" y="311384"/>
            <a:ext cx="5912108" cy="462224"/>
          </a:xfrm>
        </p:spPr>
        <p:txBody>
          <a:bodyPr/>
          <a:lstStyle/>
          <a:p>
            <a:r>
              <a:rPr lang="en-US" dirty="0">
                <a:solidFill>
                  <a:srgbClr val="002060"/>
                </a:solidFill>
              </a:rPr>
              <a:t>Previous Research</a:t>
            </a:r>
          </a:p>
        </p:txBody>
      </p:sp>
      <p:pic>
        <p:nvPicPr>
          <p:cNvPr id="6" name="Picture 5">
            <a:extLst>
              <a:ext uri="{FF2B5EF4-FFF2-40B4-BE49-F238E27FC236}">
                <a16:creationId xmlns:a16="http://schemas.microsoft.com/office/drawing/2014/main" id="{BAA1A151-FAEA-E747-B901-86B699A499FC}"/>
              </a:ext>
            </a:extLst>
          </p:cNvPr>
          <p:cNvPicPr>
            <a:picLocks noChangeAspect="1"/>
          </p:cNvPicPr>
          <p:nvPr/>
        </p:nvPicPr>
        <p:blipFill>
          <a:blip r:embed="rId2"/>
          <a:stretch>
            <a:fillRect/>
          </a:stretch>
        </p:blipFill>
        <p:spPr>
          <a:xfrm>
            <a:off x="1587250" y="2877900"/>
            <a:ext cx="5638800" cy="2717800"/>
          </a:xfrm>
          <a:prstGeom prst="rect">
            <a:avLst/>
          </a:prstGeom>
        </p:spPr>
      </p:pic>
    </p:spTree>
    <p:extLst>
      <p:ext uri="{BB962C8B-B14F-4D97-AF65-F5344CB8AC3E}">
        <p14:creationId xmlns:p14="http://schemas.microsoft.com/office/powerpoint/2010/main" val="4066916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F877D4-E870-FD49-AFBB-247BA24DD4F1}"/>
              </a:ext>
            </a:extLst>
          </p:cNvPr>
          <p:cNvSpPr txBox="1">
            <a:spLocks/>
          </p:cNvSpPr>
          <p:nvPr/>
        </p:nvSpPr>
        <p:spPr>
          <a:xfrm>
            <a:off x="1818728" y="311384"/>
            <a:ext cx="4932822" cy="46222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000" kern="1200">
                <a:solidFill>
                  <a:schemeClr val="tx1"/>
                </a:solidFill>
                <a:latin typeface="+mj-lt"/>
                <a:ea typeface="+mj-ea"/>
                <a:cs typeface="+mj-cs"/>
              </a:defRPr>
            </a:lvl1pPr>
          </a:lstStyle>
          <a:p>
            <a:r>
              <a:rPr lang="en-US" dirty="0" err="1">
                <a:solidFill>
                  <a:srgbClr val="002060"/>
                </a:solidFill>
              </a:rPr>
              <a:t>Mutablility</a:t>
            </a:r>
            <a:r>
              <a:rPr lang="en-US" dirty="0">
                <a:solidFill>
                  <a:srgbClr val="002060"/>
                </a:solidFill>
              </a:rPr>
              <a:t> and Consistency</a:t>
            </a:r>
          </a:p>
        </p:txBody>
      </p:sp>
      <p:sp>
        <p:nvSpPr>
          <p:cNvPr id="5" name="Content Placeholder 1">
            <a:extLst>
              <a:ext uri="{FF2B5EF4-FFF2-40B4-BE49-F238E27FC236}">
                <a16:creationId xmlns:a16="http://schemas.microsoft.com/office/drawing/2014/main" id="{F3F42C9F-0FC4-354A-A301-16C6CBDBD885}"/>
              </a:ext>
            </a:extLst>
          </p:cNvPr>
          <p:cNvSpPr txBox="1">
            <a:spLocks/>
          </p:cNvSpPr>
          <p:nvPr/>
        </p:nvSpPr>
        <p:spPr>
          <a:xfrm>
            <a:off x="628650" y="1447170"/>
            <a:ext cx="7886700" cy="512188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r>
              <a:rPr lang="en-US" sz="2400" dirty="0"/>
              <a:t>First introduced in </a:t>
            </a:r>
            <a:r>
              <a:rPr lang="en-US" sz="2400" dirty="0" err="1"/>
              <a:t>UCON</a:t>
            </a:r>
            <a:r>
              <a:rPr lang="en-US" sz="2400" baseline="-25000" dirty="0" err="1"/>
              <a:t>ABC</a:t>
            </a:r>
            <a:r>
              <a:rPr lang="en-US" sz="2400" dirty="0"/>
              <a:t>: a family of access control models to extend traditional access control.</a:t>
            </a:r>
          </a:p>
          <a:p>
            <a:pPr algn="just"/>
            <a:endParaRPr lang="en-US" sz="2400" dirty="0"/>
          </a:p>
          <a:p>
            <a:pPr algn="just"/>
            <a:r>
              <a:rPr lang="en-US" sz="2400" dirty="0"/>
              <a:t>Mutability: attribute changes as a side effect of access</a:t>
            </a:r>
          </a:p>
          <a:p>
            <a:pPr lvl="1" algn="just"/>
            <a:r>
              <a:rPr lang="en-US" sz="2100" dirty="0"/>
              <a:t>Account balance changes after each payment</a:t>
            </a:r>
          </a:p>
          <a:p>
            <a:pPr algn="just"/>
            <a:endParaRPr lang="en-US" sz="2700" dirty="0"/>
          </a:p>
          <a:p>
            <a:pPr algn="just"/>
            <a:r>
              <a:rPr lang="en-US" sz="2400" dirty="0"/>
              <a:t>Mutability adds further complication to safety and consistency management, as modification of attribute values should be done in a trusted way to avoid outdated values</a:t>
            </a:r>
          </a:p>
          <a:p>
            <a:pPr algn="just"/>
            <a:endParaRPr lang="en-US" sz="2400" dirty="0"/>
          </a:p>
          <a:p>
            <a:pPr algn="just"/>
            <a:endParaRPr lang="en-US" dirty="0"/>
          </a:p>
        </p:txBody>
      </p:sp>
    </p:spTree>
    <p:extLst>
      <p:ext uri="{BB962C8B-B14F-4D97-AF65-F5344CB8AC3E}">
        <p14:creationId xmlns:p14="http://schemas.microsoft.com/office/powerpoint/2010/main" val="152533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A3E351-6F23-754A-B849-61C2F0EECEFA}"/>
              </a:ext>
            </a:extLst>
          </p:cNvPr>
          <p:cNvSpPr txBox="1">
            <a:spLocks/>
          </p:cNvSpPr>
          <p:nvPr/>
        </p:nvSpPr>
        <p:spPr>
          <a:xfrm>
            <a:off x="1818728" y="311384"/>
            <a:ext cx="4932822" cy="46222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000" kern="1200">
                <a:solidFill>
                  <a:schemeClr val="tx1"/>
                </a:solidFill>
                <a:latin typeface="+mj-lt"/>
                <a:ea typeface="+mj-ea"/>
                <a:cs typeface="+mj-cs"/>
              </a:defRPr>
            </a:lvl1pPr>
          </a:lstStyle>
          <a:p>
            <a:r>
              <a:rPr lang="en-US" dirty="0">
                <a:solidFill>
                  <a:srgbClr val="002060"/>
                </a:solidFill>
              </a:rPr>
              <a:t>Quota-based Approach</a:t>
            </a:r>
          </a:p>
        </p:txBody>
      </p:sp>
      <p:sp>
        <p:nvSpPr>
          <p:cNvPr id="5" name="Content Placeholder 1">
            <a:extLst>
              <a:ext uri="{FF2B5EF4-FFF2-40B4-BE49-F238E27FC236}">
                <a16:creationId xmlns:a16="http://schemas.microsoft.com/office/drawing/2014/main" id="{02CFE5C4-4DDD-7640-BB0A-DC94E0BC7183}"/>
              </a:ext>
            </a:extLst>
          </p:cNvPr>
          <p:cNvSpPr txBox="1">
            <a:spLocks/>
          </p:cNvSpPr>
          <p:nvPr/>
        </p:nvSpPr>
        <p:spPr>
          <a:xfrm>
            <a:off x="628650" y="1447170"/>
            <a:ext cx="7886700" cy="512188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r>
              <a:rPr lang="en-US" sz="2600" dirty="0"/>
              <a:t>Quota:</a:t>
            </a:r>
          </a:p>
          <a:p>
            <a:pPr lvl="1" algn="just"/>
            <a:r>
              <a:rPr lang="en-US" sz="2300" dirty="0"/>
              <a:t>For reusable resources</a:t>
            </a:r>
          </a:p>
          <a:p>
            <a:pPr lvl="1" algn="just"/>
            <a:r>
              <a:rPr lang="en-US" sz="2300" dirty="0"/>
              <a:t>For consumable resources</a:t>
            </a:r>
            <a:endParaRPr lang="en-US" sz="2600" dirty="0"/>
          </a:p>
          <a:p>
            <a:pPr algn="just"/>
            <a:r>
              <a:rPr lang="en-US" sz="2600" dirty="0"/>
              <a:t>Each mutable attribute has a global limit known to AA which could be managed centrally or be distributed to local servers</a:t>
            </a:r>
          </a:p>
          <a:p>
            <a:pPr algn="just"/>
            <a:r>
              <a:rPr lang="en-US" sz="2600" dirty="0"/>
              <a:t>Quota apportion could be done through:</a:t>
            </a:r>
          </a:p>
          <a:p>
            <a:pPr lvl="1" algn="just"/>
            <a:r>
              <a:rPr lang="en-US" sz="2300" dirty="0"/>
              <a:t>Service-based</a:t>
            </a:r>
          </a:p>
          <a:p>
            <a:pPr lvl="1" algn="just"/>
            <a:r>
              <a:rPr lang="en-US" sz="2300" dirty="0"/>
              <a:t>User-based</a:t>
            </a:r>
          </a:p>
          <a:p>
            <a:pPr algn="just"/>
            <a:endParaRPr lang="en-US" sz="2600" dirty="0"/>
          </a:p>
        </p:txBody>
      </p:sp>
    </p:spTree>
    <p:extLst>
      <p:ext uri="{BB962C8B-B14F-4D97-AF65-F5344CB8AC3E}">
        <p14:creationId xmlns:p14="http://schemas.microsoft.com/office/powerpoint/2010/main" val="1837711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p:cNvGrpSpPr/>
          <p:nvPr/>
        </p:nvGrpSpPr>
        <p:grpSpPr>
          <a:xfrm>
            <a:off x="994597" y="1326969"/>
            <a:ext cx="7819457" cy="1050924"/>
            <a:chOff x="1001485" y="1561308"/>
            <a:chExt cx="7819457" cy="1050924"/>
          </a:xfrm>
        </p:grpSpPr>
        <p:sp>
          <p:nvSpPr>
            <p:cNvPr id="16" name="Rectangle 19"/>
            <p:cNvSpPr>
              <a:spLocks noChangeArrowheads="1"/>
            </p:cNvSpPr>
            <p:nvPr/>
          </p:nvSpPr>
          <p:spPr bwMode="gray">
            <a:xfrm>
              <a:off x="1001485" y="1561308"/>
              <a:ext cx="7818680" cy="347928"/>
            </a:xfrm>
            <a:prstGeom prst="rect">
              <a:avLst/>
            </a:prstGeom>
            <a:gradFill rotWithShape="1">
              <a:gsLst>
                <a:gs pos="0">
                  <a:srgbClr val="EAEAEA"/>
                </a:gs>
                <a:gs pos="100000">
                  <a:srgbClr val="B2B2B2"/>
                </a:gs>
              </a:gsLst>
              <a:lin ang="5400000" scaled="1"/>
            </a:gradFill>
            <a:ln w="12700" algn="ctr">
              <a:solidFill>
                <a:srgbClr val="C0C0C0"/>
              </a:solidFill>
              <a:miter lim="800000"/>
              <a:headEnd/>
              <a:tailEnd/>
            </a:ln>
            <a:effectLst>
              <a:outerShdw blurRad="50800" dist="38100" dir="2700000" algn="tl" rotWithShape="0">
                <a:prstClr val="black">
                  <a:alpha val="40000"/>
                </a:prstClr>
              </a:outerShdw>
            </a:effectLst>
          </p:spPr>
          <p:txBody>
            <a:bodyPr lIns="21600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01688" eaLnBrk="0" hangingPunct="0"/>
              <a:r>
                <a:rPr lang="de-DE" b="1" noProof="1">
                  <a:solidFill>
                    <a:schemeClr val="tx1">
                      <a:lumMod val="75000"/>
                      <a:lumOff val="25000"/>
                    </a:schemeClr>
                  </a:solidFill>
                  <a:cs typeface="Arial" charset="0"/>
                </a:rPr>
                <a:t>Introduction &amp; Background</a:t>
              </a:r>
            </a:p>
          </p:txBody>
        </p:sp>
        <p:sp>
          <p:nvSpPr>
            <p:cNvPr id="17" name="Rectangle 5"/>
            <p:cNvSpPr>
              <a:spLocks noChangeArrowheads="1"/>
            </p:cNvSpPr>
            <p:nvPr/>
          </p:nvSpPr>
          <p:spPr bwMode="gray">
            <a:xfrm>
              <a:off x="1001485" y="1921672"/>
              <a:ext cx="7819457" cy="690560"/>
            </a:xfrm>
            <a:prstGeom prst="rect">
              <a:avLst/>
            </a:prstGeom>
            <a:solidFill>
              <a:schemeClr val="bg1">
                <a:lumMod val="95000"/>
              </a:schemeClr>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Aft>
                  <a:spcPts val="800"/>
                </a:spcAft>
                <a:buClr>
                  <a:srgbClr val="969696"/>
                </a:buClr>
              </a:pPr>
              <a:endParaRPr lang="de-DE" noProof="1">
                <a:solidFill>
                  <a:schemeClr val="tx1">
                    <a:lumMod val="65000"/>
                    <a:lumOff val="35000"/>
                  </a:schemeClr>
                </a:solidFill>
              </a:endParaRPr>
            </a:p>
          </p:txBody>
        </p:sp>
      </p:grpSp>
      <p:grpSp>
        <p:nvGrpSpPr>
          <p:cNvPr id="69" name="Gruppieren 68"/>
          <p:cNvGrpSpPr/>
          <p:nvPr/>
        </p:nvGrpSpPr>
        <p:grpSpPr>
          <a:xfrm>
            <a:off x="317755" y="3713669"/>
            <a:ext cx="8496299" cy="1050925"/>
            <a:chOff x="324643" y="1561307"/>
            <a:chExt cx="8496299" cy="1050925"/>
          </a:xfrm>
        </p:grpSpPr>
        <p:sp>
          <p:nvSpPr>
            <p:cNvPr id="70" name="Rectangle 19"/>
            <p:cNvSpPr>
              <a:spLocks noChangeArrowheads="1"/>
            </p:cNvSpPr>
            <p:nvPr/>
          </p:nvSpPr>
          <p:spPr bwMode="gray">
            <a:xfrm>
              <a:off x="1001485" y="1561308"/>
              <a:ext cx="7818680" cy="347928"/>
            </a:xfrm>
            <a:prstGeom prst="rect">
              <a:avLst/>
            </a:prstGeom>
            <a:solidFill>
              <a:schemeClr val="accent1"/>
            </a:solidFill>
            <a:ln w="12700" algn="ctr">
              <a:solidFill>
                <a:srgbClr val="C0C0C0"/>
              </a:solidFill>
              <a:miter lim="800000"/>
              <a:headEnd/>
              <a:tailEnd/>
            </a:ln>
            <a:effectLst>
              <a:outerShdw blurRad="50800" dist="38100" dir="2700000" algn="tl" rotWithShape="0">
                <a:prstClr val="black">
                  <a:alpha val="40000"/>
                </a:prstClr>
              </a:outerShdw>
            </a:effectLst>
          </p:spPr>
          <p:txBody>
            <a:bodyPr lIns="21600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ct val="20000"/>
                </a:spcAft>
                <a:defRPr/>
              </a:pPr>
              <a:r>
                <a:rPr lang="en-US" b="1" noProof="1">
                  <a:solidFill>
                    <a:schemeClr val="tx1">
                      <a:lumMod val="75000"/>
                      <a:lumOff val="25000"/>
                    </a:schemeClr>
                  </a:solidFill>
                </a:rPr>
                <a:t>Underlying Assumptions and Proposed Solution</a:t>
              </a:r>
              <a:endParaRPr lang="de-DE" b="1" noProof="1">
                <a:solidFill>
                  <a:schemeClr val="tx1">
                    <a:lumMod val="75000"/>
                    <a:lumOff val="25000"/>
                  </a:schemeClr>
                </a:solidFill>
              </a:endParaRPr>
            </a:p>
          </p:txBody>
        </p:sp>
        <p:sp>
          <p:nvSpPr>
            <p:cNvPr id="72" name="Rectangle 5"/>
            <p:cNvSpPr>
              <a:spLocks noChangeArrowheads="1"/>
            </p:cNvSpPr>
            <p:nvPr/>
          </p:nvSpPr>
          <p:spPr bwMode="gray">
            <a:xfrm>
              <a:off x="1001485" y="1921672"/>
              <a:ext cx="7819457" cy="690560"/>
            </a:xfrm>
            <a:prstGeom prst="rect">
              <a:avLst/>
            </a:prstGeom>
            <a:solidFill>
              <a:schemeClr val="accent1">
                <a:lumMod val="20000"/>
                <a:lumOff val="80000"/>
              </a:schemeClr>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Aft>
                  <a:spcPts val="800"/>
                </a:spcAft>
                <a:buClr>
                  <a:srgbClr val="969696"/>
                </a:buClr>
              </a:pPr>
              <a:r>
                <a:rPr lang="en-US" noProof="1">
                  <a:solidFill>
                    <a:schemeClr val="tx1">
                      <a:lumMod val="65000"/>
                      <a:lumOff val="35000"/>
                    </a:schemeClr>
                  </a:solidFill>
                </a:rPr>
                <a:t>System Assumptions and Practical Use Cases</a:t>
              </a:r>
            </a:p>
            <a:p>
              <a:pPr>
                <a:lnSpc>
                  <a:spcPct val="95000"/>
                </a:lnSpc>
                <a:spcAft>
                  <a:spcPts val="800"/>
                </a:spcAft>
                <a:buClr>
                  <a:srgbClr val="969696"/>
                </a:buClr>
              </a:pPr>
              <a:r>
                <a:rPr lang="en-US" noProof="1">
                  <a:solidFill>
                    <a:schemeClr val="tx1">
                      <a:lumMod val="65000"/>
                      <a:lumOff val="35000"/>
                    </a:schemeClr>
                  </a:solidFill>
                </a:rPr>
                <a:t>Consistency Considerations, Level details and properties</a:t>
              </a:r>
              <a:endParaRPr lang="de-DE" noProof="1">
                <a:solidFill>
                  <a:schemeClr val="tx1">
                    <a:lumMod val="65000"/>
                    <a:lumOff val="35000"/>
                  </a:schemeClr>
                </a:solidFill>
              </a:endParaRPr>
            </a:p>
          </p:txBody>
        </p:sp>
        <p:sp>
          <p:nvSpPr>
            <p:cNvPr id="73" name="Rechteck 72"/>
            <p:cNvSpPr/>
            <p:nvPr/>
          </p:nvSpPr>
          <p:spPr>
            <a:xfrm>
              <a:off x="324643" y="1561307"/>
              <a:ext cx="555671" cy="105092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400" b="1" dirty="0">
                  <a:effectLst>
                    <a:innerShdw blurRad="63500" dist="50800" dir="13500000">
                      <a:prstClr val="black">
                        <a:alpha val="50000"/>
                      </a:prstClr>
                    </a:innerShdw>
                  </a:effectLst>
                </a:rPr>
                <a:t>3</a:t>
              </a:r>
            </a:p>
          </p:txBody>
        </p:sp>
      </p:grpSp>
      <p:grpSp>
        <p:nvGrpSpPr>
          <p:cNvPr id="8" name="Gruppieren 7"/>
          <p:cNvGrpSpPr/>
          <p:nvPr/>
        </p:nvGrpSpPr>
        <p:grpSpPr>
          <a:xfrm>
            <a:off x="317755" y="4900962"/>
            <a:ext cx="8496299" cy="1050925"/>
            <a:chOff x="324643" y="3935893"/>
            <a:chExt cx="8496299" cy="1050925"/>
          </a:xfrm>
        </p:grpSpPr>
        <p:sp>
          <p:nvSpPr>
            <p:cNvPr id="76" name="Rectangle 19"/>
            <p:cNvSpPr>
              <a:spLocks noChangeArrowheads="1"/>
            </p:cNvSpPr>
            <p:nvPr/>
          </p:nvSpPr>
          <p:spPr bwMode="gray">
            <a:xfrm>
              <a:off x="1001485" y="3935894"/>
              <a:ext cx="7818680" cy="347928"/>
            </a:xfrm>
            <a:prstGeom prst="rect">
              <a:avLst/>
            </a:prstGeom>
            <a:gradFill>
              <a:gsLst>
                <a:gs pos="0">
                  <a:schemeClr val="tx2">
                    <a:lumMod val="60000"/>
                    <a:lumOff val="40000"/>
                  </a:schemeClr>
                </a:gs>
                <a:gs pos="100000">
                  <a:srgbClr val="0070C0"/>
                </a:gs>
              </a:gsLst>
              <a:lin ang="5400000" scaled="1"/>
            </a:gradFill>
            <a:ln w="12700" algn="ctr">
              <a:solidFill>
                <a:srgbClr val="C0C0C0"/>
              </a:solidFill>
              <a:miter lim="800000"/>
              <a:headEnd/>
              <a:tailEnd/>
            </a:ln>
            <a:effectLst>
              <a:outerShdw blurRad="50800" dist="38100" dir="2700000" algn="tl" rotWithShape="0">
                <a:prstClr val="black">
                  <a:alpha val="40000"/>
                </a:prstClr>
              </a:outerShdw>
            </a:effectLst>
          </p:spPr>
          <p:txBody>
            <a:bodyPr lIns="216000" tIns="0" rIns="0" bIns="0" anchor="ctr"/>
            <a:lstStyle/>
            <a:p>
              <a:pPr defTabSz="801688" eaLnBrk="0" hangingPunct="0"/>
              <a:r>
                <a:rPr lang="de-DE" b="1" noProof="1">
                  <a:solidFill>
                    <a:srgbClr val="F8F8F8"/>
                  </a:solidFill>
                  <a:cs typeface="Arial" charset="0"/>
                </a:rPr>
                <a:t>Preliminary Results</a:t>
              </a:r>
            </a:p>
          </p:txBody>
        </p:sp>
        <p:sp>
          <p:nvSpPr>
            <p:cNvPr id="77" name="Rectangle 5"/>
            <p:cNvSpPr>
              <a:spLocks noChangeArrowheads="1"/>
            </p:cNvSpPr>
            <p:nvPr/>
          </p:nvSpPr>
          <p:spPr bwMode="gray">
            <a:xfrm>
              <a:off x="1001485" y="4296258"/>
              <a:ext cx="7819457" cy="690560"/>
            </a:xfrm>
            <a:prstGeom prst="rect">
              <a:avLst/>
            </a:prstGeom>
            <a:solidFill>
              <a:schemeClr val="bg1">
                <a:lumMod val="95000"/>
              </a:schemeClr>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Aft>
                  <a:spcPts val="800"/>
                </a:spcAft>
                <a:buClr>
                  <a:srgbClr val="969696"/>
                </a:buClr>
              </a:pPr>
              <a:r>
                <a:rPr lang="de-DE" noProof="1">
                  <a:solidFill>
                    <a:schemeClr val="tx1">
                      <a:lumMod val="65000"/>
                      <a:lumOff val="35000"/>
                    </a:schemeClr>
                  </a:solidFill>
                </a:rPr>
                <a:t>The text demonstrates how your own text will look </a:t>
              </a:r>
              <a:br>
                <a:rPr lang="de-DE" noProof="1">
                  <a:solidFill>
                    <a:schemeClr val="tx1">
                      <a:lumMod val="65000"/>
                      <a:lumOff val="35000"/>
                    </a:schemeClr>
                  </a:solidFill>
                </a:rPr>
              </a:br>
              <a:r>
                <a:rPr lang="de-DE" noProof="1">
                  <a:solidFill>
                    <a:schemeClr val="tx1">
                      <a:lumMod val="65000"/>
                      <a:lumOff val="35000"/>
                    </a:schemeClr>
                  </a:solidFill>
                </a:rPr>
                <a:t>when you replace the placeholder text.</a:t>
              </a:r>
            </a:p>
          </p:txBody>
        </p:sp>
        <p:sp>
          <p:nvSpPr>
            <p:cNvPr id="78" name="Rechteck 77"/>
            <p:cNvSpPr/>
            <p:nvPr/>
          </p:nvSpPr>
          <p:spPr>
            <a:xfrm>
              <a:off x="324643" y="3935893"/>
              <a:ext cx="555671" cy="1050925"/>
            </a:xfrm>
            <a:prstGeom prst="rect">
              <a:avLst/>
            </a:prstGeom>
            <a:gradFill>
              <a:gsLst>
                <a:gs pos="0">
                  <a:schemeClr val="tx2">
                    <a:lumMod val="60000"/>
                    <a:lumOff val="40000"/>
                  </a:schemeClr>
                </a:gs>
                <a:gs pos="100000">
                  <a:srgbClr val="0070C0"/>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400" b="1" dirty="0">
                  <a:effectLst>
                    <a:innerShdw blurRad="63500" dist="50800" dir="13500000">
                      <a:prstClr val="black">
                        <a:alpha val="50000"/>
                      </a:prstClr>
                    </a:innerShdw>
                  </a:effectLst>
                </a:rPr>
                <a:t>3</a:t>
              </a:r>
            </a:p>
          </p:txBody>
        </p:sp>
      </p:grpSp>
      <p:sp>
        <p:nvSpPr>
          <p:cNvPr id="20" name="Rechteck 77"/>
          <p:cNvSpPr/>
          <p:nvPr/>
        </p:nvSpPr>
        <p:spPr>
          <a:xfrm>
            <a:off x="316962" y="1338266"/>
            <a:ext cx="555671" cy="105092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400" b="1" dirty="0">
                <a:effectLst>
                  <a:innerShdw blurRad="63500" dist="50800" dir="13500000">
                    <a:prstClr val="black">
                      <a:alpha val="50000"/>
                    </a:prstClr>
                  </a:innerShdw>
                </a:effectLst>
              </a:rPr>
              <a:t>1</a:t>
            </a:r>
          </a:p>
        </p:txBody>
      </p:sp>
      <p:sp>
        <p:nvSpPr>
          <p:cNvPr id="21" name="Rectangle 19"/>
          <p:cNvSpPr>
            <a:spLocks noChangeArrowheads="1"/>
          </p:cNvSpPr>
          <p:nvPr/>
        </p:nvSpPr>
        <p:spPr bwMode="gray">
          <a:xfrm>
            <a:off x="994582" y="1319167"/>
            <a:ext cx="7818680" cy="347928"/>
          </a:xfrm>
          <a:prstGeom prst="rect">
            <a:avLst/>
          </a:prstGeom>
          <a:solidFill>
            <a:schemeClr val="bg1">
              <a:lumMod val="65000"/>
            </a:schemeClr>
          </a:solidFill>
          <a:ln w="12700" algn="ctr">
            <a:solidFill>
              <a:srgbClr val="C0C0C0"/>
            </a:solidFill>
            <a:miter lim="800000"/>
            <a:headEnd/>
            <a:tailEnd/>
          </a:ln>
          <a:effectLst>
            <a:outerShdw blurRad="50800" dist="38100" dir="2700000" algn="tl" rotWithShape="0">
              <a:prstClr val="black">
                <a:alpha val="40000"/>
              </a:prstClr>
            </a:outerShdw>
          </a:effectLst>
        </p:spPr>
        <p:txBody>
          <a:bodyPr lIns="216000" tIns="0" rIns="0" bIns="0" anchor="ctr"/>
          <a:lstStyle/>
          <a:p>
            <a:pPr defTabSz="801688" eaLnBrk="0" hangingPunct="0"/>
            <a:r>
              <a:rPr lang="de-DE" b="1" noProof="1">
                <a:solidFill>
                  <a:schemeClr val="tx1">
                    <a:lumMod val="85000"/>
                    <a:lumOff val="15000"/>
                  </a:schemeClr>
                </a:solidFill>
                <a:cs typeface="Arial" charset="0"/>
              </a:rPr>
              <a:t>Introduction &amp; Motivation</a:t>
            </a:r>
          </a:p>
        </p:txBody>
      </p:sp>
      <p:grpSp>
        <p:nvGrpSpPr>
          <p:cNvPr id="22" name="Gruppieren 68"/>
          <p:cNvGrpSpPr/>
          <p:nvPr/>
        </p:nvGrpSpPr>
        <p:grpSpPr>
          <a:xfrm>
            <a:off x="329946" y="4900962"/>
            <a:ext cx="8496299" cy="1050925"/>
            <a:chOff x="324643" y="1561307"/>
            <a:chExt cx="8496299" cy="1050925"/>
          </a:xfrm>
        </p:grpSpPr>
        <p:sp>
          <p:nvSpPr>
            <p:cNvPr id="23" name="Rectangle 19"/>
            <p:cNvSpPr>
              <a:spLocks noChangeArrowheads="1"/>
            </p:cNvSpPr>
            <p:nvPr/>
          </p:nvSpPr>
          <p:spPr bwMode="gray">
            <a:xfrm>
              <a:off x="1001485" y="1561308"/>
              <a:ext cx="7818680" cy="347928"/>
            </a:xfrm>
            <a:prstGeom prst="rect">
              <a:avLst/>
            </a:prstGeom>
            <a:gradFill rotWithShape="1">
              <a:gsLst>
                <a:gs pos="0">
                  <a:srgbClr val="EAEAEA"/>
                </a:gs>
                <a:gs pos="100000">
                  <a:srgbClr val="B2B2B2"/>
                </a:gs>
              </a:gsLst>
              <a:lin ang="5400000" scaled="1"/>
            </a:gradFill>
            <a:ln w="12700" algn="ctr">
              <a:solidFill>
                <a:srgbClr val="C0C0C0"/>
              </a:solidFill>
              <a:miter lim="800000"/>
              <a:headEnd/>
              <a:tailEnd/>
            </a:ln>
            <a:effectLst>
              <a:outerShdw blurRad="50800" dist="38100" dir="2700000" algn="tl" rotWithShape="0">
                <a:prstClr val="black">
                  <a:alpha val="40000"/>
                </a:prstClr>
              </a:outerShdw>
            </a:effectLst>
          </p:spPr>
          <p:txBody>
            <a:bodyPr lIns="21600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ct val="20000"/>
                </a:spcAft>
                <a:defRPr/>
              </a:pPr>
              <a:r>
                <a:rPr lang="de-DE" b="1" noProof="1">
                  <a:solidFill>
                    <a:schemeClr val="tx1">
                      <a:lumMod val="75000"/>
                      <a:lumOff val="25000"/>
                    </a:schemeClr>
                  </a:solidFill>
                </a:rPr>
                <a:t>Discussion, Conclusion and Future Work</a:t>
              </a:r>
            </a:p>
          </p:txBody>
        </p:sp>
        <p:sp>
          <p:nvSpPr>
            <p:cNvPr id="24" name="Rectangle 5"/>
            <p:cNvSpPr>
              <a:spLocks noChangeArrowheads="1"/>
            </p:cNvSpPr>
            <p:nvPr/>
          </p:nvSpPr>
          <p:spPr bwMode="gray">
            <a:xfrm>
              <a:off x="1001485" y="1921672"/>
              <a:ext cx="7819457" cy="690560"/>
            </a:xfrm>
            <a:prstGeom prst="rect">
              <a:avLst/>
            </a:prstGeom>
            <a:solidFill>
              <a:schemeClr val="bg1">
                <a:lumMod val="95000"/>
              </a:schemeClr>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Aft>
                  <a:spcPts val="800"/>
                </a:spcAft>
                <a:buClr>
                  <a:srgbClr val="969696"/>
                </a:buClr>
              </a:pPr>
              <a:r>
                <a:rPr lang="en-US" noProof="1">
                  <a:solidFill>
                    <a:schemeClr val="tx1">
                      <a:lumMod val="65000"/>
                      <a:lumOff val="35000"/>
                    </a:schemeClr>
                  </a:solidFill>
                </a:rPr>
                <a:t>Limitations and Practical Issues</a:t>
              </a:r>
            </a:p>
            <a:p>
              <a:pPr>
                <a:lnSpc>
                  <a:spcPct val="95000"/>
                </a:lnSpc>
                <a:spcAft>
                  <a:spcPts val="800"/>
                </a:spcAft>
                <a:buClr>
                  <a:srgbClr val="969696"/>
                </a:buClr>
              </a:pPr>
              <a:r>
                <a:rPr lang="en-US" noProof="1">
                  <a:solidFill>
                    <a:schemeClr val="tx1">
                      <a:lumMod val="65000"/>
                      <a:lumOff val="35000"/>
                    </a:schemeClr>
                  </a:solidFill>
                </a:rPr>
                <a:t>What has been done? What to do next?</a:t>
              </a:r>
            </a:p>
          </p:txBody>
        </p:sp>
        <p:sp>
          <p:nvSpPr>
            <p:cNvPr id="25" name="Rechteck 72"/>
            <p:cNvSpPr/>
            <p:nvPr/>
          </p:nvSpPr>
          <p:spPr>
            <a:xfrm>
              <a:off x="324643" y="1561307"/>
              <a:ext cx="555671" cy="1050925"/>
            </a:xfrm>
            <a:prstGeom prst="rect">
              <a:avLst/>
            </a:prstGeom>
            <a:gradFill>
              <a:gsLst>
                <a:gs pos="0">
                  <a:schemeClr val="bg1">
                    <a:lumMod val="85000"/>
                  </a:schemeClr>
                </a:gs>
                <a:gs pos="100000">
                  <a:schemeClr val="bg1">
                    <a:lumMod val="5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400" b="1" dirty="0">
                  <a:effectLst>
                    <a:innerShdw blurRad="63500" dist="50800" dir="13500000">
                      <a:prstClr val="black">
                        <a:alpha val="50000"/>
                      </a:prstClr>
                    </a:innerShdw>
                  </a:effectLst>
                </a:rPr>
                <a:t>4</a:t>
              </a:r>
            </a:p>
          </p:txBody>
        </p:sp>
      </p:grpSp>
      <p:sp>
        <p:nvSpPr>
          <p:cNvPr id="27" name="Rectangle 5"/>
          <p:cNvSpPr>
            <a:spLocks noChangeArrowheads="1"/>
          </p:cNvSpPr>
          <p:nvPr/>
        </p:nvSpPr>
        <p:spPr bwMode="gray">
          <a:xfrm>
            <a:off x="994582" y="1670952"/>
            <a:ext cx="7819457" cy="690560"/>
          </a:xfrm>
          <a:prstGeom prst="rect">
            <a:avLst/>
          </a:prstGeom>
          <a:solidFill>
            <a:schemeClr val="bg1">
              <a:lumMod val="95000"/>
            </a:schemeClr>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Aft>
                <a:spcPts val="800"/>
              </a:spcAft>
              <a:buClr>
                <a:srgbClr val="969696"/>
              </a:buClr>
            </a:pPr>
            <a:r>
              <a:rPr lang="en-US" noProof="1">
                <a:solidFill>
                  <a:schemeClr val="tx1">
                    <a:lumMod val="65000"/>
                    <a:lumOff val="35000"/>
                  </a:schemeClr>
                </a:solidFill>
              </a:rPr>
              <a:t>What is Attribute Based Access Control?</a:t>
            </a:r>
          </a:p>
          <a:p>
            <a:pPr>
              <a:lnSpc>
                <a:spcPct val="95000"/>
              </a:lnSpc>
              <a:spcAft>
                <a:spcPts val="800"/>
              </a:spcAft>
              <a:buClr>
                <a:srgbClr val="969696"/>
              </a:buClr>
            </a:pPr>
            <a:r>
              <a:rPr lang="en-US" noProof="1">
                <a:solidFill>
                  <a:schemeClr val="tx1">
                    <a:lumMod val="65000"/>
                    <a:lumOff val="35000"/>
                  </a:schemeClr>
                </a:solidFill>
              </a:rPr>
              <a:t>Why I should care about consistency problem?</a:t>
            </a:r>
            <a:endParaRPr lang="de-DE" noProof="1">
              <a:solidFill>
                <a:schemeClr val="tx1">
                  <a:lumMod val="65000"/>
                  <a:lumOff val="35000"/>
                </a:schemeClr>
              </a:solidFill>
            </a:endParaRPr>
          </a:p>
        </p:txBody>
      </p:sp>
      <p:grpSp>
        <p:nvGrpSpPr>
          <p:cNvPr id="31" name="Gruppieren 68">
            <a:extLst>
              <a:ext uri="{FF2B5EF4-FFF2-40B4-BE49-F238E27FC236}">
                <a16:creationId xmlns:a16="http://schemas.microsoft.com/office/drawing/2014/main" id="{5DA7DDC5-90A8-4A40-820B-C4F75B1BB3C7}"/>
              </a:ext>
            </a:extLst>
          </p:cNvPr>
          <p:cNvGrpSpPr/>
          <p:nvPr/>
        </p:nvGrpSpPr>
        <p:grpSpPr>
          <a:xfrm>
            <a:off x="317755" y="2526130"/>
            <a:ext cx="8496299" cy="1050925"/>
            <a:chOff x="324643" y="1561307"/>
            <a:chExt cx="8496299" cy="1050925"/>
          </a:xfrm>
        </p:grpSpPr>
        <p:sp>
          <p:nvSpPr>
            <p:cNvPr id="32" name="Rectangle 19">
              <a:extLst>
                <a:ext uri="{FF2B5EF4-FFF2-40B4-BE49-F238E27FC236}">
                  <a16:creationId xmlns:a16="http://schemas.microsoft.com/office/drawing/2014/main" id="{39578551-8808-E24F-9C04-D269C5F34188}"/>
                </a:ext>
              </a:extLst>
            </p:cNvPr>
            <p:cNvSpPr>
              <a:spLocks noChangeArrowheads="1"/>
            </p:cNvSpPr>
            <p:nvPr/>
          </p:nvSpPr>
          <p:spPr bwMode="gray">
            <a:xfrm>
              <a:off x="1001485" y="1561308"/>
              <a:ext cx="7818680" cy="347928"/>
            </a:xfrm>
            <a:prstGeom prst="rect">
              <a:avLst/>
            </a:prstGeom>
            <a:gradFill rotWithShape="1">
              <a:gsLst>
                <a:gs pos="0">
                  <a:srgbClr val="EAEAEA"/>
                </a:gs>
                <a:gs pos="100000">
                  <a:srgbClr val="B2B2B2"/>
                </a:gs>
              </a:gsLst>
              <a:lin ang="5400000" scaled="1"/>
            </a:gradFill>
            <a:ln w="12700" algn="ctr">
              <a:solidFill>
                <a:srgbClr val="C0C0C0"/>
              </a:solidFill>
              <a:miter lim="800000"/>
              <a:headEnd/>
              <a:tailEnd/>
            </a:ln>
            <a:effectLst>
              <a:outerShdw blurRad="50800" dist="38100" dir="2700000" algn="tl" rotWithShape="0">
                <a:prstClr val="black">
                  <a:alpha val="40000"/>
                </a:prstClr>
              </a:outerShdw>
            </a:effectLst>
          </p:spPr>
          <p:txBody>
            <a:bodyPr lIns="21600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ct val="20000"/>
                </a:spcAft>
                <a:defRPr/>
              </a:pPr>
              <a:r>
                <a:rPr lang="en-US" b="1" noProof="1">
                  <a:solidFill>
                    <a:schemeClr val="tx1">
                      <a:lumMod val="75000"/>
                      <a:lumOff val="25000"/>
                    </a:schemeClr>
                  </a:solidFill>
                </a:rPr>
                <a:t>Background and Preliminaries</a:t>
              </a:r>
              <a:endParaRPr lang="de-DE" b="1" noProof="1">
                <a:solidFill>
                  <a:schemeClr val="tx1">
                    <a:lumMod val="75000"/>
                    <a:lumOff val="25000"/>
                  </a:schemeClr>
                </a:solidFill>
              </a:endParaRPr>
            </a:p>
          </p:txBody>
        </p:sp>
        <p:sp>
          <p:nvSpPr>
            <p:cNvPr id="33" name="Rectangle 5">
              <a:extLst>
                <a:ext uri="{FF2B5EF4-FFF2-40B4-BE49-F238E27FC236}">
                  <a16:creationId xmlns:a16="http://schemas.microsoft.com/office/drawing/2014/main" id="{547BA3BE-8C87-5348-9013-8241C0B5D022}"/>
                </a:ext>
              </a:extLst>
            </p:cNvPr>
            <p:cNvSpPr>
              <a:spLocks noChangeArrowheads="1"/>
            </p:cNvSpPr>
            <p:nvPr/>
          </p:nvSpPr>
          <p:spPr bwMode="gray">
            <a:xfrm>
              <a:off x="1001485" y="1921672"/>
              <a:ext cx="7819457" cy="690560"/>
            </a:xfrm>
            <a:prstGeom prst="rect">
              <a:avLst/>
            </a:prstGeom>
            <a:solidFill>
              <a:schemeClr val="bg1">
                <a:lumMod val="95000"/>
              </a:schemeClr>
            </a:solidFill>
            <a:ln w="12700">
              <a:solidFill>
                <a:srgbClr val="C0C0C0"/>
              </a:solidFill>
              <a:miter lim="800000"/>
              <a:headEnd/>
              <a:tailEnd/>
            </a:ln>
            <a:effectLst>
              <a:outerShdw blurRad="50800" dist="38100" dir="2700000" algn="tl" rotWithShape="0">
                <a:prstClr val="black">
                  <a:alpha val="40000"/>
                </a:prstClr>
              </a:outerShdw>
            </a:effectLst>
          </p:spPr>
          <p:txBody>
            <a:bodyPr lIns="216000" tIns="108000" rIns="144000" b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5000"/>
                </a:lnSpc>
                <a:spcAft>
                  <a:spcPts val="800"/>
                </a:spcAft>
                <a:buClr>
                  <a:srgbClr val="969696"/>
                </a:buClr>
              </a:pPr>
              <a:r>
                <a:rPr lang="en-US" noProof="1">
                  <a:solidFill>
                    <a:schemeClr val="tx1">
                      <a:lumMod val="65000"/>
                      <a:lumOff val="35000"/>
                    </a:schemeClr>
                  </a:solidFill>
                </a:rPr>
                <a:t>Previous Research</a:t>
              </a:r>
            </a:p>
            <a:p>
              <a:pPr>
                <a:lnSpc>
                  <a:spcPct val="95000"/>
                </a:lnSpc>
                <a:spcAft>
                  <a:spcPts val="800"/>
                </a:spcAft>
                <a:buClr>
                  <a:srgbClr val="969696"/>
                </a:buClr>
              </a:pPr>
              <a:r>
                <a:rPr lang="en-US" noProof="1">
                  <a:solidFill>
                    <a:schemeClr val="tx1">
                      <a:lumMod val="65000"/>
                      <a:lumOff val="35000"/>
                    </a:schemeClr>
                  </a:solidFill>
                </a:rPr>
                <a:t>Preliminaries: Mutability and Quota-based Approach</a:t>
              </a:r>
              <a:endParaRPr lang="de-DE" noProof="1">
                <a:solidFill>
                  <a:schemeClr val="tx1">
                    <a:lumMod val="65000"/>
                    <a:lumOff val="35000"/>
                  </a:schemeClr>
                </a:solidFill>
              </a:endParaRPr>
            </a:p>
          </p:txBody>
        </p:sp>
        <p:sp>
          <p:nvSpPr>
            <p:cNvPr id="34" name="Rechteck 72">
              <a:extLst>
                <a:ext uri="{FF2B5EF4-FFF2-40B4-BE49-F238E27FC236}">
                  <a16:creationId xmlns:a16="http://schemas.microsoft.com/office/drawing/2014/main" id="{6570D83D-5D75-6341-B038-1565E120832B}"/>
                </a:ext>
              </a:extLst>
            </p:cNvPr>
            <p:cNvSpPr/>
            <p:nvPr/>
          </p:nvSpPr>
          <p:spPr>
            <a:xfrm>
              <a:off x="324643" y="1561307"/>
              <a:ext cx="555671" cy="1050925"/>
            </a:xfrm>
            <a:prstGeom prst="rect">
              <a:avLst/>
            </a:prstGeom>
            <a:gradFill>
              <a:gsLst>
                <a:gs pos="0">
                  <a:schemeClr val="bg1">
                    <a:lumMod val="85000"/>
                  </a:schemeClr>
                </a:gs>
                <a:gs pos="100000">
                  <a:schemeClr val="bg1">
                    <a:lumMod val="5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400" b="1" dirty="0">
                  <a:effectLst>
                    <a:innerShdw blurRad="63500" dist="50800" dir="13500000">
                      <a:prstClr val="black">
                        <a:alpha val="50000"/>
                      </a:prstClr>
                    </a:innerShdw>
                  </a:effectLst>
                </a:rPr>
                <a:t>2</a:t>
              </a:r>
            </a:p>
          </p:txBody>
        </p:sp>
      </p:grpSp>
    </p:spTree>
    <p:extLst>
      <p:ext uri="{BB962C8B-B14F-4D97-AF65-F5344CB8AC3E}">
        <p14:creationId xmlns:p14="http://schemas.microsoft.com/office/powerpoint/2010/main" val="3618096214"/>
      </p:ext>
    </p:extLst>
  </p:cSld>
  <p:clrMapOvr>
    <a:masterClrMapping/>
  </p:clrMapOvr>
</p:sld>
</file>

<file path=ppt/theme/theme1.xml><?xml version="1.0" encoding="utf-8"?>
<a:theme xmlns:a="http://schemas.openxmlformats.org/drawingml/2006/main" name="1_ICS-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2018.03.06" id="{5733BD8E-F99F-4212-A1AD-F4FC5E1A7E9E}" vid="{A7AF9A3A-02CA-46E0-AD92-27A1093FED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BD63F43-628A-824C-9AA3-85F68A9360A3}">
  <we:reference id="wa104379279" version="2.1.0.0" store="en-US" storeType="OMEX"/>
  <we:alternateReferences>
    <we:reference id="WA104379279" version="2.1.0.0" store="WA104379279"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ICS-Template</Template>
  <TotalTime>27433</TotalTime>
  <Words>989</Words>
  <Application>Microsoft Macintosh PowerPoint</Application>
  <PresentationFormat>Letter Paper (8.5x11 in)</PresentationFormat>
  <Paragraphs>164</Paragraphs>
  <Slides>19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Verdana</vt:lpstr>
      <vt:lpstr>Calibri Light</vt:lpstr>
      <vt:lpstr>Calibri</vt:lpstr>
      <vt:lpstr>Arial</vt:lpstr>
      <vt:lpstr>Wingdings</vt:lpstr>
      <vt:lpstr>1_ICS-Theme</vt:lpstr>
      <vt:lpstr>Safety and Consistency of Mutable Attributes using Quotas: A Formal Analysis     Mehrnoosh Shakarami Ravi Sandhu  Institute for Cyber Security (ICS) Center for Security and Privacy Enhanced Cloud Computing (C-SPECC) Department of Computer Science  University of Texas at San Antonio   The First IEEE International Conference on Trust, Privacy and Security in Intelligent Systems and Applications (TPS’19) Los Angeles, CA, USA – Dec 12-14, 2019 </vt:lpstr>
      <vt:lpstr>PowerPoint Presentation</vt:lpstr>
      <vt:lpstr>Introduction</vt:lpstr>
      <vt:lpstr>Consistency Problem</vt:lpstr>
      <vt:lpstr>PowerPoint Presentation</vt:lpstr>
      <vt:lpstr>Previous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Institute for Cyber Security (ICS) &amp; Center for Security and Privacy Enhanced  Cloud Computing (C-SPECC)</dc:title>
  <dc:creator>Smriti Bhatt</dc:creator>
  <cp:lastModifiedBy>mehrnoosh.shakarami@gmail.com</cp:lastModifiedBy>
  <cp:revision>452</cp:revision>
  <cp:lastPrinted>2019-07-18T21:00:44Z</cp:lastPrinted>
  <dcterms:created xsi:type="dcterms:W3CDTF">2017-09-29T21:23:01Z</dcterms:created>
  <dcterms:modified xsi:type="dcterms:W3CDTF">2020-01-27T17:39:24Z</dcterms:modified>
</cp:coreProperties>
</file>