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342" r:id="rId2"/>
    <p:sldId id="350" r:id="rId3"/>
    <p:sldId id="352" r:id="rId4"/>
    <p:sldId id="351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72" r:id="rId18"/>
    <p:sldId id="369" r:id="rId19"/>
    <p:sldId id="371" r:id="rId20"/>
    <p:sldId id="3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C21"/>
    <a:srgbClr val="F4B39B"/>
    <a:srgbClr val="C25A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70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23277-7F27-4BD7-AB3E-404A696E5EA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F7AA-1020-4EBC-9FB7-CF83B9D04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50" y="6187986"/>
            <a:ext cx="340233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096000"/>
            <a:ext cx="1342080" cy="6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50" y="6187986"/>
            <a:ext cx="340233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096000"/>
            <a:ext cx="1342080" cy="6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458200" cy="147002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Mitigating Multi-Tenancy Risks in </a:t>
            </a:r>
            <a:r>
              <a:rPr lang="en-US" sz="2800" b="1" dirty="0" err="1" smtClean="0"/>
              <a:t>IaaS</a:t>
            </a:r>
            <a:r>
              <a:rPr lang="en-US" sz="2800" b="1" dirty="0" smtClean="0"/>
              <a:t> Cloud Through</a:t>
            </a:r>
            <a:br>
              <a:rPr lang="en-US" sz="2800" b="1" dirty="0" smtClean="0"/>
            </a:br>
            <a:r>
              <a:rPr lang="en-US" sz="2800" b="1" dirty="0" smtClean="0"/>
              <a:t>Constraints-Driven Virtual Resource Scheduling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Khalid Bijon,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Ram Krishnan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and Ravi Sandhu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University of Texas at San Antonio, USA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81000" y="4038600"/>
            <a:ext cx="8382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ACM Symposium on Access Control Models and Technologies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(SACMAT 2015)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Vienna, Austria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1-3, 2015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Experimental Setup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deployed on 5 physical machines</a:t>
            </a:r>
          </a:p>
          <a:p>
            <a:pPr lvl="1"/>
            <a:r>
              <a:rPr lang="en-US" dirty="0" smtClean="0"/>
              <a:t>Each is a Dell R710 with 16 cores, 2.53 GHz and 98GB RAM</a:t>
            </a:r>
          </a:p>
          <a:p>
            <a:pPr lvl="1"/>
            <a:r>
              <a:rPr lang="en-US" dirty="0" smtClean="0"/>
              <a:t>Each VM simulated as a physical host to simulate 100s of physical hosts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Conflict-Free Partition Using Backtracking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 descr="C:\Users\kkx358\Documents\RAM\Research\papers\khalid\risk\2015\AsiaCCS2015\presentation\figur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5943600" cy="2725358"/>
          </a:xfrm>
          <a:prstGeom prst="rect">
            <a:avLst/>
          </a:prstGeom>
          <a:noFill/>
        </p:spPr>
      </p:pic>
      <p:pic>
        <p:nvPicPr>
          <p:cNvPr id="5123" name="Picture 3" descr="C:\Users\kkx358\Documents\RAM\Research\papers\khalid\risk\2015\AsiaCCS2015\presentation\figur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733800"/>
            <a:ext cx="5105400" cy="24208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0" y="1752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Small-</a:t>
            </a:r>
            <a:r>
              <a:rPr lang="en-US" sz="2000" dirty="0" err="1" smtClean="0"/>
              <a:t>ish</a:t>
            </a:r>
            <a:r>
              <a:rPr lang="en-US" sz="2000" dirty="0" smtClean="0"/>
              <a:t> scope and conflict set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29200" y="20574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4343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Large scope and </a:t>
            </a:r>
          </a:p>
          <a:p>
            <a:r>
              <a:rPr lang="en-US" sz="2000" dirty="0" smtClean="0"/>
              <a:t>conflict set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38400" y="4648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Scheduling Latency After Partitioning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 descr="C:\Users\kkx358\Documents\RAM\Research\papers\khalid\risk\2015\AsiaCCS2015\presentation\figur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442" y="1180403"/>
            <a:ext cx="7097116" cy="4991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#Hosts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38" y="1371600"/>
            <a:ext cx="91884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0292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varying number of elements in Conflict-Set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50292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varying number of maximum degree of conflicts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2" y="1097002"/>
            <a:ext cx="5959528" cy="41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334000"/>
            <a:ext cx="6181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 specification can change over time!</a:t>
            </a:r>
          </a:p>
          <a:p>
            <a:r>
              <a:rPr lang="en-US" dirty="0" smtClean="0"/>
              <a:t>Changes can be of different types</a:t>
            </a:r>
          </a:p>
          <a:p>
            <a:pPr lvl="1"/>
            <a:r>
              <a:rPr lang="en-US" dirty="0" smtClean="0"/>
              <a:t>Type 1: remove an element from the </a:t>
            </a:r>
            <a:r>
              <a:rPr lang="en-US" dirty="0" err="1" smtClean="0"/>
              <a:t>ConSet</a:t>
            </a:r>
            <a:r>
              <a:rPr lang="en-US" baseline="-25000" dirty="0" err="1" smtClean="0"/>
              <a:t>att</a:t>
            </a:r>
            <a:endParaRPr lang="en-US" baseline="-25000" dirty="0" smtClean="0"/>
          </a:p>
          <a:p>
            <a:pPr lvl="1"/>
            <a:r>
              <a:rPr lang="en-US" dirty="0" smtClean="0"/>
              <a:t>Type 2: add an element to </a:t>
            </a:r>
            <a:r>
              <a:rPr lang="en-US" dirty="0" err="1" smtClean="0"/>
              <a:t>ConSet</a:t>
            </a:r>
            <a:r>
              <a:rPr lang="en-US" baseline="-25000" dirty="0" err="1" smtClean="0"/>
              <a:t>att</a:t>
            </a:r>
            <a:endParaRPr lang="en-US" baseline="-25000" dirty="0" smtClean="0"/>
          </a:p>
          <a:p>
            <a:pPr lvl="2"/>
            <a:r>
              <a:rPr lang="en-US" dirty="0" err="1" smtClean="0"/>
              <a:t>PARTITION</a:t>
            </a:r>
            <a:r>
              <a:rPr lang="en-US" baseline="-25000" dirty="0" err="1" smtClean="0"/>
              <a:t>att</a:t>
            </a:r>
            <a:r>
              <a:rPr lang="en-US" dirty="0" smtClean="0"/>
              <a:t> remains unchanged</a:t>
            </a:r>
          </a:p>
          <a:p>
            <a:pPr lvl="1"/>
            <a:r>
              <a:rPr lang="en-US" dirty="0" smtClean="0"/>
              <a:t>Type 3: add an element to </a:t>
            </a:r>
            <a:r>
              <a:rPr lang="en-US" dirty="0" err="1" smtClean="0"/>
              <a:t>ConSet</a:t>
            </a:r>
            <a:r>
              <a:rPr lang="en-US" i="1" dirty="0" err="1" smtClean="0"/>
              <a:t>att</a:t>
            </a:r>
            <a:endParaRPr lang="en-US" i="1" dirty="0" smtClean="0"/>
          </a:p>
          <a:p>
            <a:pPr lvl="2"/>
            <a:r>
              <a:rPr lang="en-US" dirty="0" err="1" smtClean="0"/>
              <a:t>PARTITION</a:t>
            </a:r>
            <a:r>
              <a:rPr lang="en-US" baseline="-25000" dirty="0" err="1" smtClean="0"/>
              <a:t>att</a:t>
            </a:r>
            <a:r>
              <a:rPr lang="en-US" dirty="0" smtClean="0"/>
              <a:t> changes -&gt; may need to migrate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Migrations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5943600" cy="21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3343200"/>
            <a:ext cx="6019800" cy="233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6200000">
            <a:off x="-1186934" y="2740966"/>
            <a:ext cx="411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% of Conflict for a Given Scope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5710535"/>
            <a:ext cx="5181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% of Total VMs that Require Migration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Ongoing/Future Directions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6899275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3716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Constraints that span further levels of abstractions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 </a:t>
            </a:r>
            <a:r>
              <a:rPr lang="en-US" sz="2800" dirty="0" err="1" smtClean="0"/>
              <a:t>PaaS</a:t>
            </a:r>
            <a:r>
              <a:rPr lang="en-US" sz="2800" dirty="0" smtClean="0"/>
              <a:t> and </a:t>
            </a:r>
            <a:r>
              <a:rPr lang="en-US" sz="2800" dirty="0" err="1" smtClean="0"/>
              <a:t>SaaS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Ongoing/Future Directions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Constraints involving other virtual resources</a:t>
            </a:r>
          </a:p>
          <a:p>
            <a:pPr lvl="1"/>
            <a:r>
              <a:rPr lang="en-US" dirty="0" smtClean="0"/>
              <a:t>Storage, Network, etc.</a:t>
            </a:r>
          </a:p>
          <a:p>
            <a:r>
              <a:rPr lang="en-US" dirty="0" smtClean="0"/>
              <a:t>Managing conflict changes over time</a:t>
            </a:r>
          </a:p>
          <a:p>
            <a:r>
              <a:rPr lang="en-US" dirty="0" smtClean="0"/>
              <a:t>Incremental conflict specification</a:t>
            </a:r>
          </a:p>
          <a:p>
            <a:r>
              <a:rPr lang="en-US" dirty="0" smtClean="0"/>
              <a:t>Attribute computation to inform conflict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conflict specification framework for resources in </a:t>
            </a:r>
            <a:r>
              <a:rPr lang="en-US" dirty="0" err="1" smtClean="0"/>
              <a:t>IaaS</a:t>
            </a:r>
            <a:endParaRPr lang="en-US" dirty="0" smtClean="0"/>
          </a:p>
          <a:p>
            <a:pPr lvl="1"/>
            <a:r>
              <a:rPr lang="en-US" dirty="0" smtClean="0"/>
              <a:t> Conflict-free partitioning is NP-Complete</a:t>
            </a:r>
          </a:p>
          <a:p>
            <a:r>
              <a:rPr lang="en-US" dirty="0" smtClean="0"/>
              <a:t>Prototyped and experimented in </a:t>
            </a:r>
            <a:r>
              <a:rPr lang="en-US" dirty="0" err="1" smtClean="0"/>
              <a:t>OpenStack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Cloud Service Models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6082" name="Picture 2" descr="http://upload.wikimedia.org/wikipedia/en/thumb/1/16/Rackspace_logo.svg/512px-Rackspace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05400"/>
            <a:ext cx="518217" cy="5334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2362200" y="4648200"/>
            <a:ext cx="4724400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4200" y="5117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62200" y="3276600"/>
            <a:ext cx="4724400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3745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62200" y="1981200"/>
            <a:ext cx="4724400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4200" y="2450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6084" name="Picture 4" descr="http://siliconangle.com/files/2012/01/aws-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05400"/>
            <a:ext cx="914400" cy="337185"/>
          </a:xfrm>
          <a:prstGeom prst="rect">
            <a:avLst/>
          </a:prstGeom>
          <a:noFill/>
        </p:spPr>
      </p:pic>
      <p:pic>
        <p:nvPicPr>
          <p:cNvPr id="46086" name="Picture 6" descr="http://upload.wikimedia.org/wikipedia/en/3/38/Google_App_Engin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05200"/>
            <a:ext cx="533400" cy="409441"/>
          </a:xfrm>
          <a:prstGeom prst="rect">
            <a:avLst/>
          </a:prstGeom>
          <a:noFill/>
        </p:spPr>
      </p:pic>
      <p:pic>
        <p:nvPicPr>
          <p:cNvPr id="46088" name="Picture 8" descr="http://upload.wikimedia.org/wikipedia/en/5/55/Microsoft_Azure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71" y="3657600"/>
            <a:ext cx="1197429" cy="152400"/>
          </a:xfrm>
          <a:prstGeom prst="rect">
            <a:avLst/>
          </a:prstGeom>
          <a:noFill/>
        </p:spPr>
      </p:pic>
      <p:pic>
        <p:nvPicPr>
          <p:cNvPr id="46090" name="Picture 10" descr="http://upload.wikimedia.org/wikipedia/en/e/e2/SFDC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114800"/>
            <a:ext cx="609600" cy="476843"/>
          </a:xfrm>
          <a:prstGeom prst="rect">
            <a:avLst/>
          </a:prstGeom>
          <a:noFill/>
        </p:spPr>
      </p:pic>
      <p:pic>
        <p:nvPicPr>
          <p:cNvPr id="46092" name="Picture 12" descr="Google Compute En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5410200"/>
            <a:ext cx="457200" cy="406908"/>
          </a:xfrm>
          <a:prstGeom prst="rect">
            <a:avLst/>
          </a:prstGeom>
          <a:noFill/>
        </p:spPr>
      </p:pic>
      <p:pic>
        <p:nvPicPr>
          <p:cNvPr id="46094" name="Picture 14" descr="Heroku 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4038600"/>
            <a:ext cx="1295400" cy="429837"/>
          </a:xfrm>
          <a:prstGeom prst="rect">
            <a:avLst/>
          </a:prstGeom>
          <a:noFill/>
        </p:spPr>
      </p:pic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2438400"/>
            <a:ext cx="103164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17" descr="Anaplan 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1828800"/>
            <a:ext cx="1080837" cy="533400"/>
          </a:xfrm>
          <a:prstGeom prst="rect">
            <a:avLst/>
          </a:prstGeom>
          <a:noFill/>
        </p:spPr>
      </p:pic>
      <p:pic>
        <p:nvPicPr>
          <p:cNvPr id="46099" name="Picture 19" descr="Workday Logo.sv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2819400"/>
            <a:ext cx="914400" cy="365760"/>
          </a:xfrm>
          <a:prstGeom prst="rect">
            <a:avLst/>
          </a:prstGeom>
          <a:noFill/>
        </p:spPr>
      </p:pic>
      <p:pic>
        <p:nvPicPr>
          <p:cNvPr id="46101" name="Picture 21" descr="Logo Google 2013 Official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2286000"/>
            <a:ext cx="838200" cy="28956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467600" y="50292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Virtualized hardware infrastructure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15200" y="366778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App dev environment with cloud characteristics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2438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Network accessible software</a:t>
            </a:r>
            <a:endParaRPr lang="en-US" i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324600" y="5257800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356" y="1213932"/>
            <a:ext cx="6433844" cy="457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 smtClean="0"/>
              <a:t>IaaS</a:t>
            </a:r>
            <a:r>
              <a:rPr lang="en-US" sz="4000" b="1" dirty="0" smtClean="0"/>
              <a:t> Cloud: Virtual to Physical Mappings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1371600"/>
            <a:ext cx="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loud 47"/>
          <p:cNvSpPr/>
          <p:nvPr/>
        </p:nvSpPr>
        <p:spPr>
          <a:xfrm rot="10800000">
            <a:off x="304800" y="1594245"/>
            <a:ext cx="8839200" cy="259079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3226712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62000" y="2540912"/>
            <a:ext cx="381000" cy="228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10" name="Rounded Rectangle 9"/>
          <p:cNvSpPr/>
          <p:nvPr/>
        </p:nvSpPr>
        <p:spPr>
          <a:xfrm>
            <a:off x="1295400" y="2540912"/>
            <a:ext cx="381000" cy="228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11" name="Rounded Rectangle 10"/>
          <p:cNvSpPr/>
          <p:nvPr/>
        </p:nvSpPr>
        <p:spPr>
          <a:xfrm>
            <a:off x="1828800" y="2540912"/>
            <a:ext cx="381000" cy="22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12" name="Rounded Rectangle 11"/>
          <p:cNvSpPr/>
          <p:nvPr/>
        </p:nvSpPr>
        <p:spPr>
          <a:xfrm>
            <a:off x="762000" y="2921912"/>
            <a:ext cx="15240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Hypervisor</a:t>
            </a:r>
            <a:endParaRPr lang="en-US" sz="1100" dirty="0"/>
          </a:p>
        </p:txBody>
      </p:sp>
      <p:sp>
        <p:nvSpPr>
          <p:cNvPr id="14" name="Rounded Rectangle 13"/>
          <p:cNvSpPr/>
          <p:nvPr/>
        </p:nvSpPr>
        <p:spPr>
          <a:xfrm>
            <a:off x="2819400" y="2540912"/>
            <a:ext cx="381000" cy="228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15" name="Rounded Rectangle 14"/>
          <p:cNvSpPr/>
          <p:nvPr/>
        </p:nvSpPr>
        <p:spPr>
          <a:xfrm>
            <a:off x="3352800" y="2540912"/>
            <a:ext cx="381000" cy="228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16" name="Rounded Rectangle 15"/>
          <p:cNvSpPr/>
          <p:nvPr/>
        </p:nvSpPr>
        <p:spPr>
          <a:xfrm>
            <a:off x="3886200" y="2540912"/>
            <a:ext cx="381000" cy="22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17" name="Rounded Rectangle 16"/>
          <p:cNvSpPr/>
          <p:nvPr/>
        </p:nvSpPr>
        <p:spPr>
          <a:xfrm>
            <a:off x="2819400" y="2921912"/>
            <a:ext cx="15240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Hypervisor</a:t>
            </a:r>
            <a:endParaRPr lang="en-US" sz="1100" dirty="0"/>
          </a:p>
        </p:txBody>
      </p:sp>
      <p:sp>
        <p:nvSpPr>
          <p:cNvPr id="19" name="Rounded Rectangle 18"/>
          <p:cNvSpPr/>
          <p:nvPr/>
        </p:nvSpPr>
        <p:spPr>
          <a:xfrm>
            <a:off x="4953000" y="2540912"/>
            <a:ext cx="381000" cy="228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20" name="Rounded Rectangle 19"/>
          <p:cNvSpPr/>
          <p:nvPr/>
        </p:nvSpPr>
        <p:spPr>
          <a:xfrm>
            <a:off x="5486400" y="2540912"/>
            <a:ext cx="381000" cy="22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21" name="Rounded Rectangle 20"/>
          <p:cNvSpPr/>
          <p:nvPr/>
        </p:nvSpPr>
        <p:spPr>
          <a:xfrm>
            <a:off x="6019800" y="2540912"/>
            <a:ext cx="381000" cy="22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22" name="Rounded Rectangle 21"/>
          <p:cNvSpPr/>
          <p:nvPr/>
        </p:nvSpPr>
        <p:spPr>
          <a:xfrm>
            <a:off x="4953000" y="2921912"/>
            <a:ext cx="15240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Hypervisor</a:t>
            </a:r>
            <a:endParaRPr lang="en-US" sz="1100" dirty="0"/>
          </a:p>
        </p:txBody>
      </p:sp>
      <p:sp>
        <p:nvSpPr>
          <p:cNvPr id="24" name="Rounded Rectangle 23"/>
          <p:cNvSpPr/>
          <p:nvPr/>
        </p:nvSpPr>
        <p:spPr>
          <a:xfrm>
            <a:off x="6934200" y="2540912"/>
            <a:ext cx="381000" cy="228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25" name="Rounded Rectangle 24"/>
          <p:cNvSpPr/>
          <p:nvPr/>
        </p:nvSpPr>
        <p:spPr>
          <a:xfrm>
            <a:off x="7467600" y="2540912"/>
            <a:ext cx="381000" cy="22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26" name="Rounded Rectangle 25"/>
          <p:cNvSpPr/>
          <p:nvPr/>
        </p:nvSpPr>
        <p:spPr>
          <a:xfrm>
            <a:off x="8001000" y="2540912"/>
            <a:ext cx="381000" cy="22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27" name="Rounded Rectangle 26"/>
          <p:cNvSpPr/>
          <p:nvPr/>
        </p:nvSpPr>
        <p:spPr>
          <a:xfrm>
            <a:off x="6934200" y="2921912"/>
            <a:ext cx="15240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Hypervisor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914400" y="3302912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Physical Machine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71800" y="3302912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Physical Machine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05400" y="3302912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Physical Machine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86600" y="3302912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Physical Machine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819400" y="3226712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53000" y="3226712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934200" y="3226712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9600" y="4261246"/>
            <a:ext cx="190500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Tenant 1: Need 3 VMs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" y="4645223"/>
            <a:ext cx="190500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Tenant 2: Need 3 VMs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026223"/>
            <a:ext cx="1905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Tenant 3: Need 2 VMs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09600" y="5407223"/>
            <a:ext cx="190500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Tenant 2: Need 3 VMs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" y="5788223"/>
            <a:ext cx="1905000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Tenant 4: Need 1 VM</a:t>
            </a:r>
            <a:endParaRPr lang="en-US" sz="14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3810000" y="4191000"/>
            <a:ext cx="4953000" cy="243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Multi-tenancy is unavoidable in cloud platforms</a:t>
            </a:r>
          </a:p>
          <a:p>
            <a:pPr lvl="1"/>
            <a:r>
              <a:rPr lang="en-US" sz="2400" dirty="0" smtClean="0"/>
              <a:t>Hypervisor provides isolation, albeit tricky</a:t>
            </a:r>
          </a:p>
          <a:p>
            <a:pPr lvl="1"/>
            <a:r>
              <a:rPr lang="en-US" sz="2400" dirty="0" smtClean="0"/>
              <a:t>E.g. </a:t>
            </a:r>
            <a:r>
              <a:rPr lang="en-US" sz="2400" dirty="0" err="1" smtClean="0"/>
              <a:t>Ristenpart</a:t>
            </a:r>
            <a:r>
              <a:rPr lang="en-US" sz="2400" dirty="0" smtClean="0"/>
              <a:t> et al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00200" y="1066800"/>
            <a:ext cx="6019800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Level of Physical Resource Sharing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1447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1447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LOW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772400" y="986135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47800" y="986135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239000" y="152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PRIVATE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CLOUD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66800" y="152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PUBLIC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CLOUD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57400" y="1596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$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HIGH RISK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91200" y="1596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$$$</a:t>
            </a:r>
          </a:p>
          <a:p>
            <a:pPr algn="r"/>
            <a:r>
              <a:rPr lang="en-US" sz="2400" b="1" dirty="0" smtClean="0">
                <a:solidFill>
                  <a:srgbClr val="00B050"/>
                </a:solidFill>
              </a:rPr>
              <a:t>LOW RISK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uiExpand="1" build="p"/>
      <p:bldP spid="45" grpId="0" animBg="1"/>
      <p:bldP spid="46" grpId="0"/>
      <p:bldP spid="47" grpId="0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Constraints-Driven Co-location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3687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Toward a programmable cloud platform for resource isolation that can satisfy constraints such as:</a:t>
            </a:r>
          </a:p>
          <a:p>
            <a:pPr lvl="1"/>
            <a:r>
              <a:rPr lang="en-US" sz="2400" dirty="0" smtClean="0"/>
              <a:t>“Do not co-locate </a:t>
            </a:r>
            <a:r>
              <a:rPr lang="en-US" sz="2400" i="1" dirty="0" smtClean="0"/>
              <a:t>sensitive </a:t>
            </a:r>
            <a:r>
              <a:rPr lang="en-US" sz="2400" dirty="0" smtClean="0"/>
              <a:t>VMs with </a:t>
            </a:r>
            <a:r>
              <a:rPr lang="en-US" sz="2400" i="1" dirty="0" smtClean="0"/>
              <a:t>low-sensitive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400" dirty="0" smtClean="0"/>
              <a:t>“Do not co-locate </a:t>
            </a:r>
            <a:r>
              <a:rPr lang="en-US" sz="2400" i="1" dirty="0" smtClean="0"/>
              <a:t>high-availability</a:t>
            </a:r>
            <a:r>
              <a:rPr lang="en-US" sz="2400" dirty="0" smtClean="0"/>
              <a:t> VMs in the same rack” </a:t>
            </a:r>
          </a:p>
          <a:p>
            <a:pPr lvl="1"/>
            <a:r>
              <a:rPr lang="en-US" sz="2400" dirty="0" smtClean="0"/>
              <a:t>“Do not co-locate Exxon VMs with those of BP”</a:t>
            </a:r>
          </a:p>
          <a:p>
            <a:r>
              <a:rPr lang="en-US" u="sng" dirty="0" smtClean="0"/>
              <a:t>Must not co-locate</a:t>
            </a:r>
            <a:r>
              <a:rPr lang="en-US" dirty="0" smtClean="0"/>
              <a:t> vs. must co-locate</a:t>
            </a:r>
          </a:p>
          <a:p>
            <a:pPr lvl="1"/>
            <a:r>
              <a:rPr lang="en-US" dirty="0" smtClean="0"/>
              <a:t>Scheduling problems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Attribute-Based Conflict Specification for VM Co-location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Name-value pairs on VMs</a:t>
            </a:r>
          </a:p>
          <a:p>
            <a:pPr lvl="1"/>
            <a:r>
              <a:rPr lang="en-US" dirty="0" smtClean="0"/>
              <a:t>E.g. sensitivity(vm</a:t>
            </a:r>
            <a:r>
              <a:rPr lang="en-US" baseline="-25000" dirty="0" smtClean="0"/>
              <a:t>1</a:t>
            </a:r>
            <a:r>
              <a:rPr lang="en-US" dirty="0" smtClean="0"/>
              <a:t>)=“high”, tenant(vm</a:t>
            </a:r>
            <a:r>
              <a:rPr lang="en-US" baseline="-25000" dirty="0" smtClean="0"/>
              <a:t>2</a:t>
            </a:r>
            <a:r>
              <a:rPr lang="en-US" dirty="0" smtClean="0"/>
              <a:t>)=“Acme”</a:t>
            </a:r>
          </a:p>
          <a:p>
            <a:pPr lvl="1"/>
            <a:r>
              <a:rPr lang="en-US" dirty="0" smtClean="0"/>
              <a:t>Specified for VMs of each tenant</a:t>
            </a:r>
          </a:p>
          <a:p>
            <a:r>
              <a:rPr lang="en-US" dirty="0" smtClean="0"/>
              <a:t>Intra-tenant (tenant-specified) </a:t>
            </a:r>
          </a:p>
          <a:p>
            <a:pPr lvl="1"/>
            <a:r>
              <a:rPr lang="en-US" dirty="0" smtClean="0"/>
              <a:t>Varies from tenant to tenant</a:t>
            </a:r>
          </a:p>
          <a:p>
            <a:pPr lvl="1"/>
            <a:r>
              <a:rPr lang="en-US" dirty="0" smtClean="0"/>
              <a:t>E.g. “sensitivity”, “group”, etc.</a:t>
            </a:r>
          </a:p>
          <a:p>
            <a:r>
              <a:rPr lang="en-US" dirty="0" smtClean="0"/>
              <a:t>Inter-tenant (cloud service provider specified)</a:t>
            </a:r>
          </a:p>
          <a:p>
            <a:pPr lvl="1"/>
            <a:r>
              <a:rPr lang="en-US" dirty="0" smtClean="0"/>
              <a:t>Available to VMs of all tenants</a:t>
            </a:r>
          </a:p>
          <a:p>
            <a:pPr lvl="1"/>
            <a:r>
              <a:rPr lang="en-US" dirty="0" smtClean="0"/>
              <a:t>E.g. “tenant”, “flavor”,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Attributes for a Tenant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1609725"/>
            <a:ext cx="68675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Conflict-Free Partitioning of Attributes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733800"/>
            <a:ext cx="66008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1: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21005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2:</a:t>
            </a:r>
            <a:endParaRPr lang="en-US" sz="2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1371600"/>
            <a:ext cx="61912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2967335"/>
            <a:ext cx="784860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Finding MIN_PARTITION is similar to k-coloring: NP-Complete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562600"/>
            <a:ext cx="419100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</a:t>
            </a:r>
            <a:r>
              <a:rPr lang="en-US" sz="2400" dirty="0" smtClean="0"/>
              <a:t>(|ATTR</a:t>
            </a:r>
            <a:r>
              <a:rPr lang="en-US" sz="2400" baseline="-25000" dirty="0" smtClean="0"/>
              <a:t>VM </a:t>
            </a:r>
            <a:r>
              <a:rPr lang="en-US" sz="2400" dirty="0" smtClean="0"/>
              <a:t>| x |</a:t>
            </a:r>
            <a:r>
              <a:rPr lang="en-US" sz="2400" dirty="0" err="1" smtClean="0"/>
              <a:t>PARTITION</a:t>
            </a:r>
            <a:r>
              <a:rPr lang="en-US" sz="2400" baseline="-25000" dirty="0" err="1" smtClean="0"/>
              <a:t>att</a:t>
            </a:r>
            <a:r>
              <a:rPr lang="en-US" sz="2400" dirty="0" smtClean="0"/>
              <a:t>|)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Co-Resident VM Scheduling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066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3: </a:t>
            </a:r>
            <a:r>
              <a:rPr lang="en-US" sz="2400" dirty="0" smtClean="0"/>
              <a:t>Partitions of co-resident VMs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4: </a:t>
            </a:r>
            <a:r>
              <a:rPr lang="en-US" sz="2400" dirty="0" smtClean="0"/>
              <a:t>Scheduling of co-resident VMs into physical hosts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634335"/>
            <a:ext cx="419100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 to bin-packing: NP-Hard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200400"/>
            <a:ext cx="556260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</a:t>
            </a:r>
            <a:r>
              <a:rPr lang="en-US" sz="2400" dirty="0" smtClean="0"/>
              <a:t>(|VM| x |</a:t>
            </a:r>
            <a:r>
              <a:rPr lang="en-US" sz="2400" dirty="0" err="1" smtClean="0"/>
              <a:t>ConflictFreeATTR</a:t>
            </a:r>
            <a:r>
              <a:rPr lang="en-US" sz="2400" dirty="0" smtClean="0"/>
              <a:t>| x |ATTR</a:t>
            </a:r>
            <a:r>
              <a:rPr lang="en-US" sz="2400" baseline="-25000" dirty="0" smtClean="0"/>
              <a:t>VM</a:t>
            </a:r>
            <a:r>
              <a:rPr lang="en-US" sz="2400" dirty="0" smtClean="0"/>
              <a:t>|)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569589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a problem introduced by this work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596</Words>
  <Application>Microsoft Office PowerPoint</Application>
  <PresentationFormat>On-screen Show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Mitigating Multi-Tenancy Risks in IaaS Cloud Through Constraints-Driven Virtual Resource Scheduling</vt:lpstr>
      <vt:lpstr>Cloud Service Models</vt:lpstr>
      <vt:lpstr>IaaS Cloud: Virtual to Physical Mappings</vt:lpstr>
      <vt:lpstr>Slide 4</vt:lpstr>
      <vt:lpstr>Constraints-Driven Co-location</vt:lpstr>
      <vt:lpstr>Attribute-Based Conflict Specification for VM Co-location</vt:lpstr>
      <vt:lpstr>Sample Attributes for a Tenant</vt:lpstr>
      <vt:lpstr>Conflict-Free Partitioning of Attributes</vt:lpstr>
      <vt:lpstr>Co-Resident VM Scheduling</vt:lpstr>
      <vt:lpstr>Experimental Setup</vt:lpstr>
      <vt:lpstr>Conflict-Free Partition Using Backtracking</vt:lpstr>
      <vt:lpstr>Scheduling Latency After Partitioning</vt:lpstr>
      <vt:lpstr>#Hosts</vt:lpstr>
      <vt:lpstr>Host Utilization</vt:lpstr>
      <vt:lpstr>Conflict Changes</vt:lpstr>
      <vt:lpstr>Migrations</vt:lpstr>
      <vt:lpstr>Ongoing/Future Directions</vt:lpstr>
      <vt:lpstr>Ongoing/Future Directions (continued)</vt:lpstr>
      <vt:lpstr>Summary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UTSA-LMI Academic Partnership Group-Centric Secure Information Sharing Models for Cyber Response Teams</dc:title>
  <dc:creator>Ram Krishnan</dc:creator>
  <cp:lastModifiedBy>Ram Krishnan</cp:lastModifiedBy>
  <cp:revision>611</cp:revision>
  <dcterms:created xsi:type="dcterms:W3CDTF">2006-08-16T00:00:00Z</dcterms:created>
  <dcterms:modified xsi:type="dcterms:W3CDTF">2015-05-31T23:36:58Z</dcterms:modified>
</cp:coreProperties>
</file>